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86" r:id="rId9"/>
    <p:sldId id="263" r:id="rId10"/>
    <p:sldId id="264" r:id="rId11"/>
    <p:sldId id="288" r:id="rId12"/>
    <p:sldId id="265" r:id="rId13"/>
    <p:sldId id="266" r:id="rId14"/>
    <p:sldId id="267" r:id="rId15"/>
    <p:sldId id="268" r:id="rId16"/>
    <p:sldId id="270" r:id="rId17"/>
    <p:sldId id="271"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9" autoAdjust="0"/>
    <p:restoredTop sz="94660"/>
  </p:normalViewPr>
  <p:slideViewPr>
    <p:cSldViewPr snapToGrid="0" snapToObjects="1">
      <p:cViewPr varScale="1">
        <p:scale>
          <a:sx n="88" d="100"/>
          <a:sy n="88" d="100"/>
        </p:scale>
        <p:origin x="312"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511B06-6FBA-4A56-93E7-C6CD84C607AE}" type="doc">
      <dgm:prSet loTypeId="urn:microsoft.com/office/officeart/2005/8/layout/equation1" loCatId="process" qsTypeId="urn:microsoft.com/office/officeart/2005/8/quickstyle/simple2" qsCatId="simple" csTypeId="urn:microsoft.com/office/officeart/2005/8/colors/accent1_1" csCatId="accent1" phldr="1"/>
      <dgm:spPr/>
      <dgm:t>
        <a:bodyPr/>
        <a:lstStyle/>
        <a:p>
          <a:endParaRPr lang="en-US"/>
        </a:p>
      </dgm:t>
    </dgm:pt>
    <dgm:pt modelId="{D9517120-907D-416E-BF4C-3FAD8BFA275D}">
      <dgm:prSet phldrT="[Text]"/>
      <dgm:spPr/>
      <dgm:t>
        <a:bodyPr/>
        <a:lstStyle/>
        <a:p>
          <a:r>
            <a:rPr lang="en-US" dirty="0" smtClean="0"/>
            <a:t>PubMed</a:t>
          </a:r>
          <a:endParaRPr lang="en-US" dirty="0"/>
        </a:p>
      </dgm:t>
    </dgm:pt>
    <dgm:pt modelId="{29341EDB-781F-42B6-8EB4-DF11E98687E0}" type="parTrans" cxnId="{10B47E2B-E6FB-4524-B416-0DF61C773200}">
      <dgm:prSet/>
      <dgm:spPr/>
      <dgm:t>
        <a:bodyPr/>
        <a:lstStyle/>
        <a:p>
          <a:endParaRPr lang="en-US"/>
        </a:p>
      </dgm:t>
    </dgm:pt>
    <dgm:pt modelId="{55A03575-CAC6-462E-A3DC-D7FB58178514}" type="sibTrans" cxnId="{10B47E2B-E6FB-4524-B416-0DF61C773200}">
      <dgm:prSet/>
      <dgm:spPr/>
      <dgm:t>
        <a:bodyPr/>
        <a:lstStyle/>
        <a:p>
          <a:endParaRPr lang="en-US"/>
        </a:p>
      </dgm:t>
    </dgm:pt>
    <dgm:pt modelId="{8370DADC-B137-409C-BB69-CF05BCA4B80F}">
      <dgm:prSet/>
      <dgm:spPr/>
      <dgm:t>
        <a:bodyPr/>
        <a:lstStyle/>
        <a:p>
          <a:r>
            <a:rPr lang="fa-IR" smtClean="0"/>
            <a:t>ترکیب پیشنهادی</a:t>
          </a:r>
          <a:endParaRPr lang="en-US" dirty="0"/>
        </a:p>
      </dgm:t>
    </dgm:pt>
    <dgm:pt modelId="{0F739FEC-F7BB-4DCD-A1B3-043218399B5B}" type="parTrans" cxnId="{6188EED3-D009-4AEE-8750-A7A7C81B08A6}">
      <dgm:prSet/>
      <dgm:spPr/>
      <dgm:t>
        <a:bodyPr/>
        <a:lstStyle/>
        <a:p>
          <a:endParaRPr lang="en-US"/>
        </a:p>
      </dgm:t>
    </dgm:pt>
    <dgm:pt modelId="{3FE096B8-378C-4197-8683-C665DF0E2ABA}" type="sibTrans" cxnId="{6188EED3-D009-4AEE-8750-A7A7C81B08A6}">
      <dgm:prSet/>
      <dgm:spPr/>
      <dgm:t>
        <a:bodyPr/>
        <a:lstStyle/>
        <a:p>
          <a:endParaRPr lang="en-US"/>
        </a:p>
      </dgm:t>
    </dgm:pt>
    <dgm:pt modelId="{4CB8ED87-1F72-4E68-AD4B-B1911D27CC9C}">
      <dgm:prSet phldrT="[Text]"/>
      <dgm:spPr/>
      <dgm:t>
        <a:bodyPr/>
        <a:lstStyle/>
        <a:p>
          <a:pPr algn="ctr"/>
          <a:r>
            <a:rPr lang="fa-IR" dirty="0" smtClean="0"/>
            <a:t>منابع تخصصی دیگر</a:t>
          </a:r>
          <a:endParaRPr lang="en-US" dirty="0"/>
        </a:p>
      </dgm:t>
    </dgm:pt>
    <dgm:pt modelId="{7D2EBC17-246A-456E-9774-DCBE2CA22651}" type="parTrans" cxnId="{34ACE3AC-5D06-4D10-A9BD-784C1D1D76B7}">
      <dgm:prSet/>
      <dgm:spPr/>
      <dgm:t>
        <a:bodyPr/>
        <a:lstStyle/>
        <a:p>
          <a:endParaRPr lang="en-US"/>
        </a:p>
      </dgm:t>
    </dgm:pt>
    <dgm:pt modelId="{90CED9CC-2242-473D-8F18-E35C1C99F2C3}" type="sibTrans" cxnId="{34ACE3AC-5D06-4D10-A9BD-784C1D1D76B7}">
      <dgm:prSet/>
      <dgm:spPr/>
      <dgm:t>
        <a:bodyPr/>
        <a:lstStyle/>
        <a:p>
          <a:endParaRPr lang="en-US"/>
        </a:p>
      </dgm:t>
    </dgm:pt>
    <dgm:pt modelId="{1A795FB8-C6CD-4AB2-8044-192B82D2F942}">
      <dgm:prSet/>
      <dgm:spPr/>
      <dgm:t>
        <a:bodyPr/>
        <a:lstStyle/>
        <a:p>
          <a:pPr rtl="1"/>
          <a:r>
            <a:rPr lang="fa-IR" dirty="0" smtClean="0"/>
            <a:t>ابزارهای </a:t>
          </a:r>
          <a:r>
            <a:rPr lang="en-US" dirty="0" smtClean="0"/>
            <a:t>AI </a:t>
          </a:r>
          <a:endParaRPr lang="en-US" dirty="0"/>
        </a:p>
      </dgm:t>
    </dgm:pt>
    <dgm:pt modelId="{BB5D948A-71A2-4349-8A63-D3BC70753FEC}" type="parTrans" cxnId="{51CCEA50-14E2-4F22-B839-4CD28442B40B}">
      <dgm:prSet/>
      <dgm:spPr/>
      <dgm:t>
        <a:bodyPr/>
        <a:lstStyle/>
        <a:p>
          <a:endParaRPr lang="en-US"/>
        </a:p>
      </dgm:t>
    </dgm:pt>
    <dgm:pt modelId="{BB43D815-9BED-4D10-BFE4-A40E799F0E73}" type="sibTrans" cxnId="{51CCEA50-14E2-4F22-B839-4CD28442B40B}">
      <dgm:prSet/>
      <dgm:spPr/>
      <dgm:t>
        <a:bodyPr/>
        <a:lstStyle/>
        <a:p>
          <a:endParaRPr lang="en-US"/>
        </a:p>
      </dgm:t>
    </dgm:pt>
    <dgm:pt modelId="{50FE6923-4B8C-4ACC-AE91-4B13C8E67232}">
      <dgm:prSet/>
      <dgm:spPr/>
      <dgm:t>
        <a:bodyPr/>
        <a:lstStyle/>
        <a:p>
          <a:r>
            <a:rPr lang="fa-IR" dirty="0" smtClean="0"/>
            <a:t>قضاوت پژوهشگر</a:t>
          </a:r>
          <a:endParaRPr lang="fa-IR" dirty="0"/>
        </a:p>
      </dgm:t>
    </dgm:pt>
    <dgm:pt modelId="{7FC621E7-2CDE-43AB-923E-46BB884A4D5F}" type="parTrans" cxnId="{49C328A7-03CF-409A-8495-53AD1DD98632}">
      <dgm:prSet/>
      <dgm:spPr/>
      <dgm:t>
        <a:bodyPr/>
        <a:lstStyle/>
        <a:p>
          <a:endParaRPr lang="en-US"/>
        </a:p>
      </dgm:t>
    </dgm:pt>
    <dgm:pt modelId="{41ACE890-973F-4A36-A1C2-36B7D9428F90}" type="sibTrans" cxnId="{49C328A7-03CF-409A-8495-53AD1DD98632}">
      <dgm:prSet/>
      <dgm:spPr/>
      <dgm:t>
        <a:bodyPr/>
        <a:lstStyle/>
        <a:p>
          <a:endParaRPr lang="en-US"/>
        </a:p>
      </dgm:t>
    </dgm:pt>
    <dgm:pt modelId="{58935B04-0F8B-4105-BC10-8C6EFDBC0FC2}" type="pres">
      <dgm:prSet presAssocID="{5A511B06-6FBA-4A56-93E7-C6CD84C607AE}" presName="linearFlow" presStyleCnt="0">
        <dgm:presLayoutVars>
          <dgm:dir val="rev"/>
          <dgm:resizeHandles val="exact"/>
        </dgm:presLayoutVars>
      </dgm:prSet>
      <dgm:spPr/>
      <dgm:t>
        <a:bodyPr/>
        <a:lstStyle/>
        <a:p>
          <a:endParaRPr lang="en-US"/>
        </a:p>
      </dgm:t>
    </dgm:pt>
    <dgm:pt modelId="{E0EA7A72-3E32-4685-9AAC-57AA2AA08D01}" type="pres">
      <dgm:prSet presAssocID="{D9517120-907D-416E-BF4C-3FAD8BFA275D}" presName="node" presStyleLbl="node1" presStyleIdx="0" presStyleCnt="5" custLinFactNeighborX="-103" custLinFactNeighborY="0">
        <dgm:presLayoutVars>
          <dgm:bulletEnabled val="1"/>
        </dgm:presLayoutVars>
      </dgm:prSet>
      <dgm:spPr/>
      <dgm:t>
        <a:bodyPr/>
        <a:lstStyle/>
        <a:p>
          <a:endParaRPr lang="en-US"/>
        </a:p>
      </dgm:t>
    </dgm:pt>
    <dgm:pt modelId="{4FA44BBB-6F8F-4AE0-823D-DD7D8A2F7D00}" type="pres">
      <dgm:prSet presAssocID="{55A03575-CAC6-462E-A3DC-D7FB58178514}" presName="spacerL" presStyleCnt="0"/>
      <dgm:spPr/>
    </dgm:pt>
    <dgm:pt modelId="{7733EB58-F043-47CD-BF26-827AE0AB951F}" type="pres">
      <dgm:prSet presAssocID="{55A03575-CAC6-462E-A3DC-D7FB58178514}" presName="sibTrans" presStyleLbl="sibTrans2D1" presStyleIdx="0" presStyleCnt="4"/>
      <dgm:spPr/>
      <dgm:t>
        <a:bodyPr/>
        <a:lstStyle/>
        <a:p>
          <a:endParaRPr lang="en-US"/>
        </a:p>
      </dgm:t>
    </dgm:pt>
    <dgm:pt modelId="{10298AD5-5977-4E54-B6E4-6C30A33D6E82}" type="pres">
      <dgm:prSet presAssocID="{55A03575-CAC6-462E-A3DC-D7FB58178514}" presName="spacerR" presStyleCnt="0"/>
      <dgm:spPr/>
    </dgm:pt>
    <dgm:pt modelId="{6EC5B619-462F-41B3-A547-71F3508337C8}" type="pres">
      <dgm:prSet presAssocID="{4CB8ED87-1F72-4E68-AD4B-B1911D27CC9C}" presName="node" presStyleLbl="node1" presStyleIdx="1" presStyleCnt="5">
        <dgm:presLayoutVars>
          <dgm:bulletEnabled val="1"/>
        </dgm:presLayoutVars>
      </dgm:prSet>
      <dgm:spPr/>
      <dgm:t>
        <a:bodyPr/>
        <a:lstStyle/>
        <a:p>
          <a:endParaRPr lang="en-US"/>
        </a:p>
      </dgm:t>
    </dgm:pt>
    <dgm:pt modelId="{3144CFF3-78F0-4D8A-BE8B-157CB25708E4}" type="pres">
      <dgm:prSet presAssocID="{90CED9CC-2242-473D-8F18-E35C1C99F2C3}" presName="spacerL" presStyleCnt="0"/>
      <dgm:spPr/>
    </dgm:pt>
    <dgm:pt modelId="{DD5A0B0F-9DDB-44AD-82E0-819F38E9B061}" type="pres">
      <dgm:prSet presAssocID="{90CED9CC-2242-473D-8F18-E35C1C99F2C3}" presName="sibTrans" presStyleLbl="sibTrans2D1" presStyleIdx="1" presStyleCnt="4"/>
      <dgm:spPr/>
      <dgm:t>
        <a:bodyPr/>
        <a:lstStyle/>
        <a:p>
          <a:endParaRPr lang="en-US"/>
        </a:p>
      </dgm:t>
    </dgm:pt>
    <dgm:pt modelId="{27091244-1B4B-4340-A942-73E3389F30CB}" type="pres">
      <dgm:prSet presAssocID="{90CED9CC-2242-473D-8F18-E35C1C99F2C3}" presName="spacerR" presStyleCnt="0"/>
      <dgm:spPr/>
    </dgm:pt>
    <dgm:pt modelId="{6F19B9A8-83F8-4907-AE98-BB4BBA02064C}" type="pres">
      <dgm:prSet presAssocID="{1A795FB8-C6CD-4AB2-8044-192B82D2F942}" presName="node" presStyleLbl="node1" presStyleIdx="2" presStyleCnt="5">
        <dgm:presLayoutVars>
          <dgm:bulletEnabled val="1"/>
        </dgm:presLayoutVars>
      </dgm:prSet>
      <dgm:spPr/>
      <dgm:t>
        <a:bodyPr/>
        <a:lstStyle/>
        <a:p>
          <a:endParaRPr lang="en-US"/>
        </a:p>
      </dgm:t>
    </dgm:pt>
    <dgm:pt modelId="{8DCEAE93-327B-4DC7-9E1F-9F66E90DFB65}" type="pres">
      <dgm:prSet presAssocID="{BB43D815-9BED-4D10-BFE4-A40E799F0E73}" presName="spacerL" presStyleCnt="0"/>
      <dgm:spPr/>
    </dgm:pt>
    <dgm:pt modelId="{41AFA4D2-7138-4338-9669-C13C3A775945}" type="pres">
      <dgm:prSet presAssocID="{BB43D815-9BED-4D10-BFE4-A40E799F0E73}" presName="sibTrans" presStyleLbl="sibTrans2D1" presStyleIdx="2" presStyleCnt="4"/>
      <dgm:spPr/>
      <dgm:t>
        <a:bodyPr/>
        <a:lstStyle/>
        <a:p>
          <a:endParaRPr lang="en-US"/>
        </a:p>
      </dgm:t>
    </dgm:pt>
    <dgm:pt modelId="{ACFFD06E-921A-4932-B46F-21E07A21A891}" type="pres">
      <dgm:prSet presAssocID="{BB43D815-9BED-4D10-BFE4-A40E799F0E73}" presName="spacerR" presStyleCnt="0"/>
      <dgm:spPr/>
    </dgm:pt>
    <dgm:pt modelId="{F2CCA784-53E0-4F32-B3D3-B5D179B3D0B0}" type="pres">
      <dgm:prSet presAssocID="{50FE6923-4B8C-4ACC-AE91-4B13C8E67232}" presName="node" presStyleLbl="node1" presStyleIdx="3" presStyleCnt="5">
        <dgm:presLayoutVars>
          <dgm:bulletEnabled val="1"/>
        </dgm:presLayoutVars>
      </dgm:prSet>
      <dgm:spPr/>
      <dgm:t>
        <a:bodyPr/>
        <a:lstStyle/>
        <a:p>
          <a:endParaRPr lang="en-US"/>
        </a:p>
      </dgm:t>
    </dgm:pt>
    <dgm:pt modelId="{1AEA2E06-96B0-479A-8174-7DCBF0C89CCD}" type="pres">
      <dgm:prSet presAssocID="{41ACE890-973F-4A36-A1C2-36B7D9428F90}" presName="spacerL" presStyleCnt="0"/>
      <dgm:spPr/>
    </dgm:pt>
    <dgm:pt modelId="{7F18C896-E865-4F80-AF87-9FE477BF1AAC}" type="pres">
      <dgm:prSet presAssocID="{41ACE890-973F-4A36-A1C2-36B7D9428F90}" presName="sibTrans" presStyleLbl="sibTrans2D1" presStyleIdx="3" presStyleCnt="4"/>
      <dgm:spPr/>
      <dgm:t>
        <a:bodyPr/>
        <a:lstStyle/>
        <a:p>
          <a:endParaRPr lang="en-US"/>
        </a:p>
      </dgm:t>
    </dgm:pt>
    <dgm:pt modelId="{97CC4BB5-B90A-4465-852D-1FB989F9C8C1}" type="pres">
      <dgm:prSet presAssocID="{41ACE890-973F-4A36-A1C2-36B7D9428F90}" presName="spacerR" presStyleCnt="0"/>
      <dgm:spPr/>
    </dgm:pt>
    <dgm:pt modelId="{94CD8AB0-BF54-4B04-A211-41B8EB572235}" type="pres">
      <dgm:prSet presAssocID="{8370DADC-B137-409C-BB69-CF05BCA4B80F}" presName="node" presStyleLbl="node1" presStyleIdx="4" presStyleCnt="5">
        <dgm:presLayoutVars>
          <dgm:bulletEnabled val="1"/>
        </dgm:presLayoutVars>
      </dgm:prSet>
      <dgm:spPr/>
      <dgm:t>
        <a:bodyPr/>
        <a:lstStyle/>
        <a:p>
          <a:endParaRPr lang="en-US"/>
        </a:p>
      </dgm:t>
    </dgm:pt>
  </dgm:ptLst>
  <dgm:cxnLst>
    <dgm:cxn modelId="{629D809D-E49E-4A17-8A8B-3872F96E1EBB}" type="presOf" srcId="{41ACE890-973F-4A36-A1C2-36B7D9428F90}" destId="{7F18C896-E865-4F80-AF87-9FE477BF1AAC}" srcOrd="0" destOrd="0" presId="urn:microsoft.com/office/officeart/2005/8/layout/equation1"/>
    <dgm:cxn modelId="{032CF0FB-40AA-4073-8AE2-B9CCC17BBBA4}" type="presOf" srcId="{5A511B06-6FBA-4A56-93E7-C6CD84C607AE}" destId="{58935B04-0F8B-4105-BC10-8C6EFDBC0FC2}" srcOrd="0" destOrd="0" presId="urn:microsoft.com/office/officeart/2005/8/layout/equation1"/>
    <dgm:cxn modelId="{E1047F4C-CBA7-4963-8184-42AFF021E11D}" type="presOf" srcId="{90CED9CC-2242-473D-8F18-E35C1C99F2C3}" destId="{DD5A0B0F-9DDB-44AD-82E0-819F38E9B061}" srcOrd="0" destOrd="0" presId="urn:microsoft.com/office/officeart/2005/8/layout/equation1"/>
    <dgm:cxn modelId="{226488CD-5B8C-49CE-9569-4047AAF80CBD}" type="presOf" srcId="{8370DADC-B137-409C-BB69-CF05BCA4B80F}" destId="{94CD8AB0-BF54-4B04-A211-41B8EB572235}" srcOrd="0" destOrd="0" presId="urn:microsoft.com/office/officeart/2005/8/layout/equation1"/>
    <dgm:cxn modelId="{6188EED3-D009-4AEE-8750-A7A7C81B08A6}" srcId="{5A511B06-6FBA-4A56-93E7-C6CD84C607AE}" destId="{8370DADC-B137-409C-BB69-CF05BCA4B80F}" srcOrd="4" destOrd="0" parTransId="{0F739FEC-F7BB-4DCD-A1B3-043218399B5B}" sibTransId="{3FE096B8-378C-4197-8683-C665DF0E2ABA}"/>
    <dgm:cxn modelId="{49C328A7-03CF-409A-8495-53AD1DD98632}" srcId="{5A511B06-6FBA-4A56-93E7-C6CD84C607AE}" destId="{50FE6923-4B8C-4ACC-AE91-4B13C8E67232}" srcOrd="3" destOrd="0" parTransId="{7FC621E7-2CDE-43AB-923E-46BB884A4D5F}" sibTransId="{41ACE890-973F-4A36-A1C2-36B7D9428F90}"/>
    <dgm:cxn modelId="{A681409A-4AD5-4363-BEC9-E53213FD57FA}" type="presOf" srcId="{55A03575-CAC6-462E-A3DC-D7FB58178514}" destId="{7733EB58-F043-47CD-BF26-827AE0AB951F}" srcOrd="0" destOrd="0" presId="urn:microsoft.com/office/officeart/2005/8/layout/equation1"/>
    <dgm:cxn modelId="{92C2DD88-2E19-4E3B-B761-48F1953D25FC}" type="presOf" srcId="{BB43D815-9BED-4D10-BFE4-A40E799F0E73}" destId="{41AFA4D2-7138-4338-9669-C13C3A775945}" srcOrd="0" destOrd="0" presId="urn:microsoft.com/office/officeart/2005/8/layout/equation1"/>
    <dgm:cxn modelId="{34ACE3AC-5D06-4D10-A9BD-784C1D1D76B7}" srcId="{5A511B06-6FBA-4A56-93E7-C6CD84C607AE}" destId="{4CB8ED87-1F72-4E68-AD4B-B1911D27CC9C}" srcOrd="1" destOrd="0" parTransId="{7D2EBC17-246A-456E-9774-DCBE2CA22651}" sibTransId="{90CED9CC-2242-473D-8F18-E35C1C99F2C3}"/>
    <dgm:cxn modelId="{EA0AA4AC-F6AF-4F3F-8075-8A93DE693DD8}" type="presOf" srcId="{D9517120-907D-416E-BF4C-3FAD8BFA275D}" destId="{E0EA7A72-3E32-4685-9AAC-57AA2AA08D01}" srcOrd="0" destOrd="0" presId="urn:microsoft.com/office/officeart/2005/8/layout/equation1"/>
    <dgm:cxn modelId="{3B0E2CC3-09D7-4D63-8A10-938582779BC2}" type="presOf" srcId="{4CB8ED87-1F72-4E68-AD4B-B1911D27CC9C}" destId="{6EC5B619-462F-41B3-A547-71F3508337C8}" srcOrd="0" destOrd="0" presId="urn:microsoft.com/office/officeart/2005/8/layout/equation1"/>
    <dgm:cxn modelId="{A094A89D-1DE5-48CE-95E1-2B2D6EAEF8BA}" type="presOf" srcId="{1A795FB8-C6CD-4AB2-8044-192B82D2F942}" destId="{6F19B9A8-83F8-4907-AE98-BB4BBA02064C}" srcOrd="0" destOrd="0" presId="urn:microsoft.com/office/officeart/2005/8/layout/equation1"/>
    <dgm:cxn modelId="{51CCEA50-14E2-4F22-B839-4CD28442B40B}" srcId="{5A511B06-6FBA-4A56-93E7-C6CD84C607AE}" destId="{1A795FB8-C6CD-4AB2-8044-192B82D2F942}" srcOrd="2" destOrd="0" parTransId="{BB5D948A-71A2-4349-8A63-D3BC70753FEC}" sibTransId="{BB43D815-9BED-4D10-BFE4-A40E799F0E73}"/>
    <dgm:cxn modelId="{65D4E51B-76A3-429A-B112-0BA12CE4B92B}" type="presOf" srcId="{50FE6923-4B8C-4ACC-AE91-4B13C8E67232}" destId="{F2CCA784-53E0-4F32-B3D3-B5D179B3D0B0}" srcOrd="0" destOrd="0" presId="urn:microsoft.com/office/officeart/2005/8/layout/equation1"/>
    <dgm:cxn modelId="{10B47E2B-E6FB-4524-B416-0DF61C773200}" srcId="{5A511B06-6FBA-4A56-93E7-C6CD84C607AE}" destId="{D9517120-907D-416E-BF4C-3FAD8BFA275D}" srcOrd="0" destOrd="0" parTransId="{29341EDB-781F-42B6-8EB4-DF11E98687E0}" sibTransId="{55A03575-CAC6-462E-A3DC-D7FB58178514}"/>
    <dgm:cxn modelId="{FB51B5F6-B89A-4CB5-8E47-E8E1ED6A2497}" type="presParOf" srcId="{58935B04-0F8B-4105-BC10-8C6EFDBC0FC2}" destId="{E0EA7A72-3E32-4685-9AAC-57AA2AA08D01}" srcOrd="0" destOrd="0" presId="urn:microsoft.com/office/officeart/2005/8/layout/equation1"/>
    <dgm:cxn modelId="{45C81790-AFF6-44E2-81AF-642CEF3DDB4E}" type="presParOf" srcId="{58935B04-0F8B-4105-BC10-8C6EFDBC0FC2}" destId="{4FA44BBB-6F8F-4AE0-823D-DD7D8A2F7D00}" srcOrd="1" destOrd="0" presId="urn:microsoft.com/office/officeart/2005/8/layout/equation1"/>
    <dgm:cxn modelId="{DEA91218-D3CA-4FA6-97EF-A3F6004685A8}" type="presParOf" srcId="{58935B04-0F8B-4105-BC10-8C6EFDBC0FC2}" destId="{7733EB58-F043-47CD-BF26-827AE0AB951F}" srcOrd="2" destOrd="0" presId="urn:microsoft.com/office/officeart/2005/8/layout/equation1"/>
    <dgm:cxn modelId="{FCB03649-4568-49CE-A14F-8E8FA25A17ED}" type="presParOf" srcId="{58935B04-0F8B-4105-BC10-8C6EFDBC0FC2}" destId="{10298AD5-5977-4E54-B6E4-6C30A33D6E82}" srcOrd="3" destOrd="0" presId="urn:microsoft.com/office/officeart/2005/8/layout/equation1"/>
    <dgm:cxn modelId="{91773F6D-5BF3-4376-BD3B-B2931BBD8EA0}" type="presParOf" srcId="{58935B04-0F8B-4105-BC10-8C6EFDBC0FC2}" destId="{6EC5B619-462F-41B3-A547-71F3508337C8}" srcOrd="4" destOrd="0" presId="urn:microsoft.com/office/officeart/2005/8/layout/equation1"/>
    <dgm:cxn modelId="{D97E8333-3110-4180-A28B-DA881445B684}" type="presParOf" srcId="{58935B04-0F8B-4105-BC10-8C6EFDBC0FC2}" destId="{3144CFF3-78F0-4D8A-BE8B-157CB25708E4}" srcOrd="5" destOrd="0" presId="urn:microsoft.com/office/officeart/2005/8/layout/equation1"/>
    <dgm:cxn modelId="{D7EF5A4B-0050-4B4C-8685-5CAAB4661F24}" type="presParOf" srcId="{58935B04-0F8B-4105-BC10-8C6EFDBC0FC2}" destId="{DD5A0B0F-9DDB-44AD-82E0-819F38E9B061}" srcOrd="6" destOrd="0" presId="urn:microsoft.com/office/officeart/2005/8/layout/equation1"/>
    <dgm:cxn modelId="{3D8C95EE-90BD-430A-BD05-568C05332C10}" type="presParOf" srcId="{58935B04-0F8B-4105-BC10-8C6EFDBC0FC2}" destId="{27091244-1B4B-4340-A942-73E3389F30CB}" srcOrd="7" destOrd="0" presId="urn:microsoft.com/office/officeart/2005/8/layout/equation1"/>
    <dgm:cxn modelId="{45644AF1-4A0D-4BFD-A54B-317F3B597F46}" type="presParOf" srcId="{58935B04-0F8B-4105-BC10-8C6EFDBC0FC2}" destId="{6F19B9A8-83F8-4907-AE98-BB4BBA02064C}" srcOrd="8" destOrd="0" presId="urn:microsoft.com/office/officeart/2005/8/layout/equation1"/>
    <dgm:cxn modelId="{F9307016-1E6A-4EF9-ABAF-39120D31882C}" type="presParOf" srcId="{58935B04-0F8B-4105-BC10-8C6EFDBC0FC2}" destId="{8DCEAE93-327B-4DC7-9E1F-9F66E90DFB65}" srcOrd="9" destOrd="0" presId="urn:microsoft.com/office/officeart/2005/8/layout/equation1"/>
    <dgm:cxn modelId="{94D21807-6CFA-49A0-9130-4D6BFE7E8EEF}" type="presParOf" srcId="{58935B04-0F8B-4105-BC10-8C6EFDBC0FC2}" destId="{41AFA4D2-7138-4338-9669-C13C3A775945}" srcOrd="10" destOrd="0" presId="urn:microsoft.com/office/officeart/2005/8/layout/equation1"/>
    <dgm:cxn modelId="{77A39D82-BB48-4AE2-A9C2-60FE20B89120}" type="presParOf" srcId="{58935B04-0F8B-4105-BC10-8C6EFDBC0FC2}" destId="{ACFFD06E-921A-4932-B46F-21E07A21A891}" srcOrd="11" destOrd="0" presId="urn:microsoft.com/office/officeart/2005/8/layout/equation1"/>
    <dgm:cxn modelId="{97D9F861-423C-4E60-81AF-A8D2EC035F94}" type="presParOf" srcId="{58935B04-0F8B-4105-BC10-8C6EFDBC0FC2}" destId="{F2CCA784-53E0-4F32-B3D3-B5D179B3D0B0}" srcOrd="12" destOrd="0" presId="urn:microsoft.com/office/officeart/2005/8/layout/equation1"/>
    <dgm:cxn modelId="{10C8976B-8BFC-496F-BBF0-AF02363D76E2}" type="presParOf" srcId="{58935B04-0F8B-4105-BC10-8C6EFDBC0FC2}" destId="{1AEA2E06-96B0-479A-8174-7DCBF0C89CCD}" srcOrd="13" destOrd="0" presId="urn:microsoft.com/office/officeart/2005/8/layout/equation1"/>
    <dgm:cxn modelId="{64B5E361-4C2B-45A9-84FF-8E2A57523E9E}" type="presParOf" srcId="{58935B04-0F8B-4105-BC10-8C6EFDBC0FC2}" destId="{7F18C896-E865-4F80-AF87-9FE477BF1AAC}" srcOrd="14" destOrd="0" presId="urn:microsoft.com/office/officeart/2005/8/layout/equation1"/>
    <dgm:cxn modelId="{8317E305-0A42-4B8F-B4AD-A6CF400E0E00}" type="presParOf" srcId="{58935B04-0F8B-4105-BC10-8C6EFDBC0FC2}" destId="{97CC4BB5-B90A-4465-852D-1FB989F9C8C1}" srcOrd="15" destOrd="0" presId="urn:microsoft.com/office/officeart/2005/8/layout/equation1"/>
    <dgm:cxn modelId="{471D0664-1526-4715-869A-C37CC5437C36}" type="presParOf" srcId="{58935B04-0F8B-4105-BC10-8C6EFDBC0FC2}" destId="{94CD8AB0-BF54-4B04-A211-41B8EB572235}" srcOrd="16"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EA7A72-3E32-4685-9AAC-57AA2AA08D01}">
      <dsp:nvSpPr>
        <dsp:cNvPr id="0" name=""/>
        <dsp:cNvSpPr/>
      </dsp:nvSpPr>
      <dsp:spPr>
        <a:xfrm>
          <a:off x="9235649" y="435408"/>
          <a:ext cx="1323743" cy="1323743"/>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PubMed</a:t>
          </a:r>
          <a:endParaRPr lang="en-US" sz="2000" kern="1200" dirty="0"/>
        </a:p>
      </dsp:txBody>
      <dsp:txXfrm>
        <a:off x="9429507" y="629266"/>
        <a:ext cx="936027" cy="936027"/>
      </dsp:txXfrm>
    </dsp:sp>
    <dsp:sp modelId="{7733EB58-F043-47CD-BF26-827AE0AB951F}">
      <dsp:nvSpPr>
        <dsp:cNvPr id="0" name=""/>
        <dsp:cNvSpPr/>
      </dsp:nvSpPr>
      <dsp:spPr>
        <a:xfrm>
          <a:off x="8360501" y="713394"/>
          <a:ext cx="767771" cy="767771"/>
        </a:xfrm>
        <a:prstGeom prst="mathPlus">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8462269" y="1006990"/>
        <a:ext cx="564235" cy="180579"/>
      </dsp:txXfrm>
    </dsp:sp>
    <dsp:sp modelId="{6EC5B619-462F-41B3-A547-71F3508337C8}">
      <dsp:nvSpPr>
        <dsp:cNvPr id="0" name=""/>
        <dsp:cNvSpPr/>
      </dsp:nvSpPr>
      <dsp:spPr>
        <a:xfrm>
          <a:off x="6929270" y="435408"/>
          <a:ext cx="1323743" cy="1323743"/>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a-IR" sz="2000" kern="1200" dirty="0" smtClean="0"/>
            <a:t>منابع تخصصی دیگر</a:t>
          </a:r>
          <a:endParaRPr lang="en-US" sz="2000" kern="1200" dirty="0"/>
        </a:p>
      </dsp:txBody>
      <dsp:txXfrm>
        <a:off x="7123128" y="629266"/>
        <a:ext cx="936027" cy="936027"/>
      </dsp:txXfrm>
    </dsp:sp>
    <dsp:sp modelId="{DD5A0B0F-9DDB-44AD-82E0-819F38E9B061}">
      <dsp:nvSpPr>
        <dsp:cNvPr id="0" name=""/>
        <dsp:cNvSpPr/>
      </dsp:nvSpPr>
      <dsp:spPr>
        <a:xfrm>
          <a:off x="6054011" y="713394"/>
          <a:ext cx="767771" cy="767771"/>
        </a:xfrm>
        <a:prstGeom prst="mathPlus">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6155779" y="1006990"/>
        <a:ext cx="564235" cy="180579"/>
      </dsp:txXfrm>
    </dsp:sp>
    <dsp:sp modelId="{6F19B9A8-83F8-4907-AE98-BB4BBA02064C}">
      <dsp:nvSpPr>
        <dsp:cNvPr id="0" name=""/>
        <dsp:cNvSpPr/>
      </dsp:nvSpPr>
      <dsp:spPr>
        <a:xfrm>
          <a:off x="4622779" y="435408"/>
          <a:ext cx="1323743" cy="1323743"/>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fa-IR" sz="2000" kern="1200" dirty="0" smtClean="0"/>
            <a:t>ابزارهای </a:t>
          </a:r>
          <a:r>
            <a:rPr lang="en-US" sz="2000" kern="1200" dirty="0" smtClean="0"/>
            <a:t>AI </a:t>
          </a:r>
          <a:endParaRPr lang="en-US" sz="2000" kern="1200" dirty="0"/>
        </a:p>
      </dsp:txBody>
      <dsp:txXfrm>
        <a:off x="4816637" y="629266"/>
        <a:ext cx="936027" cy="936027"/>
      </dsp:txXfrm>
    </dsp:sp>
    <dsp:sp modelId="{41AFA4D2-7138-4338-9669-C13C3A775945}">
      <dsp:nvSpPr>
        <dsp:cNvPr id="0" name=""/>
        <dsp:cNvSpPr/>
      </dsp:nvSpPr>
      <dsp:spPr>
        <a:xfrm>
          <a:off x="3747520" y="713394"/>
          <a:ext cx="767771" cy="767771"/>
        </a:xfrm>
        <a:prstGeom prst="mathPlus">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3849288" y="1006990"/>
        <a:ext cx="564235" cy="180579"/>
      </dsp:txXfrm>
    </dsp:sp>
    <dsp:sp modelId="{F2CCA784-53E0-4F32-B3D3-B5D179B3D0B0}">
      <dsp:nvSpPr>
        <dsp:cNvPr id="0" name=""/>
        <dsp:cNvSpPr/>
      </dsp:nvSpPr>
      <dsp:spPr>
        <a:xfrm>
          <a:off x="2316289" y="435408"/>
          <a:ext cx="1323743" cy="1323743"/>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a-IR" sz="2000" kern="1200" dirty="0" smtClean="0"/>
            <a:t>قضاوت پژوهشگر</a:t>
          </a:r>
          <a:endParaRPr lang="fa-IR" sz="2000" kern="1200" dirty="0"/>
        </a:p>
      </dsp:txBody>
      <dsp:txXfrm>
        <a:off x="2510147" y="629266"/>
        <a:ext cx="936027" cy="936027"/>
      </dsp:txXfrm>
    </dsp:sp>
    <dsp:sp modelId="{7F18C896-E865-4F80-AF87-9FE477BF1AAC}">
      <dsp:nvSpPr>
        <dsp:cNvPr id="0" name=""/>
        <dsp:cNvSpPr/>
      </dsp:nvSpPr>
      <dsp:spPr>
        <a:xfrm>
          <a:off x="1441030" y="713394"/>
          <a:ext cx="767771" cy="767771"/>
        </a:xfrm>
        <a:prstGeom prst="mathEqual">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1542798" y="871555"/>
        <a:ext cx="564235" cy="451449"/>
      </dsp:txXfrm>
    </dsp:sp>
    <dsp:sp modelId="{94CD8AB0-BF54-4B04-A211-41B8EB572235}">
      <dsp:nvSpPr>
        <dsp:cNvPr id="0" name=""/>
        <dsp:cNvSpPr/>
      </dsp:nvSpPr>
      <dsp:spPr>
        <a:xfrm>
          <a:off x="9799" y="435408"/>
          <a:ext cx="1323743" cy="1323743"/>
        </a:xfrm>
        <a:prstGeom prst="ellipse">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fa-IR" sz="2000" kern="1200" smtClean="0"/>
            <a:t>ترکیب پیشنهادی</a:t>
          </a:r>
          <a:endParaRPr lang="en-US" sz="2000" kern="1200" dirty="0"/>
        </a:p>
      </dsp:txBody>
      <dsp:txXfrm>
        <a:off x="203657" y="629266"/>
        <a:ext cx="936027" cy="936027"/>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8/19/2026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8/19/2026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elicit.com/" TargetMode="External"/><Relationship Id="rId7" Type="http://schemas.openxmlformats.org/officeDocument/2006/relationships/hyperlink" Target="https://pubmed.ncbi.nlm.nih.gov/41433042/" TargetMode="External"/><Relationship Id="rId2" Type="http://schemas.openxmlformats.org/officeDocument/2006/relationships/hyperlink" Target="https://www.semanticscholar.org/" TargetMode="External"/><Relationship Id="rId1" Type="http://schemas.openxmlformats.org/officeDocument/2006/relationships/slideLayout" Target="../slideLayouts/slideLayout7.xml"/><Relationship Id="rId6" Type="http://schemas.openxmlformats.org/officeDocument/2006/relationships/hyperlink" Target="https://pubmed.ncbi.nlm.nih.gov/38306900/" TargetMode="External"/><Relationship Id="rId5" Type="http://schemas.openxmlformats.org/officeDocument/2006/relationships/hyperlink" Target="https://pubmed.ncbi.nlm.nih.gov/" TargetMode="External"/><Relationship Id="rId4" Type="http://schemas.openxmlformats.org/officeDocument/2006/relationships/hyperlink" Target="https://www.researchrabbit.ai/"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16365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2"/>
          <p:cNvSpPr/>
          <p:nvPr/>
        </p:nvSpPr>
        <p:spPr>
          <a:xfrm>
            <a:off x="9875520" y="640080"/>
            <a:ext cx="2194560" cy="2194560"/>
          </a:xfrm>
          <a:prstGeom prst="ellipse">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10698480" y="2377440"/>
            <a:ext cx="1097280" cy="1097280"/>
          </a:xfrm>
          <a:prstGeom prst="ellipse">
            <a:avLst/>
          </a:prstGeom>
          <a:solidFill>
            <a:srgbClr val="37A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Oval 4"/>
          <p:cNvSpPr/>
          <p:nvPr/>
        </p:nvSpPr>
        <p:spPr>
          <a:xfrm>
            <a:off x="9052560" y="4389120"/>
            <a:ext cx="1554480" cy="1554480"/>
          </a:xfrm>
          <a:prstGeom prst="ellipse">
            <a:avLst/>
          </a:prstGeom>
          <a:solidFill>
            <a:srgbClr val="2552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731520" y="1508760"/>
            <a:ext cx="10241280" cy="1554480"/>
          </a:xfrm>
          <a:prstGeom prst="rect">
            <a:avLst/>
          </a:prstGeom>
          <a:noFill/>
        </p:spPr>
        <p:txBody>
          <a:bodyPr wrap="none">
            <a:spAutoFit/>
          </a:bodyPr>
          <a:lstStyle/>
          <a:p>
            <a:pPr algn="r">
              <a:defRPr sz="3400" b="1">
                <a:solidFill>
                  <a:srgbClr val="FFFFFF"/>
                </a:solidFill>
                <a:latin typeface="Aptos Display"/>
              </a:defRPr>
            </a:pPr>
            <a:r>
              <a:rPr dirty="0" err="1"/>
              <a:t>کاربرد</a:t>
            </a:r>
            <a:r>
              <a:rPr dirty="0"/>
              <a:t> </a:t>
            </a:r>
            <a:r>
              <a:rPr dirty="0" err="1"/>
              <a:t>هوش</a:t>
            </a:r>
            <a:r>
              <a:rPr dirty="0"/>
              <a:t> </a:t>
            </a:r>
            <a:r>
              <a:rPr dirty="0" err="1"/>
              <a:t>مصنوعی</a:t>
            </a:r>
            <a:r>
              <a:rPr dirty="0"/>
              <a:t> </a:t>
            </a:r>
            <a:r>
              <a:rPr dirty="0" err="1"/>
              <a:t>در</a:t>
            </a:r>
            <a:r>
              <a:rPr dirty="0"/>
              <a:t> </a:t>
            </a:r>
            <a:r>
              <a:rPr dirty="0" err="1"/>
              <a:t>جستجوی</a:t>
            </a:r>
            <a:r>
              <a:rPr dirty="0"/>
              <a:t> </a:t>
            </a:r>
            <a:r>
              <a:rPr dirty="0" err="1"/>
              <a:t>منابع</a:t>
            </a:r>
            <a:r>
              <a:rPr dirty="0"/>
              <a:t> </a:t>
            </a:r>
            <a:r>
              <a:rPr dirty="0" err="1"/>
              <a:t>علمی</a:t>
            </a:r>
            <a:r>
              <a:rPr dirty="0"/>
              <a:t> و </a:t>
            </a:r>
            <a:r>
              <a:rPr dirty="0" err="1"/>
              <a:t>پایگاه‌های</a:t>
            </a:r>
            <a:r>
              <a:rPr dirty="0"/>
              <a:t> </a:t>
            </a:r>
            <a:r>
              <a:rPr dirty="0" err="1"/>
              <a:t>داده</a:t>
            </a:r>
            <a:r>
              <a:rPr dirty="0"/>
              <a:t> </a:t>
            </a:r>
            <a:r>
              <a:rPr dirty="0" err="1"/>
              <a:t>پزشکی</a:t>
            </a:r>
            <a:endParaRPr dirty="0"/>
          </a:p>
        </p:txBody>
      </p:sp>
      <p:sp>
        <p:nvSpPr>
          <p:cNvPr id="7" name="TextBox 6"/>
          <p:cNvSpPr txBox="1"/>
          <p:nvPr/>
        </p:nvSpPr>
        <p:spPr>
          <a:xfrm>
            <a:off x="2819058" y="2634585"/>
            <a:ext cx="5299848" cy="400110"/>
          </a:xfrm>
          <a:prstGeom prst="rect">
            <a:avLst/>
          </a:prstGeom>
          <a:noFill/>
        </p:spPr>
        <p:txBody>
          <a:bodyPr wrap="none">
            <a:spAutoFit/>
          </a:bodyPr>
          <a:lstStyle/>
          <a:p>
            <a:pPr algn="ctr">
              <a:defRPr sz="2000">
                <a:solidFill>
                  <a:srgbClr val="DCF0F5"/>
                </a:solidFill>
              </a:defRPr>
            </a:pPr>
            <a:r>
              <a:rPr dirty="0" err="1"/>
              <a:t>از</a:t>
            </a:r>
            <a:r>
              <a:rPr dirty="0"/>
              <a:t> </a:t>
            </a:r>
            <a:r>
              <a:rPr dirty="0" err="1"/>
              <a:t>کشف</a:t>
            </a:r>
            <a:r>
              <a:rPr dirty="0"/>
              <a:t> </a:t>
            </a:r>
            <a:r>
              <a:rPr dirty="0" err="1"/>
              <a:t>مقاله</a:t>
            </a:r>
            <a:r>
              <a:rPr dirty="0"/>
              <a:t> </a:t>
            </a:r>
            <a:r>
              <a:rPr dirty="0" err="1"/>
              <a:t>تا</a:t>
            </a:r>
            <a:r>
              <a:rPr dirty="0"/>
              <a:t> </a:t>
            </a:r>
            <a:r>
              <a:rPr dirty="0" err="1"/>
              <a:t>خلاصه‌سازی</a:t>
            </a:r>
            <a:r>
              <a:rPr dirty="0"/>
              <a:t>، </a:t>
            </a:r>
            <a:r>
              <a:rPr dirty="0" err="1"/>
              <a:t>استخراج</a:t>
            </a:r>
            <a:r>
              <a:rPr dirty="0"/>
              <a:t> </a:t>
            </a:r>
            <a:r>
              <a:rPr dirty="0" err="1"/>
              <a:t>داده</a:t>
            </a:r>
            <a:r>
              <a:rPr dirty="0"/>
              <a:t> و </a:t>
            </a:r>
            <a:r>
              <a:rPr dirty="0" err="1"/>
              <a:t>ارزیابی</a:t>
            </a:r>
            <a:r>
              <a:rPr dirty="0"/>
              <a:t> </a:t>
            </a:r>
            <a:r>
              <a:rPr dirty="0" err="1"/>
              <a:t>انتقادی</a:t>
            </a:r>
            <a:endParaRPr dirty="0"/>
          </a:p>
        </p:txBody>
      </p:sp>
      <p:sp>
        <p:nvSpPr>
          <p:cNvPr id="8" name="TextBox 7"/>
          <p:cNvSpPr txBox="1"/>
          <p:nvPr/>
        </p:nvSpPr>
        <p:spPr>
          <a:xfrm>
            <a:off x="3823575" y="4960620"/>
            <a:ext cx="4057170" cy="492443"/>
          </a:xfrm>
          <a:prstGeom prst="rect">
            <a:avLst/>
          </a:prstGeom>
          <a:noFill/>
        </p:spPr>
        <p:txBody>
          <a:bodyPr wrap="square">
            <a:spAutoFit/>
          </a:bodyPr>
          <a:lstStyle/>
          <a:p>
            <a:pPr algn="ctr">
              <a:defRPr sz="1300">
                <a:solidFill>
                  <a:srgbClr val="FFFFFF"/>
                </a:solidFill>
              </a:defRPr>
            </a:pPr>
            <a:r>
              <a:rPr lang="fa-IR" dirty="0" smtClean="0"/>
              <a:t>مصطفی قربانی</a:t>
            </a:r>
          </a:p>
          <a:p>
            <a:pPr algn="ctr">
              <a:defRPr sz="1300">
                <a:solidFill>
                  <a:srgbClr val="FFFFFF"/>
                </a:solidFill>
              </a:defRPr>
            </a:pPr>
            <a:r>
              <a:rPr lang="fa-IR" dirty="0" smtClean="0"/>
              <a:t>تابستان 1405</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7465206" y="542067"/>
            <a:ext cx="3881192" cy="477054"/>
          </a:xfrm>
          <a:prstGeom prst="rect">
            <a:avLst/>
          </a:prstGeom>
          <a:noFill/>
        </p:spPr>
        <p:txBody>
          <a:bodyPr wrap="none">
            <a:spAutoFit/>
          </a:bodyPr>
          <a:lstStyle/>
          <a:p>
            <a:pPr algn="r" rtl="1">
              <a:defRPr sz="2500" b="1">
                <a:solidFill>
                  <a:srgbClr val="16365C"/>
                </a:solidFill>
                <a:latin typeface="Aptos Display"/>
              </a:defRPr>
            </a:pPr>
            <a:r>
              <a:rPr dirty="0" smtClean="0"/>
              <a:t>Elicit </a:t>
            </a:r>
            <a:r>
              <a:rPr lang="fa-IR" dirty="0" smtClean="0"/>
              <a:t>: </a:t>
            </a:r>
            <a:r>
              <a:rPr dirty="0" err="1" smtClean="0"/>
              <a:t>استخراج</a:t>
            </a:r>
            <a:r>
              <a:rPr dirty="0" smtClean="0"/>
              <a:t> </a:t>
            </a:r>
            <a:r>
              <a:rPr dirty="0" err="1"/>
              <a:t>داده</a:t>
            </a:r>
            <a:r>
              <a:rPr dirty="0"/>
              <a:t> </a:t>
            </a:r>
            <a:r>
              <a:rPr dirty="0" err="1"/>
              <a:t>از</a:t>
            </a:r>
            <a:r>
              <a:rPr dirty="0"/>
              <a:t> </a:t>
            </a:r>
            <a:r>
              <a:rPr dirty="0" err="1"/>
              <a:t>مطالعات</a:t>
            </a:r>
            <a:endParaRPr dirty="0"/>
          </a:p>
        </p:txBody>
      </p:sp>
      <p:sp>
        <p:nvSpPr>
          <p:cNvPr id="5" name="TextBox 4"/>
          <p:cNvSpPr txBox="1"/>
          <p:nvPr/>
        </p:nvSpPr>
        <p:spPr>
          <a:xfrm>
            <a:off x="822960" y="1325880"/>
            <a:ext cx="10424160" cy="2821285"/>
          </a:xfrm>
          <a:prstGeom prst="rect">
            <a:avLst/>
          </a:prstGeom>
          <a:noFill/>
        </p:spPr>
        <p:txBody>
          <a:bodyPr wrap="square">
            <a:spAutoFit/>
          </a:bodyPr>
          <a:lstStyle/>
          <a:p>
            <a:pPr algn="r" rtl="1">
              <a:spcAft>
                <a:spcPts val="1000"/>
              </a:spcAft>
              <a:defRPr sz="1900">
                <a:solidFill>
                  <a:srgbClr val="232D37"/>
                </a:solidFill>
                <a:latin typeface="Aptos"/>
              </a:defRPr>
            </a:pPr>
            <a:r>
              <a:rPr sz="2400" dirty="0" smtClean="0"/>
              <a:t>• </a:t>
            </a:r>
            <a:r>
              <a:rPr sz="2400" dirty="0" err="1"/>
              <a:t>نمونه</a:t>
            </a:r>
            <a:r>
              <a:rPr sz="2400" dirty="0"/>
              <a:t> </a:t>
            </a:r>
            <a:r>
              <a:rPr sz="2400" dirty="0" err="1"/>
              <a:t>ستون‌های</a:t>
            </a:r>
            <a:r>
              <a:rPr sz="2400" dirty="0"/>
              <a:t> </a:t>
            </a:r>
            <a:r>
              <a:rPr sz="2400" dirty="0" err="1"/>
              <a:t>پیشنهادی</a:t>
            </a:r>
            <a:r>
              <a:rPr sz="2400" dirty="0"/>
              <a:t>: </a:t>
            </a:r>
            <a:r>
              <a:rPr lang="fa-IR" sz="2400" dirty="0" smtClean="0"/>
              <a:t> </a:t>
            </a:r>
            <a:r>
              <a:rPr sz="2400" dirty="0" err="1" smtClean="0"/>
              <a:t>نویسنده</a:t>
            </a:r>
            <a:r>
              <a:rPr lang="fa-IR" sz="2400" dirty="0" smtClean="0"/>
              <a:t>، </a:t>
            </a:r>
            <a:r>
              <a:rPr sz="2400" dirty="0" err="1" smtClean="0"/>
              <a:t>سال</a:t>
            </a:r>
            <a:r>
              <a:rPr sz="2400" dirty="0"/>
              <a:t>، </a:t>
            </a:r>
            <a:r>
              <a:rPr sz="2400" dirty="0" err="1"/>
              <a:t>کشور</a:t>
            </a:r>
            <a:r>
              <a:rPr sz="2400" dirty="0"/>
              <a:t>، </a:t>
            </a:r>
            <a:r>
              <a:rPr sz="2400" dirty="0" err="1"/>
              <a:t>طراحی</a:t>
            </a:r>
            <a:r>
              <a:rPr sz="2400" dirty="0"/>
              <a:t> </a:t>
            </a:r>
            <a:r>
              <a:rPr sz="2400" dirty="0" err="1"/>
              <a:t>مطالعه</a:t>
            </a:r>
            <a:r>
              <a:rPr sz="2400" dirty="0"/>
              <a:t>، </a:t>
            </a:r>
            <a:r>
              <a:rPr sz="2400" dirty="0" err="1"/>
              <a:t>حجم</a:t>
            </a:r>
            <a:r>
              <a:rPr sz="2400" dirty="0"/>
              <a:t> </a:t>
            </a:r>
            <a:r>
              <a:rPr sz="2400" dirty="0" err="1"/>
              <a:t>نمونه</a:t>
            </a:r>
            <a:r>
              <a:rPr sz="2400" dirty="0"/>
              <a:t>، </a:t>
            </a:r>
            <a:r>
              <a:rPr sz="2400" dirty="0" err="1"/>
              <a:t>جمعیت</a:t>
            </a:r>
            <a:r>
              <a:rPr sz="2400" dirty="0"/>
              <a:t>، </a:t>
            </a:r>
            <a:r>
              <a:rPr sz="2400" dirty="0" err="1"/>
              <a:t>مداخله</a:t>
            </a:r>
            <a:r>
              <a:rPr sz="2400" dirty="0"/>
              <a:t>، </a:t>
            </a:r>
            <a:r>
              <a:rPr sz="2400" dirty="0" err="1"/>
              <a:t>مقایسه</a:t>
            </a:r>
            <a:r>
              <a:rPr sz="2400" dirty="0"/>
              <a:t>، </a:t>
            </a:r>
            <a:r>
              <a:rPr sz="2400" dirty="0" err="1"/>
              <a:t>پیامد</a:t>
            </a:r>
            <a:r>
              <a:rPr sz="2400" dirty="0"/>
              <a:t>، </a:t>
            </a:r>
            <a:r>
              <a:rPr sz="2400" dirty="0" err="1"/>
              <a:t>یافته</a:t>
            </a:r>
            <a:r>
              <a:rPr sz="2400" dirty="0"/>
              <a:t> </a:t>
            </a:r>
            <a:r>
              <a:rPr sz="2400" dirty="0" err="1"/>
              <a:t>اصلی</a:t>
            </a:r>
            <a:r>
              <a:rPr sz="2400" dirty="0"/>
              <a:t>.</a:t>
            </a:r>
          </a:p>
          <a:p>
            <a:pPr algn="r" rtl="1">
              <a:spcAft>
                <a:spcPts val="1000"/>
              </a:spcAft>
              <a:defRPr sz="1900">
                <a:solidFill>
                  <a:srgbClr val="232D37"/>
                </a:solidFill>
                <a:latin typeface="Aptos"/>
              </a:defRPr>
            </a:pPr>
            <a:r>
              <a:rPr sz="2400" dirty="0"/>
              <a:t>• </a:t>
            </a:r>
            <a:r>
              <a:rPr sz="2400" dirty="0" err="1"/>
              <a:t>از</a:t>
            </a:r>
            <a:r>
              <a:rPr sz="2400" dirty="0"/>
              <a:t> </a:t>
            </a:r>
            <a:r>
              <a:rPr lang="en-US" sz="2400" dirty="0"/>
              <a:t>Elicit</a:t>
            </a:r>
            <a:r>
              <a:rPr sz="2400" dirty="0" smtClean="0"/>
              <a:t> </a:t>
            </a:r>
            <a:r>
              <a:rPr lang="fa-IR" sz="2400" dirty="0" smtClean="0"/>
              <a:t> </a:t>
            </a:r>
            <a:r>
              <a:rPr sz="2400" dirty="0" err="1" smtClean="0"/>
              <a:t>بخواهید</a:t>
            </a:r>
            <a:r>
              <a:rPr sz="2400" dirty="0" smtClean="0"/>
              <a:t> </a:t>
            </a:r>
            <a:r>
              <a:rPr sz="2400" dirty="0" err="1"/>
              <a:t>برای</a:t>
            </a:r>
            <a:r>
              <a:rPr sz="2400" dirty="0"/>
              <a:t> </a:t>
            </a:r>
            <a:r>
              <a:rPr sz="2400" dirty="0" err="1"/>
              <a:t>هر</a:t>
            </a:r>
            <a:r>
              <a:rPr sz="2400" dirty="0"/>
              <a:t> </a:t>
            </a:r>
            <a:r>
              <a:rPr sz="2400" dirty="0" err="1"/>
              <a:t>سلول</a:t>
            </a:r>
            <a:r>
              <a:rPr sz="2400" dirty="0"/>
              <a:t>، </a:t>
            </a:r>
            <a:r>
              <a:rPr sz="2400" dirty="0" err="1"/>
              <a:t>شواهد</a:t>
            </a:r>
            <a:r>
              <a:rPr sz="2400" dirty="0"/>
              <a:t> </a:t>
            </a:r>
            <a:r>
              <a:rPr sz="2400" dirty="0" err="1"/>
              <a:t>یا</a:t>
            </a:r>
            <a:r>
              <a:rPr sz="2400" dirty="0"/>
              <a:t> </a:t>
            </a:r>
            <a:r>
              <a:rPr sz="2400" dirty="0" err="1"/>
              <a:t>نقل‌قول</a:t>
            </a:r>
            <a:r>
              <a:rPr sz="2400" dirty="0"/>
              <a:t> </a:t>
            </a:r>
            <a:r>
              <a:rPr sz="2400" dirty="0" err="1"/>
              <a:t>پشتیبان</a:t>
            </a:r>
            <a:r>
              <a:rPr sz="2400" dirty="0"/>
              <a:t> </a:t>
            </a:r>
            <a:r>
              <a:rPr sz="2400" dirty="0" err="1"/>
              <a:t>ارائه</a:t>
            </a:r>
            <a:r>
              <a:rPr sz="2400" dirty="0"/>
              <a:t> </a:t>
            </a:r>
            <a:r>
              <a:rPr sz="2400" dirty="0" err="1"/>
              <a:t>کند</a:t>
            </a:r>
            <a:r>
              <a:rPr sz="2400" dirty="0"/>
              <a:t>.</a:t>
            </a:r>
          </a:p>
          <a:p>
            <a:pPr algn="r" rtl="1">
              <a:spcAft>
                <a:spcPts val="1000"/>
              </a:spcAft>
              <a:defRPr sz="1900">
                <a:solidFill>
                  <a:srgbClr val="232D37"/>
                </a:solidFill>
                <a:latin typeface="Aptos"/>
              </a:defRPr>
            </a:pPr>
            <a:r>
              <a:rPr sz="2400" dirty="0"/>
              <a:t>• </a:t>
            </a:r>
            <a:r>
              <a:rPr sz="2400" dirty="0" err="1"/>
              <a:t>موارد</a:t>
            </a:r>
            <a:r>
              <a:rPr sz="2400" dirty="0"/>
              <a:t> </a:t>
            </a:r>
            <a:r>
              <a:rPr sz="2400" dirty="0" err="1"/>
              <a:t>مبهم</a:t>
            </a:r>
            <a:r>
              <a:rPr sz="2400" dirty="0"/>
              <a:t> </a:t>
            </a:r>
            <a:r>
              <a:rPr sz="2400" dirty="0" err="1"/>
              <a:t>را</a:t>
            </a:r>
            <a:r>
              <a:rPr sz="2400" dirty="0"/>
              <a:t> </a:t>
            </a:r>
            <a:r>
              <a:rPr sz="2400" dirty="0" err="1"/>
              <a:t>با</a:t>
            </a:r>
            <a:r>
              <a:rPr sz="2400" dirty="0"/>
              <a:t> </a:t>
            </a:r>
            <a:r>
              <a:rPr sz="2400" dirty="0" err="1"/>
              <a:t>متن</a:t>
            </a:r>
            <a:r>
              <a:rPr sz="2400" dirty="0"/>
              <a:t> </a:t>
            </a:r>
            <a:r>
              <a:rPr sz="2400" dirty="0" err="1"/>
              <a:t>کامل</a:t>
            </a:r>
            <a:r>
              <a:rPr sz="2400" dirty="0"/>
              <a:t> </a:t>
            </a:r>
            <a:r>
              <a:rPr sz="2400" dirty="0" err="1"/>
              <a:t>مقاله</a:t>
            </a:r>
            <a:r>
              <a:rPr sz="2400" dirty="0"/>
              <a:t> </a:t>
            </a:r>
            <a:r>
              <a:rPr sz="2400" dirty="0" err="1"/>
              <a:t>بررسی</a:t>
            </a:r>
            <a:r>
              <a:rPr sz="2400" dirty="0"/>
              <a:t> </a:t>
            </a:r>
            <a:r>
              <a:rPr sz="2400" dirty="0" err="1"/>
              <a:t>کنید</a:t>
            </a:r>
            <a:r>
              <a:rPr sz="2400" dirty="0"/>
              <a:t>؛ </a:t>
            </a:r>
            <a:endParaRPr lang="fa-IR" sz="2400" dirty="0" smtClean="0"/>
          </a:p>
          <a:p>
            <a:pPr algn="r" rtl="1">
              <a:spcAft>
                <a:spcPts val="1000"/>
              </a:spcAft>
              <a:defRPr sz="1900">
                <a:solidFill>
                  <a:srgbClr val="232D37"/>
                </a:solidFill>
                <a:latin typeface="Aptos"/>
              </a:defRPr>
            </a:pPr>
            <a:r>
              <a:rPr sz="2400" dirty="0" smtClean="0"/>
              <a:t>• </a:t>
            </a:r>
            <a:r>
              <a:rPr sz="2400" dirty="0" err="1"/>
              <a:t>برای</a:t>
            </a:r>
            <a:r>
              <a:rPr sz="2400" dirty="0"/>
              <a:t> </a:t>
            </a:r>
            <a:r>
              <a:rPr sz="2400" dirty="0" err="1"/>
              <a:t>مرور</a:t>
            </a:r>
            <a:r>
              <a:rPr sz="2400" dirty="0"/>
              <a:t> </a:t>
            </a:r>
            <a:r>
              <a:rPr sz="2400" dirty="0" err="1"/>
              <a:t>نظام‌مند</a:t>
            </a:r>
            <a:r>
              <a:rPr sz="2400" dirty="0"/>
              <a:t>، </a:t>
            </a:r>
            <a:r>
              <a:rPr sz="2400" dirty="0" err="1"/>
              <a:t>معیارهای</a:t>
            </a:r>
            <a:r>
              <a:rPr sz="2400" dirty="0"/>
              <a:t> </a:t>
            </a:r>
            <a:r>
              <a:rPr sz="2400" dirty="0" err="1"/>
              <a:t>ورود</a:t>
            </a:r>
            <a:r>
              <a:rPr sz="2400" dirty="0"/>
              <a:t>/</a:t>
            </a:r>
            <a:r>
              <a:rPr sz="2400" dirty="0" err="1"/>
              <a:t>خروج</a:t>
            </a:r>
            <a:r>
              <a:rPr sz="2400" dirty="0"/>
              <a:t> و </a:t>
            </a:r>
            <a:r>
              <a:rPr sz="2400" dirty="0" err="1"/>
              <a:t>تصمیم‌های</a:t>
            </a:r>
            <a:r>
              <a:rPr sz="2400" dirty="0"/>
              <a:t> </a:t>
            </a:r>
            <a:r>
              <a:rPr sz="2400" dirty="0" err="1"/>
              <a:t>غربالگری</a:t>
            </a:r>
            <a:r>
              <a:rPr sz="2400" dirty="0"/>
              <a:t> </a:t>
            </a:r>
            <a:r>
              <a:rPr sz="2400" dirty="0" err="1"/>
              <a:t>را</a:t>
            </a:r>
            <a:r>
              <a:rPr sz="2400" dirty="0"/>
              <a:t> </a:t>
            </a:r>
            <a:r>
              <a:rPr sz="2400" dirty="0" err="1"/>
              <a:t>مستند</a:t>
            </a:r>
            <a:r>
              <a:rPr sz="2400" dirty="0"/>
              <a:t> </a:t>
            </a:r>
            <a:r>
              <a:rPr sz="2400" dirty="0" err="1"/>
              <a:t>کنید</a:t>
            </a:r>
            <a:r>
              <a:rPr sz="2400" dirty="0"/>
              <a:t>.</a:t>
            </a:r>
          </a:p>
          <a:p>
            <a:pPr algn="r" rtl="1">
              <a:spcAft>
                <a:spcPts val="1000"/>
              </a:spcAft>
              <a:defRPr sz="1900">
                <a:solidFill>
                  <a:srgbClr val="232D37"/>
                </a:solidFill>
                <a:latin typeface="Aptos"/>
              </a:defRPr>
            </a:pPr>
            <a:r>
              <a:rPr sz="2400" dirty="0"/>
              <a:t>• </a:t>
            </a:r>
            <a:r>
              <a:rPr sz="2400" dirty="0" err="1"/>
              <a:t>خروجی</a:t>
            </a:r>
            <a:r>
              <a:rPr sz="2400" dirty="0"/>
              <a:t> CSV </a:t>
            </a:r>
            <a:r>
              <a:rPr lang="fa-IR" sz="2400" dirty="0" smtClean="0"/>
              <a:t> </a:t>
            </a:r>
            <a:r>
              <a:rPr sz="2400" dirty="0" err="1" smtClean="0"/>
              <a:t>یا</a:t>
            </a:r>
            <a:r>
              <a:rPr sz="2400" dirty="0" smtClean="0"/>
              <a:t> </a:t>
            </a:r>
            <a:r>
              <a:rPr sz="2400" dirty="0" err="1"/>
              <a:t>BibTeX</a:t>
            </a:r>
            <a:r>
              <a:rPr sz="2400" dirty="0"/>
              <a:t> </a:t>
            </a:r>
            <a:r>
              <a:rPr lang="fa-IR" sz="2400" dirty="0" smtClean="0"/>
              <a:t> </a:t>
            </a:r>
            <a:r>
              <a:rPr sz="2400" dirty="0" err="1" smtClean="0"/>
              <a:t>می‌تواند</a:t>
            </a:r>
            <a:r>
              <a:rPr sz="2400" dirty="0" smtClean="0"/>
              <a:t> </a:t>
            </a:r>
            <a:r>
              <a:rPr sz="2400" dirty="0" err="1"/>
              <a:t>برای</a:t>
            </a:r>
            <a:r>
              <a:rPr sz="2400" dirty="0"/>
              <a:t> </a:t>
            </a:r>
            <a:r>
              <a:rPr sz="2400" dirty="0" err="1"/>
              <a:t>مدیریت</a:t>
            </a:r>
            <a:r>
              <a:rPr sz="2400" dirty="0"/>
              <a:t> و </a:t>
            </a:r>
            <a:r>
              <a:rPr sz="2400" dirty="0" err="1"/>
              <a:t>تحلیل</a:t>
            </a:r>
            <a:r>
              <a:rPr sz="2400" dirty="0"/>
              <a:t> </a:t>
            </a:r>
            <a:r>
              <a:rPr sz="2400" dirty="0" err="1"/>
              <a:t>بیشتر</a:t>
            </a:r>
            <a:r>
              <a:rPr sz="2400" dirty="0"/>
              <a:t> </a:t>
            </a:r>
            <a:r>
              <a:rPr sz="2400" dirty="0" err="1"/>
              <a:t>استفاده</a:t>
            </a:r>
            <a:r>
              <a:rPr sz="2400" dirty="0"/>
              <a:t> </a:t>
            </a:r>
            <a:r>
              <a:rPr sz="2400" dirty="0" err="1"/>
              <a:t>شود</a:t>
            </a:r>
            <a:r>
              <a:rPr sz="2400" dirty="0"/>
              <a:t>.</a:t>
            </a:r>
          </a:p>
        </p:txBody>
      </p:sp>
      <p:sp>
        <p:nvSpPr>
          <p:cNvPr id="6" name="Rectangle 5"/>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7787410" y="542067"/>
            <a:ext cx="3558988" cy="477054"/>
          </a:xfrm>
          <a:prstGeom prst="rect">
            <a:avLst/>
          </a:prstGeom>
          <a:noFill/>
        </p:spPr>
        <p:txBody>
          <a:bodyPr wrap="none">
            <a:spAutoFit/>
          </a:bodyPr>
          <a:lstStyle/>
          <a:p>
            <a:pPr algn="r" rtl="1">
              <a:defRPr sz="2500" b="1">
                <a:solidFill>
                  <a:srgbClr val="16365C"/>
                </a:solidFill>
                <a:latin typeface="Aptos Display"/>
              </a:defRPr>
            </a:pPr>
            <a:r>
              <a:rPr lang="en-US" dirty="0" err="1"/>
              <a:t>Researchrabbit</a:t>
            </a:r>
            <a:r>
              <a:rPr lang="en-US" dirty="0"/>
              <a:t> </a:t>
            </a:r>
            <a:r>
              <a:rPr lang="fa-IR" dirty="0" smtClean="0"/>
              <a:t> چیست </a:t>
            </a:r>
            <a:r>
              <a:rPr lang="fa-IR" dirty="0"/>
              <a:t>؟</a:t>
            </a:r>
            <a:endParaRPr dirty="0"/>
          </a:p>
        </p:txBody>
      </p:sp>
      <p:sp>
        <p:nvSpPr>
          <p:cNvPr id="5" name="TextBox 4"/>
          <p:cNvSpPr txBox="1"/>
          <p:nvPr/>
        </p:nvSpPr>
        <p:spPr>
          <a:xfrm>
            <a:off x="868680" y="1157530"/>
            <a:ext cx="10424160" cy="1697901"/>
          </a:xfrm>
          <a:prstGeom prst="rect">
            <a:avLst/>
          </a:prstGeom>
          <a:noFill/>
        </p:spPr>
        <p:txBody>
          <a:bodyPr wrap="square">
            <a:spAutoFit/>
          </a:bodyPr>
          <a:lstStyle/>
          <a:p>
            <a:pPr algn="r" rtl="1">
              <a:spcAft>
                <a:spcPts val="1000"/>
              </a:spcAft>
              <a:defRPr sz="1900">
                <a:solidFill>
                  <a:srgbClr val="232D37"/>
                </a:solidFill>
                <a:latin typeface="Aptos"/>
              </a:defRPr>
            </a:pPr>
            <a:r>
              <a:rPr lang="en-US" sz="2400" dirty="0" err="1" smtClean="0"/>
              <a:t>ResearchRabbit</a:t>
            </a:r>
            <a:r>
              <a:rPr lang="en-US" sz="2400" dirty="0" smtClean="0"/>
              <a:t> </a:t>
            </a:r>
            <a:r>
              <a:rPr lang="fa-IR" sz="2400" dirty="0" smtClean="0"/>
              <a:t> یک </a:t>
            </a:r>
            <a:r>
              <a:rPr lang="fa-IR" sz="2400" dirty="0"/>
              <a:t>ابزار هوش مصنوعی است که به محققان در یافتن و مدیریت مقالات علمی مرتبط به موضوع تحقیقاتشان کمک می‌کند. این ابزار با ارائه پیشنهادات هوشمندانه و بصری‌سازی شبکه ارجاعات بین مقالات، فرآیند جستجو و پیگیری مقالات را تسهیل می‌کند.</a:t>
            </a:r>
          </a:p>
          <a:p>
            <a:pPr algn="r" rtl="1">
              <a:spcAft>
                <a:spcPts val="1000"/>
              </a:spcAft>
              <a:defRPr sz="1900">
                <a:solidFill>
                  <a:srgbClr val="232D37"/>
                </a:solidFill>
                <a:latin typeface="Aptos"/>
              </a:defRPr>
            </a:pPr>
            <a:endParaRPr lang="fa-IR" sz="2400" dirty="0"/>
          </a:p>
        </p:txBody>
      </p:sp>
      <p:sp>
        <p:nvSpPr>
          <p:cNvPr id="6" name="Rectangle 5"/>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9</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1560" y="2340076"/>
            <a:ext cx="9752381" cy="4042435"/>
          </a:xfrm>
          <a:prstGeom prst="rect">
            <a:avLst/>
          </a:prstGeom>
        </p:spPr>
      </p:pic>
    </p:spTree>
    <p:extLst>
      <p:ext uri="{BB962C8B-B14F-4D97-AF65-F5344CB8AC3E}">
        <p14:creationId xmlns:p14="http://schemas.microsoft.com/office/powerpoint/2010/main" val="2717187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644121" y="411045"/>
            <a:ext cx="5359159" cy="477054"/>
          </a:xfrm>
          <a:prstGeom prst="rect">
            <a:avLst/>
          </a:prstGeom>
          <a:noFill/>
        </p:spPr>
        <p:txBody>
          <a:bodyPr wrap="none">
            <a:spAutoFit/>
          </a:bodyPr>
          <a:lstStyle/>
          <a:p>
            <a:pPr algn="r" rtl="1">
              <a:defRPr sz="2500" b="1">
                <a:solidFill>
                  <a:srgbClr val="16365C"/>
                </a:solidFill>
                <a:latin typeface="Aptos Display"/>
              </a:defRPr>
            </a:pPr>
            <a:r>
              <a:rPr dirty="0" err="1" smtClean="0"/>
              <a:t>ResearchRabbit</a:t>
            </a:r>
            <a:r>
              <a:rPr lang="fa-IR" dirty="0" smtClean="0"/>
              <a:t> :</a:t>
            </a:r>
            <a:r>
              <a:rPr dirty="0" smtClean="0"/>
              <a:t> </a:t>
            </a:r>
            <a:r>
              <a:rPr dirty="0" err="1" smtClean="0"/>
              <a:t>کشف</a:t>
            </a:r>
            <a:r>
              <a:rPr dirty="0" smtClean="0"/>
              <a:t> </a:t>
            </a:r>
            <a:r>
              <a:rPr dirty="0" err="1"/>
              <a:t>شبکه‌ای</a:t>
            </a:r>
            <a:r>
              <a:rPr dirty="0"/>
              <a:t> </a:t>
            </a:r>
            <a:r>
              <a:rPr lang="fa-IR" dirty="0" smtClean="0"/>
              <a:t>مطالعات</a:t>
            </a:r>
            <a:endParaRPr dirty="0"/>
          </a:p>
        </p:txBody>
      </p:sp>
      <p:sp>
        <p:nvSpPr>
          <p:cNvPr id="5" name="Rounded Rectangle 4"/>
          <p:cNvSpPr/>
          <p:nvPr/>
        </p:nvSpPr>
        <p:spPr>
          <a:xfrm>
            <a:off x="640080" y="1325880"/>
            <a:ext cx="3383280" cy="420624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400" dirty="0" smtClean="0">
                <a:solidFill>
                  <a:schemeClr val="tx2">
                    <a:lumMod val="20000"/>
                    <a:lumOff val="80000"/>
                  </a:schemeClr>
                </a:solidFill>
              </a:rPr>
              <a:t>3</a:t>
            </a:r>
            <a:endParaRPr sz="5400" dirty="0">
              <a:solidFill>
                <a:schemeClr val="tx2">
                  <a:lumMod val="20000"/>
                  <a:lumOff val="80000"/>
                </a:schemeClr>
              </a:solidFill>
            </a:endParaRPr>
          </a:p>
        </p:txBody>
      </p:sp>
      <p:sp>
        <p:nvSpPr>
          <p:cNvPr id="6" name="Rectangle 5"/>
          <p:cNvSpPr/>
          <p:nvPr/>
        </p:nvSpPr>
        <p:spPr>
          <a:xfrm>
            <a:off x="3950208" y="1325880"/>
            <a:ext cx="73152" cy="4206240"/>
          </a:xfrm>
          <a:prstGeom prst="rect">
            <a:avLst/>
          </a:prstGeom>
          <a:solidFill>
            <a:srgbClr val="16365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ounded Rectangle 8"/>
          <p:cNvSpPr/>
          <p:nvPr/>
        </p:nvSpPr>
        <p:spPr>
          <a:xfrm>
            <a:off x="4389120" y="1325880"/>
            <a:ext cx="3383280" cy="420624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5400" dirty="0" smtClean="0">
                <a:solidFill>
                  <a:schemeClr val="tx2">
                    <a:lumMod val="20000"/>
                    <a:lumOff val="80000"/>
                  </a:schemeClr>
                </a:solidFill>
              </a:rPr>
              <a:t>2</a:t>
            </a:r>
            <a:endParaRPr sz="5400" dirty="0">
              <a:solidFill>
                <a:schemeClr val="tx2">
                  <a:lumMod val="20000"/>
                  <a:lumOff val="80000"/>
                </a:schemeClr>
              </a:solidFill>
            </a:endParaRPr>
          </a:p>
        </p:txBody>
      </p:sp>
      <p:sp>
        <p:nvSpPr>
          <p:cNvPr id="10" name="Rectangle 9"/>
          <p:cNvSpPr/>
          <p:nvPr/>
        </p:nvSpPr>
        <p:spPr>
          <a:xfrm>
            <a:off x="7699248" y="1325880"/>
            <a:ext cx="73152" cy="4206240"/>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3471759" y="1466160"/>
            <a:ext cx="3063240" cy="411480"/>
          </a:xfrm>
          <a:prstGeom prst="rect">
            <a:avLst/>
          </a:prstGeom>
          <a:noFill/>
        </p:spPr>
        <p:txBody>
          <a:bodyPr wrap="none">
            <a:spAutoFit/>
          </a:bodyPr>
          <a:lstStyle/>
          <a:p>
            <a:pPr algn="r">
              <a:defRPr sz="2000" b="1">
                <a:solidFill>
                  <a:srgbClr val="16365C"/>
                </a:solidFill>
              </a:defRPr>
            </a:pPr>
            <a:r>
              <a:rPr dirty="0"/>
              <a:t>Explore</a:t>
            </a:r>
          </a:p>
        </p:txBody>
      </p:sp>
      <p:sp>
        <p:nvSpPr>
          <p:cNvPr id="12" name="TextBox 11"/>
          <p:cNvSpPr txBox="1"/>
          <p:nvPr/>
        </p:nvSpPr>
        <p:spPr>
          <a:xfrm>
            <a:off x="4346143" y="2243532"/>
            <a:ext cx="3063240" cy="3383279"/>
          </a:xfrm>
          <a:prstGeom prst="rect">
            <a:avLst/>
          </a:prstGeom>
          <a:noFill/>
        </p:spPr>
        <p:txBody>
          <a:bodyPr wrap="square">
            <a:spAutoFit/>
          </a:bodyPr>
          <a:lstStyle/>
          <a:p>
            <a:pPr algn="r">
              <a:defRPr sz="1700">
                <a:solidFill>
                  <a:srgbClr val="232D37"/>
                </a:solidFill>
              </a:defRPr>
            </a:pPr>
            <a:r>
              <a:rPr dirty="0" err="1"/>
              <a:t>مقالات</a:t>
            </a:r>
            <a:r>
              <a:rPr dirty="0"/>
              <a:t> </a:t>
            </a:r>
            <a:r>
              <a:rPr dirty="0" err="1"/>
              <a:t>مرتبط</a:t>
            </a:r>
            <a:r>
              <a:rPr dirty="0"/>
              <a:t>، </a:t>
            </a:r>
            <a:r>
              <a:rPr dirty="0" err="1"/>
              <a:t>نویسندگان</a:t>
            </a:r>
            <a:r>
              <a:rPr dirty="0"/>
              <a:t>، </a:t>
            </a:r>
            <a:r>
              <a:rPr dirty="0" err="1"/>
              <a:t>استنادها</a:t>
            </a:r>
            <a:r>
              <a:rPr dirty="0"/>
              <a:t> و </a:t>
            </a:r>
            <a:r>
              <a:rPr dirty="0" err="1"/>
              <a:t>مسیرهای</a:t>
            </a:r>
            <a:r>
              <a:rPr dirty="0"/>
              <a:t> </a:t>
            </a:r>
            <a:r>
              <a:rPr dirty="0" err="1"/>
              <a:t>پژوهشی</a:t>
            </a:r>
            <a:r>
              <a:rPr dirty="0"/>
              <a:t> </a:t>
            </a:r>
            <a:r>
              <a:rPr dirty="0" err="1"/>
              <a:t>را</a:t>
            </a:r>
            <a:r>
              <a:rPr dirty="0"/>
              <a:t> </a:t>
            </a:r>
            <a:r>
              <a:rPr dirty="0" err="1"/>
              <a:t>دنبال</a:t>
            </a:r>
            <a:r>
              <a:rPr dirty="0"/>
              <a:t> </a:t>
            </a:r>
            <a:r>
              <a:rPr dirty="0" err="1"/>
              <a:t>کنید</a:t>
            </a:r>
            <a:r>
              <a:rPr dirty="0"/>
              <a:t>.</a:t>
            </a:r>
          </a:p>
        </p:txBody>
      </p:sp>
      <p:sp>
        <p:nvSpPr>
          <p:cNvPr id="13" name="Rounded Rectangle 12"/>
          <p:cNvSpPr/>
          <p:nvPr/>
        </p:nvSpPr>
        <p:spPr>
          <a:xfrm>
            <a:off x="8138160" y="1325880"/>
            <a:ext cx="3383280" cy="420624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000" dirty="0">
                <a:solidFill>
                  <a:schemeClr val="tx2">
                    <a:lumMod val="20000"/>
                    <a:lumOff val="80000"/>
                  </a:schemeClr>
                </a:solidFill>
              </a:rPr>
              <a:t>1</a:t>
            </a:r>
            <a:endParaRPr sz="6000" dirty="0">
              <a:solidFill>
                <a:schemeClr val="tx2">
                  <a:lumMod val="20000"/>
                  <a:lumOff val="80000"/>
                </a:schemeClr>
              </a:solidFill>
            </a:endParaRPr>
          </a:p>
        </p:txBody>
      </p:sp>
      <p:sp>
        <p:nvSpPr>
          <p:cNvPr id="14" name="Rectangle 13"/>
          <p:cNvSpPr/>
          <p:nvPr/>
        </p:nvSpPr>
        <p:spPr>
          <a:xfrm>
            <a:off x="11448288" y="1325880"/>
            <a:ext cx="73152" cy="4206240"/>
          </a:xfrm>
          <a:prstGeom prst="rect">
            <a:avLst/>
          </a:prstGeom>
          <a:solidFill>
            <a:srgbClr val="3484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10</a:t>
            </a:r>
          </a:p>
        </p:txBody>
      </p:sp>
      <p:sp>
        <p:nvSpPr>
          <p:cNvPr id="7" name="TextBox 6"/>
          <p:cNvSpPr txBox="1"/>
          <p:nvPr/>
        </p:nvSpPr>
        <p:spPr>
          <a:xfrm>
            <a:off x="7628839" y="1559053"/>
            <a:ext cx="3063240" cy="411480"/>
          </a:xfrm>
          <a:prstGeom prst="rect">
            <a:avLst/>
          </a:prstGeom>
          <a:noFill/>
        </p:spPr>
        <p:txBody>
          <a:bodyPr wrap="none">
            <a:spAutoFit/>
          </a:bodyPr>
          <a:lstStyle/>
          <a:p>
            <a:pPr algn="r">
              <a:defRPr sz="2000" b="1">
                <a:solidFill>
                  <a:srgbClr val="16365C"/>
                </a:solidFill>
              </a:defRPr>
            </a:pPr>
            <a:r>
              <a:rPr dirty="0"/>
              <a:t>Seed Paper</a:t>
            </a:r>
          </a:p>
        </p:txBody>
      </p:sp>
      <p:sp>
        <p:nvSpPr>
          <p:cNvPr id="8" name="TextBox 7"/>
          <p:cNvSpPr txBox="1"/>
          <p:nvPr/>
        </p:nvSpPr>
        <p:spPr>
          <a:xfrm>
            <a:off x="8258186" y="2333388"/>
            <a:ext cx="3063240" cy="615553"/>
          </a:xfrm>
          <a:prstGeom prst="rect">
            <a:avLst/>
          </a:prstGeom>
          <a:noFill/>
        </p:spPr>
        <p:txBody>
          <a:bodyPr wrap="square">
            <a:spAutoFit/>
          </a:bodyPr>
          <a:lstStyle/>
          <a:p>
            <a:pPr algn="r" rtl="1">
              <a:defRPr sz="1700">
                <a:solidFill>
                  <a:srgbClr val="232D37"/>
                </a:solidFill>
              </a:defRPr>
            </a:pPr>
            <a:r>
              <a:rPr dirty="0" err="1"/>
              <a:t>یک</a:t>
            </a:r>
            <a:r>
              <a:rPr dirty="0"/>
              <a:t> </a:t>
            </a:r>
            <a:r>
              <a:rPr dirty="0" err="1"/>
              <a:t>مقاله</a:t>
            </a:r>
            <a:r>
              <a:rPr dirty="0"/>
              <a:t> </a:t>
            </a:r>
            <a:r>
              <a:rPr dirty="0" err="1" smtClean="0"/>
              <a:t>کلیدی</a:t>
            </a:r>
            <a:r>
              <a:rPr dirty="0" smtClean="0"/>
              <a:t>، DOI، </a:t>
            </a:r>
            <a:r>
              <a:rPr dirty="0" err="1" smtClean="0"/>
              <a:t>عنوان</a:t>
            </a:r>
            <a:r>
              <a:rPr dirty="0" smtClean="0"/>
              <a:t> </a:t>
            </a:r>
            <a:r>
              <a:rPr dirty="0" err="1"/>
              <a:t>یا</a:t>
            </a:r>
            <a:r>
              <a:rPr dirty="0"/>
              <a:t> </a:t>
            </a:r>
            <a:r>
              <a:rPr dirty="0" err="1"/>
              <a:t>موضوع</a:t>
            </a:r>
            <a:r>
              <a:rPr dirty="0"/>
              <a:t> </a:t>
            </a:r>
            <a:r>
              <a:rPr dirty="0" err="1"/>
              <a:t>را</a:t>
            </a:r>
            <a:r>
              <a:rPr dirty="0"/>
              <a:t> </a:t>
            </a:r>
            <a:r>
              <a:rPr dirty="0" err="1"/>
              <a:t>به‌عنوان</a:t>
            </a:r>
            <a:r>
              <a:rPr dirty="0"/>
              <a:t> </a:t>
            </a:r>
            <a:r>
              <a:rPr dirty="0" err="1"/>
              <a:t>نقطه</a:t>
            </a:r>
            <a:r>
              <a:rPr dirty="0"/>
              <a:t> </a:t>
            </a:r>
            <a:r>
              <a:rPr dirty="0" err="1"/>
              <a:t>شروع</a:t>
            </a:r>
            <a:r>
              <a:rPr dirty="0"/>
              <a:t> </a:t>
            </a:r>
            <a:r>
              <a:rPr dirty="0" err="1"/>
              <a:t>انتخاب</a:t>
            </a:r>
            <a:r>
              <a:rPr dirty="0"/>
              <a:t> </a:t>
            </a:r>
            <a:r>
              <a:rPr dirty="0" err="1"/>
              <a:t>کنید</a:t>
            </a:r>
            <a:r>
              <a:rPr dirty="0"/>
              <a:t>.</a:t>
            </a:r>
          </a:p>
        </p:txBody>
      </p:sp>
      <p:sp>
        <p:nvSpPr>
          <p:cNvPr id="16" name="TextBox 15"/>
          <p:cNvSpPr txBox="1"/>
          <p:nvPr/>
        </p:nvSpPr>
        <p:spPr>
          <a:xfrm>
            <a:off x="612648" y="2264807"/>
            <a:ext cx="3063240" cy="615553"/>
          </a:xfrm>
          <a:prstGeom prst="rect">
            <a:avLst/>
          </a:prstGeom>
          <a:noFill/>
        </p:spPr>
        <p:txBody>
          <a:bodyPr wrap="square">
            <a:spAutoFit/>
          </a:bodyPr>
          <a:lstStyle/>
          <a:p>
            <a:pPr algn="r" rtl="1">
              <a:defRPr sz="1700">
                <a:solidFill>
                  <a:srgbClr val="232D37"/>
                </a:solidFill>
              </a:defRPr>
            </a:pPr>
            <a:r>
              <a:rPr dirty="0" err="1"/>
              <a:t>ارتباطات</a:t>
            </a:r>
            <a:r>
              <a:rPr dirty="0"/>
              <a:t> </a:t>
            </a:r>
            <a:r>
              <a:rPr dirty="0" err="1"/>
              <a:t>را</a:t>
            </a:r>
            <a:r>
              <a:rPr dirty="0"/>
              <a:t> </a:t>
            </a:r>
            <a:r>
              <a:rPr dirty="0" err="1"/>
              <a:t>روی</a:t>
            </a:r>
            <a:r>
              <a:rPr dirty="0"/>
              <a:t> </a:t>
            </a:r>
            <a:r>
              <a:rPr dirty="0" err="1"/>
              <a:t>نقشه</a:t>
            </a:r>
            <a:r>
              <a:rPr dirty="0"/>
              <a:t> </a:t>
            </a:r>
            <a:r>
              <a:rPr dirty="0" err="1"/>
              <a:t>ببینید</a:t>
            </a:r>
            <a:r>
              <a:rPr dirty="0"/>
              <a:t> و </a:t>
            </a:r>
            <a:r>
              <a:rPr dirty="0" err="1"/>
              <a:t>مطالعات</a:t>
            </a:r>
            <a:r>
              <a:rPr dirty="0"/>
              <a:t> </a:t>
            </a:r>
            <a:r>
              <a:rPr dirty="0" err="1"/>
              <a:t>مهم</a:t>
            </a:r>
            <a:r>
              <a:rPr dirty="0"/>
              <a:t> </a:t>
            </a:r>
            <a:r>
              <a:rPr dirty="0" err="1"/>
              <a:t>را</a:t>
            </a:r>
            <a:r>
              <a:rPr dirty="0"/>
              <a:t> </a:t>
            </a:r>
            <a:r>
              <a:rPr dirty="0" err="1"/>
              <a:t>در</a:t>
            </a:r>
            <a:r>
              <a:rPr dirty="0"/>
              <a:t> Collection </a:t>
            </a:r>
            <a:r>
              <a:rPr lang="fa-IR" dirty="0" smtClean="0"/>
              <a:t> </a:t>
            </a:r>
            <a:r>
              <a:rPr dirty="0" err="1" smtClean="0"/>
              <a:t>ذخیره</a:t>
            </a:r>
            <a:r>
              <a:rPr dirty="0" smtClean="0"/>
              <a:t> </a:t>
            </a:r>
            <a:r>
              <a:rPr dirty="0" err="1"/>
              <a:t>کنید</a:t>
            </a:r>
            <a:r>
              <a:rPr dirty="0"/>
              <a:t>.</a:t>
            </a:r>
          </a:p>
        </p:txBody>
      </p:sp>
      <p:sp>
        <p:nvSpPr>
          <p:cNvPr id="15" name="TextBox 14"/>
          <p:cNvSpPr txBox="1"/>
          <p:nvPr/>
        </p:nvSpPr>
        <p:spPr>
          <a:xfrm>
            <a:off x="216713" y="1490472"/>
            <a:ext cx="3063240" cy="411480"/>
          </a:xfrm>
          <a:prstGeom prst="rect">
            <a:avLst/>
          </a:prstGeom>
          <a:noFill/>
        </p:spPr>
        <p:txBody>
          <a:bodyPr wrap="none">
            <a:spAutoFit/>
          </a:bodyPr>
          <a:lstStyle/>
          <a:p>
            <a:pPr algn="r">
              <a:defRPr sz="2000" b="1">
                <a:solidFill>
                  <a:srgbClr val="16365C"/>
                </a:solidFill>
              </a:defRPr>
            </a:pPr>
            <a:r>
              <a:rPr dirty="0"/>
              <a:t>Map &amp; Organize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148943" y="488856"/>
            <a:ext cx="6341801" cy="477054"/>
          </a:xfrm>
          <a:prstGeom prst="rect">
            <a:avLst/>
          </a:prstGeom>
          <a:noFill/>
        </p:spPr>
        <p:txBody>
          <a:bodyPr wrap="none">
            <a:spAutoFit/>
          </a:bodyPr>
          <a:lstStyle/>
          <a:p>
            <a:pPr algn="r" rtl="1">
              <a:defRPr sz="2500" b="1">
                <a:solidFill>
                  <a:srgbClr val="16365C"/>
                </a:solidFill>
                <a:latin typeface="Aptos Display"/>
              </a:defRPr>
            </a:pPr>
            <a:r>
              <a:rPr dirty="0" err="1"/>
              <a:t>ResearchRabbit</a:t>
            </a:r>
            <a:r>
              <a:rPr dirty="0"/>
              <a:t> </a:t>
            </a:r>
            <a:r>
              <a:rPr lang="fa-IR" dirty="0" smtClean="0"/>
              <a:t> </a:t>
            </a:r>
            <a:r>
              <a:rPr dirty="0" err="1" smtClean="0"/>
              <a:t>چه</a:t>
            </a:r>
            <a:r>
              <a:rPr dirty="0" smtClean="0"/>
              <a:t> </a:t>
            </a:r>
            <a:r>
              <a:rPr dirty="0" err="1"/>
              <a:t>زمانی</a:t>
            </a:r>
            <a:r>
              <a:rPr dirty="0"/>
              <a:t> </a:t>
            </a:r>
            <a:r>
              <a:rPr dirty="0" err="1"/>
              <a:t>بیشترین</a:t>
            </a:r>
            <a:r>
              <a:rPr dirty="0"/>
              <a:t> </a:t>
            </a:r>
            <a:r>
              <a:rPr dirty="0" err="1"/>
              <a:t>فایده</a:t>
            </a:r>
            <a:r>
              <a:rPr dirty="0"/>
              <a:t> </a:t>
            </a:r>
            <a:r>
              <a:rPr dirty="0" err="1"/>
              <a:t>را</a:t>
            </a:r>
            <a:r>
              <a:rPr dirty="0"/>
              <a:t> </a:t>
            </a:r>
            <a:r>
              <a:rPr dirty="0" err="1"/>
              <a:t>دارد</a:t>
            </a:r>
            <a:r>
              <a:rPr dirty="0"/>
              <a:t>؟</a:t>
            </a:r>
          </a:p>
        </p:txBody>
      </p:sp>
      <p:sp>
        <p:nvSpPr>
          <p:cNvPr id="5" name="TextBox 4"/>
          <p:cNvSpPr txBox="1"/>
          <p:nvPr/>
        </p:nvSpPr>
        <p:spPr>
          <a:xfrm>
            <a:off x="822960" y="1325880"/>
            <a:ext cx="10424160" cy="1990288"/>
          </a:xfrm>
          <a:prstGeom prst="rect">
            <a:avLst/>
          </a:prstGeom>
          <a:noFill/>
        </p:spPr>
        <p:txBody>
          <a:bodyPr wrap="square">
            <a:spAutoFit/>
          </a:bodyPr>
          <a:lstStyle/>
          <a:p>
            <a:pPr algn="r" rtl="1">
              <a:spcAft>
                <a:spcPts val="1000"/>
              </a:spcAft>
              <a:defRPr sz="1800">
                <a:solidFill>
                  <a:srgbClr val="232D37"/>
                </a:solidFill>
                <a:latin typeface="Aptos"/>
              </a:defRPr>
            </a:pPr>
            <a:r>
              <a:rPr dirty="0"/>
              <a:t>• </a:t>
            </a:r>
            <a:r>
              <a:rPr dirty="0" err="1"/>
              <a:t>وقتی</a:t>
            </a:r>
            <a:r>
              <a:rPr dirty="0"/>
              <a:t> </a:t>
            </a:r>
            <a:r>
              <a:rPr dirty="0" err="1"/>
              <a:t>یک</a:t>
            </a:r>
            <a:r>
              <a:rPr dirty="0"/>
              <a:t> </a:t>
            </a:r>
            <a:r>
              <a:rPr dirty="0" err="1"/>
              <a:t>مقاله</a:t>
            </a:r>
            <a:r>
              <a:rPr dirty="0"/>
              <a:t> </a:t>
            </a:r>
            <a:r>
              <a:rPr dirty="0" err="1"/>
              <a:t>کلیدی</a:t>
            </a:r>
            <a:r>
              <a:rPr dirty="0"/>
              <a:t> </a:t>
            </a:r>
            <a:r>
              <a:rPr dirty="0" err="1"/>
              <a:t>دارید</a:t>
            </a:r>
            <a:r>
              <a:rPr dirty="0"/>
              <a:t> و </a:t>
            </a:r>
            <a:r>
              <a:rPr dirty="0" err="1"/>
              <a:t>می‌خواهید</a:t>
            </a:r>
            <a:r>
              <a:rPr dirty="0"/>
              <a:t> </a:t>
            </a:r>
            <a:r>
              <a:rPr dirty="0" err="1" smtClean="0"/>
              <a:t>ردپای</a:t>
            </a:r>
            <a:r>
              <a:rPr dirty="0" smtClean="0"/>
              <a:t> </a:t>
            </a:r>
            <a:r>
              <a:rPr lang="fa-IR" dirty="0" smtClean="0"/>
              <a:t>مطالعات</a:t>
            </a:r>
            <a:r>
              <a:rPr dirty="0" smtClean="0"/>
              <a:t> </a:t>
            </a:r>
            <a:r>
              <a:rPr dirty="0" err="1"/>
              <a:t>پیرامون</a:t>
            </a:r>
            <a:r>
              <a:rPr dirty="0"/>
              <a:t> </a:t>
            </a:r>
            <a:r>
              <a:rPr dirty="0" err="1"/>
              <a:t>آن</a:t>
            </a:r>
            <a:r>
              <a:rPr dirty="0"/>
              <a:t> </a:t>
            </a:r>
            <a:r>
              <a:rPr dirty="0" err="1"/>
              <a:t>را</a:t>
            </a:r>
            <a:r>
              <a:rPr dirty="0"/>
              <a:t> </a:t>
            </a:r>
            <a:r>
              <a:rPr dirty="0" err="1"/>
              <a:t>پیدا</a:t>
            </a:r>
            <a:r>
              <a:rPr dirty="0"/>
              <a:t> </a:t>
            </a:r>
            <a:r>
              <a:rPr dirty="0" err="1"/>
              <a:t>کنید</a:t>
            </a:r>
            <a:r>
              <a:rPr dirty="0"/>
              <a:t>.</a:t>
            </a:r>
          </a:p>
          <a:p>
            <a:pPr algn="r" rtl="1">
              <a:spcAft>
                <a:spcPts val="1000"/>
              </a:spcAft>
              <a:defRPr sz="1800">
                <a:solidFill>
                  <a:srgbClr val="232D37"/>
                </a:solidFill>
                <a:latin typeface="Aptos"/>
              </a:defRPr>
            </a:pPr>
            <a:r>
              <a:rPr dirty="0"/>
              <a:t>• </a:t>
            </a:r>
            <a:r>
              <a:rPr dirty="0" err="1"/>
              <a:t>برای</a:t>
            </a:r>
            <a:r>
              <a:rPr dirty="0"/>
              <a:t> citation chasing: </a:t>
            </a:r>
            <a:r>
              <a:rPr lang="fa-IR" dirty="0" smtClean="0"/>
              <a:t> </a:t>
            </a:r>
            <a:r>
              <a:rPr dirty="0" err="1" smtClean="0"/>
              <a:t>دنبال‌کردن</a:t>
            </a:r>
            <a:r>
              <a:rPr dirty="0" smtClean="0"/>
              <a:t> </a:t>
            </a:r>
            <a:r>
              <a:rPr dirty="0" err="1"/>
              <a:t>مقالات</a:t>
            </a:r>
            <a:r>
              <a:rPr dirty="0"/>
              <a:t> </a:t>
            </a:r>
            <a:r>
              <a:rPr dirty="0" err="1"/>
              <a:t>قبلی</a:t>
            </a:r>
            <a:r>
              <a:rPr dirty="0"/>
              <a:t> و </a:t>
            </a:r>
            <a:r>
              <a:rPr dirty="0" err="1"/>
              <a:t>مقالاتی</a:t>
            </a:r>
            <a:r>
              <a:rPr dirty="0"/>
              <a:t> </a:t>
            </a:r>
            <a:r>
              <a:rPr dirty="0" err="1"/>
              <a:t>که</a:t>
            </a:r>
            <a:r>
              <a:rPr dirty="0"/>
              <a:t> </a:t>
            </a:r>
            <a:r>
              <a:rPr dirty="0" err="1"/>
              <a:t>بعداً</a:t>
            </a:r>
            <a:r>
              <a:rPr dirty="0"/>
              <a:t> </a:t>
            </a:r>
            <a:r>
              <a:rPr dirty="0" err="1"/>
              <a:t>به</a:t>
            </a:r>
            <a:r>
              <a:rPr dirty="0"/>
              <a:t> </a:t>
            </a:r>
            <a:r>
              <a:rPr dirty="0" err="1"/>
              <a:t>مقاله</a:t>
            </a:r>
            <a:r>
              <a:rPr dirty="0"/>
              <a:t> </a:t>
            </a:r>
            <a:r>
              <a:rPr dirty="0" err="1"/>
              <a:t>استناد</a:t>
            </a:r>
            <a:r>
              <a:rPr dirty="0"/>
              <a:t> </a:t>
            </a:r>
            <a:r>
              <a:rPr dirty="0" err="1"/>
              <a:t>کرده‌اند</a:t>
            </a:r>
            <a:r>
              <a:rPr dirty="0"/>
              <a:t>.</a:t>
            </a:r>
          </a:p>
          <a:p>
            <a:pPr algn="r" rtl="1">
              <a:spcAft>
                <a:spcPts val="1000"/>
              </a:spcAft>
              <a:defRPr sz="1800">
                <a:solidFill>
                  <a:srgbClr val="232D37"/>
                </a:solidFill>
                <a:latin typeface="Aptos"/>
              </a:defRPr>
            </a:pPr>
            <a:r>
              <a:rPr dirty="0"/>
              <a:t>• </a:t>
            </a:r>
            <a:r>
              <a:rPr dirty="0" err="1"/>
              <a:t>برای</a:t>
            </a:r>
            <a:r>
              <a:rPr dirty="0"/>
              <a:t> </a:t>
            </a:r>
            <a:r>
              <a:rPr dirty="0" err="1"/>
              <a:t>شناسایی</a:t>
            </a:r>
            <a:r>
              <a:rPr dirty="0"/>
              <a:t> </a:t>
            </a:r>
            <a:r>
              <a:rPr dirty="0" err="1"/>
              <a:t>نویسندگان</a:t>
            </a:r>
            <a:r>
              <a:rPr dirty="0"/>
              <a:t> و </a:t>
            </a:r>
            <a:r>
              <a:rPr dirty="0" err="1"/>
              <a:t>خوشه‌های</a:t>
            </a:r>
            <a:r>
              <a:rPr dirty="0"/>
              <a:t> </a:t>
            </a:r>
            <a:r>
              <a:rPr dirty="0" err="1"/>
              <a:t>موضوعی</a:t>
            </a:r>
            <a:r>
              <a:rPr dirty="0"/>
              <a:t> </a:t>
            </a:r>
            <a:r>
              <a:rPr dirty="0" err="1"/>
              <a:t>مهم</a:t>
            </a:r>
            <a:r>
              <a:rPr dirty="0"/>
              <a:t>.</a:t>
            </a:r>
          </a:p>
          <a:p>
            <a:pPr algn="r" rtl="1">
              <a:spcAft>
                <a:spcPts val="1000"/>
              </a:spcAft>
              <a:defRPr sz="1800">
                <a:solidFill>
                  <a:srgbClr val="232D37"/>
                </a:solidFill>
                <a:latin typeface="Aptos"/>
              </a:defRPr>
            </a:pPr>
            <a:r>
              <a:rPr dirty="0"/>
              <a:t>• </a:t>
            </a:r>
            <a:r>
              <a:rPr dirty="0" err="1"/>
              <a:t>برای</a:t>
            </a:r>
            <a:r>
              <a:rPr dirty="0"/>
              <a:t> </a:t>
            </a:r>
            <a:r>
              <a:rPr dirty="0" err="1"/>
              <a:t>دیدن</a:t>
            </a:r>
            <a:r>
              <a:rPr dirty="0"/>
              <a:t> </a:t>
            </a:r>
            <a:r>
              <a:rPr dirty="0" err="1"/>
              <a:t>روند</a:t>
            </a:r>
            <a:r>
              <a:rPr dirty="0"/>
              <a:t> </a:t>
            </a:r>
            <a:r>
              <a:rPr dirty="0" err="1"/>
              <a:t>تحول</a:t>
            </a:r>
            <a:r>
              <a:rPr dirty="0"/>
              <a:t> </a:t>
            </a:r>
            <a:r>
              <a:rPr dirty="0" err="1"/>
              <a:t>یک</a:t>
            </a:r>
            <a:r>
              <a:rPr dirty="0"/>
              <a:t> </a:t>
            </a:r>
            <a:r>
              <a:rPr dirty="0" err="1"/>
              <a:t>موضوع</a:t>
            </a:r>
            <a:r>
              <a:rPr dirty="0"/>
              <a:t> </a:t>
            </a:r>
            <a:r>
              <a:rPr dirty="0" err="1"/>
              <a:t>در</a:t>
            </a:r>
            <a:r>
              <a:rPr dirty="0"/>
              <a:t> </a:t>
            </a:r>
            <a:r>
              <a:rPr dirty="0" err="1"/>
              <a:t>طول</a:t>
            </a:r>
            <a:r>
              <a:rPr dirty="0"/>
              <a:t> </a:t>
            </a:r>
            <a:r>
              <a:rPr dirty="0" err="1"/>
              <a:t>زمان</a:t>
            </a:r>
            <a:r>
              <a:rPr dirty="0"/>
              <a:t>.</a:t>
            </a:r>
          </a:p>
          <a:p>
            <a:pPr algn="r" rtl="1">
              <a:spcAft>
                <a:spcPts val="1000"/>
              </a:spcAft>
              <a:defRPr sz="1800">
                <a:solidFill>
                  <a:srgbClr val="232D37"/>
                </a:solidFill>
                <a:latin typeface="Aptos"/>
              </a:defRPr>
            </a:pPr>
            <a:r>
              <a:rPr dirty="0"/>
              <a:t>• </a:t>
            </a:r>
            <a:r>
              <a:rPr dirty="0" err="1"/>
              <a:t>نکته</a:t>
            </a:r>
            <a:r>
              <a:rPr dirty="0"/>
              <a:t>: </a:t>
            </a:r>
            <a:r>
              <a:rPr dirty="0" err="1"/>
              <a:t>الگوریتم</a:t>
            </a:r>
            <a:r>
              <a:rPr dirty="0"/>
              <a:t> </a:t>
            </a:r>
            <a:r>
              <a:rPr dirty="0" err="1"/>
              <a:t>اصلی</a:t>
            </a:r>
            <a:r>
              <a:rPr dirty="0"/>
              <a:t> </a:t>
            </a:r>
            <a:r>
              <a:rPr dirty="0" err="1"/>
              <a:t>پیشنهادهای</a:t>
            </a:r>
            <a:r>
              <a:rPr dirty="0"/>
              <a:t> </a:t>
            </a:r>
            <a:r>
              <a:rPr dirty="0" err="1"/>
              <a:t>ResearchRabbit</a:t>
            </a:r>
            <a:r>
              <a:rPr dirty="0"/>
              <a:t> </a:t>
            </a:r>
            <a:r>
              <a:rPr dirty="0" err="1"/>
              <a:t>بر</a:t>
            </a:r>
            <a:r>
              <a:rPr dirty="0"/>
              <a:t> </a:t>
            </a:r>
            <a:r>
              <a:rPr dirty="0" err="1"/>
              <a:t>روابط</a:t>
            </a:r>
            <a:r>
              <a:rPr dirty="0"/>
              <a:t> </a:t>
            </a:r>
            <a:r>
              <a:rPr dirty="0" err="1"/>
              <a:t>استنادی</a:t>
            </a:r>
            <a:r>
              <a:rPr dirty="0"/>
              <a:t> و </a:t>
            </a:r>
            <a:r>
              <a:rPr dirty="0" err="1"/>
              <a:t>نویسندگی</a:t>
            </a:r>
            <a:r>
              <a:rPr dirty="0"/>
              <a:t> </a:t>
            </a:r>
            <a:r>
              <a:rPr dirty="0" err="1"/>
              <a:t>تکیه</a:t>
            </a:r>
            <a:r>
              <a:rPr dirty="0"/>
              <a:t> </a:t>
            </a:r>
            <a:r>
              <a:rPr dirty="0" err="1"/>
              <a:t>دارد</a:t>
            </a:r>
            <a:r>
              <a:rPr dirty="0"/>
              <a:t>؛ </a:t>
            </a:r>
            <a:r>
              <a:rPr dirty="0" err="1"/>
              <a:t>آن</a:t>
            </a:r>
            <a:r>
              <a:rPr dirty="0"/>
              <a:t> </a:t>
            </a:r>
            <a:r>
              <a:rPr dirty="0" err="1"/>
              <a:t>را</a:t>
            </a:r>
            <a:r>
              <a:rPr dirty="0"/>
              <a:t> </a:t>
            </a:r>
            <a:r>
              <a:rPr dirty="0" err="1"/>
              <a:t>با</a:t>
            </a:r>
            <a:r>
              <a:rPr dirty="0"/>
              <a:t> </a:t>
            </a:r>
            <a:r>
              <a:rPr dirty="0" err="1"/>
              <a:t>ابزارهای</a:t>
            </a:r>
            <a:r>
              <a:rPr dirty="0"/>
              <a:t> LLM </a:t>
            </a:r>
            <a:r>
              <a:rPr dirty="0" err="1"/>
              <a:t>یکی</a:t>
            </a:r>
            <a:r>
              <a:rPr dirty="0"/>
              <a:t> </a:t>
            </a:r>
            <a:r>
              <a:rPr dirty="0" err="1"/>
              <a:t>ندانید</a:t>
            </a:r>
            <a:r>
              <a:rPr dirty="0"/>
              <a:t>.</a:t>
            </a:r>
          </a:p>
        </p:txBody>
      </p:sp>
      <p:sp>
        <p:nvSpPr>
          <p:cNvPr id="6" name="Rectangle 5"/>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11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94360" y="384048"/>
            <a:ext cx="10881360" cy="594360"/>
          </a:xfrm>
          <a:prstGeom prst="rect">
            <a:avLst/>
          </a:prstGeom>
          <a:noFill/>
        </p:spPr>
        <p:txBody>
          <a:bodyPr wrap="none">
            <a:spAutoFit/>
          </a:bodyPr>
          <a:lstStyle/>
          <a:p>
            <a:pPr algn="r">
              <a:defRPr sz="2500" b="1">
                <a:solidFill>
                  <a:srgbClr val="16365C"/>
                </a:solidFill>
                <a:latin typeface="Aptos Display"/>
              </a:defRPr>
            </a:pPr>
            <a:r>
              <a:t>مقایسه سه ابزار</a:t>
            </a:r>
          </a:p>
        </p:txBody>
      </p:sp>
      <p:sp>
        <p:nvSpPr>
          <p:cNvPr id="5" name="Rounded Rectangle 4"/>
          <p:cNvSpPr/>
          <p:nvPr/>
        </p:nvSpPr>
        <p:spPr>
          <a:xfrm>
            <a:off x="594360" y="1325880"/>
            <a:ext cx="1828800" cy="64008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2350008" y="1325880"/>
            <a:ext cx="73152" cy="640080"/>
          </a:xfrm>
          <a:prstGeom prst="rect">
            <a:avLst/>
          </a:prstGeom>
          <a:solidFill>
            <a:srgbClr val="16365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77240" y="1490472"/>
            <a:ext cx="1508760" cy="411480"/>
          </a:xfrm>
          <a:prstGeom prst="rect">
            <a:avLst/>
          </a:prstGeom>
          <a:noFill/>
        </p:spPr>
        <p:txBody>
          <a:bodyPr wrap="none">
            <a:spAutoFit/>
          </a:bodyPr>
          <a:lstStyle/>
          <a:p>
            <a:pPr algn="r">
              <a:defRPr sz="1400" b="1">
                <a:solidFill>
                  <a:srgbClr val="16365C"/>
                </a:solidFill>
              </a:defRPr>
            </a:pPr>
            <a:r>
              <a:t>ابزار</a:t>
            </a:r>
          </a:p>
        </p:txBody>
      </p:sp>
      <p:sp>
        <p:nvSpPr>
          <p:cNvPr id="8" name="TextBox 7"/>
          <p:cNvSpPr txBox="1"/>
          <p:nvPr/>
        </p:nvSpPr>
        <p:spPr>
          <a:xfrm>
            <a:off x="777240" y="2011680"/>
            <a:ext cx="1508760" cy="0"/>
          </a:xfrm>
          <a:prstGeom prst="rect">
            <a:avLst/>
          </a:prstGeom>
          <a:noFill/>
        </p:spPr>
        <p:txBody>
          <a:bodyPr wrap="square">
            <a:spAutoFit/>
          </a:bodyPr>
          <a:lstStyle/>
          <a:p>
            <a:pPr algn="r">
              <a:defRPr sz="1000">
                <a:solidFill>
                  <a:srgbClr val="232D37"/>
                </a:solidFill>
              </a:defRPr>
            </a:pPr>
            <a:endParaRPr/>
          </a:p>
        </p:txBody>
      </p:sp>
      <p:sp>
        <p:nvSpPr>
          <p:cNvPr id="9" name="Rounded Rectangle 8"/>
          <p:cNvSpPr/>
          <p:nvPr/>
        </p:nvSpPr>
        <p:spPr>
          <a:xfrm>
            <a:off x="2423160" y="1325880"/>
            <a:ext cx="2743200" cy="64008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5093208" y="1325880"/>
            <a:ext cx="73152" cy="640080"/>
          </a:xfrm>
          <a:prstGeom prst="rect">
            <a:avLst/>
          </a:prstGeom>
          <a:solidFill>
            <a:srgbClr val="16365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2606040" y="1490472"/>
            <a:ext cx="2423160" cy="411480"/>
          </a:xfrm>
          <a:prstGeom prst="rect">
            <a:avLst/>
          </a:prstGeom>
          <a:noFill/>
        </p:spPr>
        <p:txBody>
          <a:bodyPr wrap="none">
            <a:spAutoFit/>
          </a:bodyPr>
          <a:lstStyle/>
          <a:p>
            <a:pPr algn="r">
              <a:defRPr sz="1400" b="1">
                <a:solidFill>
                  <a:srgbClr val="16365C"/>
                </a:solidFill>
              </a:defRPr>
            </a:pPr>
            <a:r>
              <a:t>نقطه قوت</a:t>
            </a:r>
          </a:p>
        </p:txBody>
      </p:sp>
      <p:sp>
        <p:nvSpPr>
          <p:cNvPr id="12" name="TextBox 11"/>
          <p:cNvSpPr txBox="1"/>
          <p:nvPr/>
        </p:nvSpPr>
        <p:spPr>
          <a:xfrm>
            <a:off x="2606040" y="2011680"/>
            <a:ext cx="2423160" cy="0"/>
          </a:xfrm>
          <a:prstGeom prst="rect">
            <a:avLst/>
          </a:prstGeom>
          <a:noFill/>
        </p:spPr>
        <p:txBody>
          <a:bodyPr wrap="square">
            <a:spAutoFit/>
          </a:bodyPr>
          <a:lstStyle/>
          <a:p>
            <a:pPr algn="r">
              <a:defRPr sz="1000">
                <a:solidFill>
                  <a:srgbClr val="232D37"/>
                </a:solidFill>
              </a:defRPr>
            </a:pPr>
            <a:endParaRPr/>
          </a:p>
        </p:txBody>
      </p:sp>
      <p:sp>
        <p:nvSpPr>
          <p:cNvPr id="13" name="Rounded Rectangle 12"/>
          <p:cNvSpPr/>
          <p:nvPr/>
        </p:nvSpPr>
        <p:spPr>
          <a:xfrm>
            <a:off x="5166360" y="1325880"/>
            <a:ext cx="3474720" cy="64008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8567928" y="1325880"/>
            <a:ext cx="73152" cy="640080"/>
          </a:xfrm>
          <a:prstGeom prst="rect">
            <a:avLst/>
          </a:prstGeom>
          <a:solidFill>
            <a:srgbClr val="16365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5349240" y="1490472"/>
            <a:ext cx="3154679" cy="411480"/>
          </a:xfrm>
          <a:prstGeom prst="rect">
            <a:avLst/>
          </a:prstGeom>
          <a:noFill/>
        </p:spPr>
        <p:txBody>
          <a:bodyPr wrap="none">
            <a:spAutoFit/>
          </a:bodyPr>
          <a:lstStyle/>
          <a:p>
            <a:pPr algn="r">
              <a:defRPr sz="1400" b="1">
                <a:solidFill>
                  <a:srgbClr val="16365C"/>
                </a:solidFill>
              </a:defRPr>
            </a:pPr>
            <a:r>
              <a:t>بهترین کاربرد</a:t>
            </a:r>
          </a:p>
        </p:txBody>
      </p:sp>
      <p:sp>
        <p:nvSpPr>
          <p:cNvPr id="16" name="TextBox 15"/>
          <p:cNvSpPr txBox="1"/>
          <p:nvPr/>
        </p:nvSpPr>
        <p:spPr>
          <a:xfrm>
            <a:off x="5349240" y="2011680"/>
            <a:ext cx="3154679" cy="0"/>
          </a:xfrm>
          <a:prstGeom prst="rect">
            <a:avLst/>
          </a:prstGeom>
          <a:noFill/>
        </p:spPr>
        <p:txBody>
          <a:bodyPr wrap="square">
            <a:spAutoFit/>
          </a:bodyPr>
          <a:lstStyle/>
          <a:p>
            <a:pPr algn="r">
              <a:defRPr sz="1000">
                <a:solidFill>
                  <a:srgbClr val="232D37"/>
                </a:solidFill>
              </a:defRPr>
            </a:pPr>
            <a:endParaRPr/>
          </a:p>
        </p:txBody>
      </p:sp>
      <p:sp>
        <p:nvSpPr>
          <p:cNvPr id="17" name="Rounded Rectangle 16"/>
          <p:cNvSpPr/>
          <p:nvPr/>
        </p:nvSpPr>
        <p:spPr>
          <a:xfrm>
            <a:off x="8641080" y="1325880"/>
            <a:ext cx="3017520" cy="64008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11585448" y="1325880"/>
            <a:ext cx="73152" cy="640080"/>
          </a:xfrm>
          <a:prstGeom prst="rect">
            <a:avLst/>
          </a:prstGeom>
          <a:solidFill>
            <a:srgbClr val="16365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8823960" y="1490472"/>
            <a:ext cx="2697479" cy="411480"/>
          </a:xfrm>
          <a:prstGeom prst="rect">
            <a:avLst/>
          </a:prstGeom>
          <a:noFill/>
        </p:spPr>
        <p:txBody>
          <a:bodyPr wrap="none">
            <a:spAutoFit/>
          </a:bodyPr>
          <a:lstStyle/>
          <a:p>
            <a:pPr algn="r">
              <a:defRPr sz="1400" b="1">
                <a:solidFill>
                  <a:srgbClr val="16365C"/>
                </a:solidFill>
              </a:defRPr>
            </a:pPr>
            <a:r>
              <a:t>نکته احتیاطی</a:t>
            </a:r>
          </a:p>
        </p:txBody>
      </p:sp>
      <p:sp>
        <p:nvSpPr>
          <p:cNvPr id="20" name="TextBox 19"/>
          <p:cNvSpPr txBox="1"/>
          <p:nvPr/>
        </p:nvSpPr>
        <p:spPr>
          <a:xfrm>
            <a:off x="8823960" y="2011680"/>
            <a:ext cx="2697479" cy="0"/>
          </a:xfrm>
          <a:prstGeom prst="rect">
            <a:avLst/>
          </a:prstGeom>
          <a:noFill/>
        </p:spPr>
        <p:txBody>
          <a:bodyPr wrap="square">
            <a:spAutoFit/>
          </a:bodyPr>
          <a:lstStyle/>
          <a:p>
            <a:pPr algn="r">
              <a:defRPr sz="1000">
                <a:solidFill>
                  <a:srgbClr val="232D37"/>
                </a:solidFill>
              </a:defRPr>
            </a:pPr>
            <a:endParaRPr/>
          </a:p>
        </p:txBody>
      </p:sp>
      <p:sp>
        <p:nvSpPr>
          <p:cNvPr id="21" name="Rectangle 20"/>
          <p:cNvSpPr/>
          <p:nvPr/>
        </p:nvSpPr>
        <p:spPr>
          <a:xfrm>
            <a:off x="594360" y="2057400"/>
            <a:ext cx="1828800" cy="1188720"/>
          </a:xfrm>
          <a:prstGeom prst="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67512" y="2167128"/>
            <a:ext cx="1682496" cy="960120"/>
          </a:xfrm>
          <a:prstGeom prst="rect">
            <a:avLst/>
          </a:prstGeom>
          <a:noFill/>
        </p:spPr>
        <p:txBody>
          <a:bodyPr wrap="none">
            <a:spAutoFit/>
          </a:bodyPr>
          <a:lstStyle/>
          <a:p>
            <a:pPr algn="r">
              <a:defRPr sz="1300">
                <a:solidFill>
                  <a:srgbClr val="232D37"/>
                </a:solidFill>
              </a:defRPr>
            </a:pPr>
            <a:r>
              <a:t>Semantic Scholar</a:t>
            </a:r>
          </a:p>
        </p:txBody>
      </p:sp>
      <p:sp>
        <p:nvSpPr>
          <p:cNvPr id="23" name="Rectangle 22"/>
          <p:cNvSpPr/>
          <p:nvPr/>
        </p:nvSpPr>
        <p:spPr>
          <a:xfrm>
            <a:off x="2423160" y="2057400"/>
            <a:ext cx="2743200" cy="1188720"/>
          </a:xfrm>
          <a:prstGeom prst="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3704686" y="2167128"/>
            <a:ext cx="1388522" cy="292388"/>
          </a:xfrm>
          <a:prstGeom prst="rect">
            <a:avLst/>
          </a:prstGeom>
          <a:noFill/>
        </p:spPr>
        <p:txBody>
          <a:bodyPr wrap="none">
            <a:spAutoFit/>
          </a:bodyPr>
          <a:lstStyle/>
          <a:p>
            <a:pPr algn="r">
              <a:defRPr sz="1300">
                <a:solidFill>
                  <a:srgbClr val="232D37"/>
                </a:solidFill>
              </a:defRPr>
            </a:pPr>
            <a:r>
              <a:rPr dirty="0" err="1"/>
              <a:t>کشف</a:t>
            </a:r>
            <a:r>
              <a:rPr dirty="0"/>
              <a:t> و </a:t>
            </a:r>
            <a:r>
              <a:rPr dirty="0" err="1"/>
              <a:t>درک</a:t>
            </a:r>
            <a:r>
              <a:rPr dirty="0"/>
              <a:t> </a:t>
            </a:r>
            <a:r>
              <a:rPr lang="fa-IR" dirty="0" smtClean="0"/>
              <a:t>مطالعات</a:t>
            </a:r>
            <a:endParaRPr dirty="0"/>
          </a:p>
        </p:txBody>
      </p:sp>
      <p:sp>
        <p:nvSpPr>
          <p:cNvPr id="25" name="Rectangle 24"/>
          <p:cNvSpPr/>
          <p:nvPr/>
        </p:nvSpPr>
        <p:spPr>
          <a:xfrm>
            <a:off x="5166360" y="2057400"/>
            <a:ext cx="3474720" cy="1188720"/>
          </a:xfrm>
          <a:prstGeom prst="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5239512" y="2167128"/>
            <a:ext cx="3328415" cy="960120"/>
          </a:xfrm>
          <a:prstGeom prst="rect">
            <a:avLst/>
          </a:prstGeom>
          <a:noFill/>
        </p:spPr>
        <p:txBody>
          <a:bodyPr wrap="none">
            <a:spAutoFit/>
          </a:bodyPr>
          <a:lstStyle/>
          <a:p>
            <a:pPr algn="r">
              <a:defRPr sz="1300">
                <a:solidFill>
                  <a:srgbClr val="232D37"/>
                </a:solidFill>
              </a:defRPr>
            </a:pPr>
            <a:r>
              <a:t>جستجوی اولیه، پیشنهاد مقاله، پیگیری پژوهش</a:t>
            </a:r>
          </a:p>
        </p:txBody>
      </p:sp>
      <p:sp>
        <p:nvSpPr>
          <p:cNvPr id="27" name="Rectangle 26"/>
          <p:cNvSpPr/>
          <p:nvPr/>
        </p:nvSpPr>
        <p:spPr>
          <a:xfrm>
            <a:off x="8641080" y="2057400"/>
            <a:ext cx="3017520" cy="1188720"/>
          </a:xfrm>
          <a:prstGeom prst="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p:cNvSpPr txBox="1"/>
          <p:nvPr/>
        </p:nvSpPr>
        <p:spPr>
          <a:xfrm>
            <a:off x="8714232" y="2167128"/>
            <a:ext cx="2871215" cy="960120"/>
          </a:xfrm>
          <a:prstGeom prst="rect">
            <a:avLst/>
          </a:prstGeom>
          <a:noFill/>
        </p:spPr>
        <p:txBody>
          <a:bodyPr wrap="none">
            <a:spAutoFit/>
          </a:bodyPr>
          <a:lstStyle/>
          <a:p>
            <a:pPr algn="r">
              <a:defRPr sz="1300">
                <a:solidFill>
                  <a:srgbClr val="232D37"/>
                </a:solidFill>
              </a:defRPr>
            </a:pPr>
            <a:r>
              <a:t>تطبیق با پایگاه تخصصی</a:t>
            </a:r>
          </a:p>
        </p:txBody>
      </p:sp>
      <p:sp>
        <p:nvSpPr>
          <p:cNvPr id="29" name="Rectangle 28"/>
          <p:cNvSpPr/>
          <p:nvPr/>
        </p:nvSpPr>
        <p:spPr>
          <a:xfrm>
            <a:off x="594360" y="3383280"/>
            <a:ext cx="1828800" cy="1188720"/>
          </a:xfrm>
          <a:prstGeom prst="rect">
            <a:avLst/>
          </a:prstGeom>
          <a:solidFill>
            <a:srgbClr val="FFFFFF"/>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667512" y="3493008"/>
            <a:ext cx="1682496" cy="960120"/>
          </a:xfrm>
          <a:prstGeom prst="rect">
            <a:avLst/>
          </a:prstGeom>
          <a:noFill/>
        </p:spPr>
        <p:txBody>
          <a:bodyPr wrap="none">
            <a:spAutoFit/>
          </a:bodyPr>
          <a:lstStyle/>
          <a:p>
            <a:pPr algn="r">
              <a:defRPr sz="1300">
                <a:solidFill>
                  <a:srgbClr val="232D37"/>
                </a:solidFill>
              </a:defRPr>
            </a:pPr>
            <a:r>
              <a:t>Elicit</a:t>
            </a:r>
          </a:p>
        </p:txBody>
      </p:sp>
      <p:sp>
        <p:nvSpPr>
          <p:cNvPr id="31" name="Rectangle 30"/>
          <p:cNvSpPr/>
          <p:nvPr/>
        </p:nvSpPr>
        <p:spPr>
          <a:xfrm>
            <a:off x="2423160" y="3383280"/>
            <a:ext cx="2743200" cy="1188720"/>
          </a:xfrm>
          <a:prstGeom prst="rect">
            <a:avLst/>
          </a:prstGeom>
          <a:solidFill>
            <a:srgbClr val="FFFFFF"/>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2496312" y="3493008"/>
            <a:ext cx="2596896" cy="960120"/>
          </a:xfrm>
          <a:prstGeom prst="rect">
            <a:avLst/>
          </a:prstGeom>
          <a:noFill/>
        </p:spPr>
        <p:txBody>
          <a:bodyPr wrap="none">
            <a:spAutoFit/>
          </a:bodyPr>
          <a:lstStyle/>
          <a:p>
            <a:pPr algn="r">
              <a:defRPr sz="1300">
                <a:solidFill>
                  <a:srgbClr val="232D37"/>
                </a:solidFill>
              </a:defRPr>
            </a:pPr>
            <a:r>
              <a:t>سؤال → جدول شواهد</a:t>
            </a:r>
          </a:p>
        </p:txBody>
      </p:sp>
      <p:sp>
        <p:nvSpPr>
          <p:cNvPr id="33" name="Rectangle 32"/>
          <p:cNvSpPr/>
          <p:nvPr/>
        </p:nvSpPr>
        <p:spPr>
          <a:xfrm>
            <a:off x="5166360" y="3383280"/>
            <a:ext cx="3474720" cy="1188720"/>
          </a:xfrm>
          <a:prstGeom prst="rect">
            <a:avLst/>
          </a:prstGeom>
          <a:solidFill>
            <a:srgbClr val="FFFFFF"/>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p:cNvSpPr txBox="1"/>
          <p:nvPr/>
        </p:nvSpPr>
        <p:spPr>
          <a:xfrm>
            <a:off x="5239512" y="3493008"/>
            <a:ext cx="3328415" cy="960120"/>
          </a:xfrm>
          <a:prstGeom prst="rect">
            <a:avLst/>
          </a:prstGeom>
          <a:noFill/>
        </p:spPr>
        <p:txBody>
          <a:bodyPr wrap="none">
            <a:spAutoFit/>
          </a:bodyPr>
          <a:lstStyle/>
          <a:p>
            <a:pPr algn="r">
              <a:defRPr sz="1300">
                <a:solidFill>
                  <a:srgbClr val="232D37"/>
                </a:solidFill>
              </a:defRPr>
            </a:pPr>
            <a:r>
              <a:rPr dirty="0" err="1"/>
              <a:t>غربالگری</a:t>
            </a:r>
            <a:r>
              <a:rPr dirty="0"/>
              <a:t> </a:t>
            </a:r>
            <a:r>
              <a:rPr dirty="0" err="1"/>
              <a:t>اولیه</a:t>
            </a:r>
            <a:r>
              <a:rPr dirty="0"/>
              <a:t>، </a:t>
            </a:r>
            <a:r>
              <a:rPr dirty="0" err="1"/>
              <a:t>خلاصه</a:t>
            </a:r>
            <a:r>
              <a:rPr dirty="0"/>
              <a:t> و </a:t>
            </a:r>
            <a:r>
              <a:rPr dirty="0" err="1"/>
              <a:t>استخراج</a:t>
            </a:r>
            <a:r>
              <a:rPr dirty="0"/>
              <a:t> </a:t>
            </a:r>
            <a:r>
              <a:rPr dirty="0" err="1"/>
              <a:t>داده</a:t>
            </a:r>
            <a:endParaRPr dirty="0"/>
          </a:p>
        </p:txBody>
      </p:sp>
      <p:sp>
        <p:nvSpPr>
          <p:cNvPr id="35" name="Rectangle 34"/>
          <p:cNvSpPr/>
          <p:nvPr/>
        </p:nvSpPr>
        <p:spPr>
          <a:xfrm>
            <a:off x="8641080" y="3383280"/>
            <a:ext cx="3017520" cy="1188720"/>
          </a:xfrm>
          <a:prstGeom prst="rect">
            <a:avLst/>
          </a:prstGeom>
          <a:solidFill>
            <a:srgbClr val="FFFFFF"/>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5"/>
          <p:cNvSpPr txBox="1"/>
          <p:nvPr/>
        </p:nvSpPr>
        <p:spPr>
          <a:xfrm>
            <a:off x="8714232" y="3493008"/>
            <a:ext cx="2871215" cy="960120"/>
          </a:xfrm>
          <a:prstGeom prst="rect">
            <a:avLst/>
          </a:prstGeom>
          <a:noFill/>
        </p:spPr>
        <p:txBody>
          <a:bodyPr wrap="none">
            <a:spAutoFit/>
          </a:bodyPr>
          <a:lstStyle/>
          <a:p>
            <a:pPr algn="r">
              <a:defRPr sz="1300">
                <a:solidFill>
                  <a:srgbClr val="232D37"/>
                </a:solidFill>
              </a:defRPr>
            </a:pPr>
            <a:r>
              <a:t>راستی‌آزمایی با متن اصلی</a:t>
            </a:r>
          </a:p>
        </p:txBody>
      </p:sp>
      <p:sp>
        <p:nvSpPr>
          <p:cNvPr id="37" name="Rectangle 36"/>
          <p:cNvSpPr/>
          <p:nvPr/>
        </p:nvSpPr>
        <p:spPr>
          <a:xfrm>
            <a:off x="594360" y="4709160"/>
            <a:ext cx="1828800" cy="1188720"/>
          </a:xfrm>
          <a:prstGeom prst="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667512" y="4818888"/>
            <a:ext cx="1682496" cy="960120"/>
          </a:xfrm>
          <a:prstGeom prst="rect">
            <a:avLst/>
          </a:prstGeom>
          <a:noFill/>
        </p:spPr>
        <p:txBody>
          <a:bodyPr wrap="none">
            <a:spAutoFit/>
          </a:bodyPr>
          <a:lstStyle/>
          <a:p>
            <a:pPr algn="r">
              <a:defRPr sz="1300">
                <a:solidFill>
                  <a:srgbClr val="232D37"/>
                </a:solidFill>
              </a:defRPr>
            </a:pPr>
            <a:r>
              <a:t>ResearchRabbit</a:t>
            </a:r>
          </a:p>
        </p:txBody>
      </p:sp>
      <p:sp>
        <p:nvSpPr>
          <p:cNvPr id="39" name="Rectangle 38"/>
          <p:cNvSpPr/>
          <p:nvPr/>
        </p:nvSpPr>
        <p:spPr>
          <a:xfrm>
            <a:off x="2423160" y="4709160"/>
            <a:ext cx="2743200" cy="1188720"/>
          </a:xfrm>
          <a:prstGeom prst="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TextBox 39"/>
          <p:cNvSpPr txBox="1"/>
          <p:nvPr/>
        </p:nvSpPr>
        <p:spPr>
          <a:xfrm>
            <a:off x="2496312" y="4818888"/>
            <a:ext cx="2596896" cy="960120"/>
          </a:xfrm>
          <a:prstGeom prst="rect">
            <a:avLst/>
          </a:prstGeom>
          <a:noFill/>
        </p:spPr>
        <p:txBody>
          <a:bodyPr wrap="none">
            <a:spAutoFit/>
          </a:bodyPr>
          <a:lstStyle/>
          <a:p>
            <a:pPr algn="r">
              <a:defRPr sz="1300">
                <a:solidFill>
                  <a:srgbClr val="232D37"/>
                </a:solidFill>
              </a:defRPr>
            </a:pPr>
            <a:r>
              <a:t>شبکه استنادی و بصری</a:t>
            </a:r>
          </a:p>
        </p:txBody>
      </p:sp>
      <p:sp>
        <p:nvSpPr>
          <p:cNvPr id="41" name="Rectangle 40"/>
          <p:cNvSpPr/>
          <p:nvPr/>
        </p:nvSpPr>
        <p:spPr>
          <a:xfrm>
            <a:off x="5166360" y="4709160"/>
            <a:ext cx="3474720" cy="1188720"/>
          </a:xfrm>
          <a:prstGeom prst="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TextBox 41"/>
          <p:cNvSpPr txBox="1"/>
          <p:nvPr/>
        </p:nvSpPr>
        <p:spPr>
          <a:xfrm>
            <a:off x="5239512" y="4818888"/>
            <a:ext cx="3328415" cy="960120"/>
          </a:xfrm>
          <a:prstGeom prst="rect">
            <a:avLst/>
          </a:prstGeom>
          <a:noFill/>
        </p:spPr>
        <p:txBody>
          <a:bodyPr wrap="none">
            <a:spAutoFit/>
          </a:bodyPr>
          <a:lstStyle/>
          <a:p>
            <a:pPr algn="r">
              <a:defRPr sz="1300">
                <a:solidFill>
                  <a:srgbClr val="232D37"/>
                </a:solidFill>
              </a:defRPr>
            </a:pPr>
            <a:r>
              <a:t>citation chasing و کشف ارتباطات</a:t>
            </a:r>
          </a:p>
        </p:txBody>
      </p:sp>
      <p:sp>
        <p:nvSpPr>
          <p:cNvPr id="43" name="Rectangle 42"/>
          <p:cNvSpPr/>
          <p:nvPr/>
        </p:nvSpPr>
        <p:spPr>
          <a:xfrm>
            <a:off x="8641080" y="4709160"/>
            <a:ext cx="3017520" cy="1188720"/>
          </a:xfrm>
          <a:prstGeom prst="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TextBox 43"/>
          <p:cNvSpPr txBox="1"/>
          <p:nvPr/>
        </p:nvSpPr>
        <p:spPr>
          <a:xfrm>
            <a:off x="8714232" y="4818888"/>
            <a:ext cx="2871215" cy="960120"/>
          </a:xfrm>
          <a:prstGeom prst="rect">
            <a:avLst/>
          </a:prstGeom>
          <a:noFill/>
        </p:spPr>
        <p:txBody>
          <a:bodyPr wrap="none">
            <a:spAutoFit/>
          </a:bodyPr>
          <a:lstStyle/>
          <a:p>
            <a:pPr algn="r">
              <a:defRPr sz="1300">
                <a:solidFill>
                  <a:srgbClr val="232D37"/>
                </a:solidFill>
              </a:defRPr>
            </a:pPr>
            <a:r>
              <a:t>پوشش آن را با جستجوی جامع تکمیل کنید</a:t>
            </a:r>
          </a:p>
        </p:txBody>
      </p:sp>
      <p:sp>
        <p:nvSpPr>
          <p:cNvPr id="45" name="Rectangle 44"/>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6" name="TextBox 45"/>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94360" y="384048"/>
            <a:ext cx="10881360" cy="594360"/>
          </a:xfrm>
          <a:prstGeom prst="rect">
            <a:avLst/>
          </a:prstGeom>
          <a:noFill/>
        </p:spPr>
        <p:txBody>
          <a:bodyPr wrap="none">
            <a:spAutoFit/>
          </a:bodyPr>
          <a:lstStyle/>
          <a:p>
            <a:pPr algn="r">
              <a:defRPr sz="2500" b="1">
                <a:solidFill>
                  <a:srgbClr val="16365C"/>
                </a:solidFill>
                <a:latin typeface="Aptos Display"/>
              </a:defRPr>
            </a:pPr>
            <a:r>
              <a:t>مدل‌های زبانی چه کمکی به خواندن مقاله می‌کنند؟</a:t>
            </a:r>
          </a:p>
        </p:txBody>
      </p:sp>
      <p:sp>
        <p:nvSpPr>
          <p:cNvPr id="5" name="Rounded Rectangle 4"/>
          <p:cNvSpPr/>
          <p:nvPr/>
        </p:nvSpPr>
        <p:spPr>
          <a:xfrm>
            <a:off x="640080" y="1280160"/>
            <a:ext cx="5257800" cy="192024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824728" y="1280160"/>
            <a:ext cx="73152" cy="1920240"/>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ounded Rectangle 8"/>
          <p:cNvSpPr/>
          <p:nvPr/>
        </p:nvSpPr>
        <p:spPr>
          <a:xfrm>
            <a:off x="6263640" y="1280160"/>
            <a:ext cx="5257800" cy="192024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11448288" y="1280160"/>
            <a:ext cx="73152" cy="1920240"/>
          </a:xfrm>
          <a:prstGeom prst="rect">
            <a:avLst/>
          </a:prstGeom>
          <a:solidFill>
            <a:srgbClr val="37A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ounded Rectangle 12"/>
          <p:cNvSpPr/>
          <p:nvPr/>
        </p:nvSpPr>
        <p:spPr>
          <a:xfrm>
            <a:off x="640080" y="3566160"/>
            <a:ext cx="5257800" cy="192024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5824728" y="3566160"/>
            <a:ext cx="73152" cy="1920240"/>
          </a:xfrm>
          <a:prstGeom prst="rect">
            <a:avLst/>
          </a:prstGeom>
          <a:solidFill>
            <a:srgbClr val="3484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ounded Rectangle 16"/>
          <p:cNvSpPr/>
          <p:nvPr/>
        </p:nvSpPr>
        <p:spPr>
          <a:xfrm>
            <a:off x="6263640" y="3566160"/>
            <a:ext cx="5257800" cy="192024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11448288" y="3566160"/>
            <a:ext cx="73152" cy="1920240"/>
          </a:xfrm>
          <a:prstGeom prst="rect">
            <a:avLst/>
          </a:prstGeom>
          <a:solidFill>
            <a:srgbClr val="DA89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13</a:t>
            </a:r>
          </a:p>
        </p:txBody>
      </p:sp>
      <p:sp>
        <p:nvSpPr>
          <p:cNvPr id="7" name="TextBox 6"/>
          <p:cNvSpPr txBox="1"/>
          <p:nvPr/>
        </p:nvSpPr>
        <p:spPr>
          <a:xfrm>
            <a:off x="6205575" y="1415034"/>
            <a:ext cx="4937760" cy="411480"/>
          </a:xfrm>
          <a:prstGeom prst="rect">
            <a:avLst/>
          </a:prstGeom>
          <a:noFill/>
        </p:spPr>
        <p:txBody>
          <a:bodyPr wrap="none">
            <a:spAutoFit/>
          </a:bodyPr>
          <a:lstStyle/>
          <a:p>
            <a:pPr algn="r">
              <a:defRPr sz="1800" b="1">
                <a:solidFill>
                  <a:srgbClr val="16365C"/>
                </a:solidFill>
              </a:defRPr>
            </a:pPr>
            <a:r>
              <a:rPr dirty="0" err="1"/>
              <a:t>خلاصه‌سازی</a:t>
            </a:r>
            <a:endParaRPr dirty="0"/>
          </a:p>
        </p:txBody>
      </p:sp>
      <p:sp>
        <p:nvSpPr>
          <p:cNvPr id="8" name="TextBox 7"/>
          <p:cNvSpPr txBox="1"/>
          <p:nvPr/>
        </p:nvSpPr>
        <p:spPr>
          <a:xfrm>
            <a:off x="6327648" y="2103120"/>
            <a:ext cx="4937760" cy="307777"/>
          </a:xfrm>
          <a:prstGeom prst="rect">
            <a:avLst/>
          </a:prstGeom>
          <a:noFill/>
        </p:spPr>
        <p:txBody>
          <a:bodyPr wrap="square">
            <a:spAutoFit/>
          </a:bodyPr>
          <a:lstStyle/>
          <a:p>
            <a:pPr algn="r" rtl="1">
              <a:defRPr sz="1400">
                <a:solidFill>
                  <a:srgbClr val="232D37"/>
                </a:solidFill>
              </a:defRPr>
            </a:pPr>
            <a:r>
              <a:rPr dirty="0" err="1"/>
              <a:t>چکیده</a:t>
            </a:r>
            <a:r>
              <a:rPr dirty="0"/>
              <a:t> </a:t>
            </a:r>
            <a:r>
              <a:rPr dirty="0" err="1"/>
              <a:t>یا</a:t>
            </a:r>
            <a:r>
              <a:rPr dirty="0"/>
              <a:t> </a:t>
            </a:r>
            <a:r>
              <a:rPr dirty="0" err="1"/>
              <a:t>بخش‌های</a:t>
            </a:r>
            <a:r>
              <a:rPr dirty="0"/>
              <a:t> </a:t>
            </a:r>
            <a:r>
              <a:rPr dirty="0" err="1"/>
              <a:t>مقاله</a:t>
            </a:r>
            <a:r>
              <a:rPr dirty="0"/>
              <a:t> </a:t>
            </a:r>
            <a:r>
              <a:rPr dirty="0" err="1"/>
              <a:t>را</a:t>
            </a:r>
            <a:r>
              <a:rPr dirty="0"/>
              <a:t> </a:t>
            </a:r>
            <a:r>
              <a:rPr dirty="0" err="1"/>
              <a:t>به</a:t>
            </a:r>
            <a:r>
              <a:rPr dirty="0"/>
              <a:t> </a:t>
            </a:r>
            <a:r>
              <a:rPr dirty="0" err="1"/>
              <a:t>زبان</a:t>
            </a:r>
            <a:r>
              <a:rPr dirty="0"/>
              <a:t> </a:t>
            </a:r>
            <a:r>
              <a:rPr dirty="0" err="1"/>
              <a:t>ساده</a:t>
            </a:r>
            <a:r>
              <a:rPr dirty="0"/>
              <a:t> و </a:t>
            </a:r>
            <a:r>
              <a:rPr dirty="0" err="1"/>
              <a:t>ساختاریافته</a:t>
            </a:r>
            <a:r>
              <a:rPr dirty="0"/>
              <a:t> </a:t>
            </a:r>
            <a:r>
              <a:rPr dirty="0" err="1"/>
              <a:t>خلاصه</a:t>
            </a:r>
            <a:r>
              <a:rPr dirty="0"/>
              <a:t> </a:t>
            </a:r>
            <a:r>
              <a:rPr dirty="0" err="1"/>
              <a:t>کنید</a:t>
            </a:r>
            <a:r>
              <a:rPr dirty="0"/>
              <a:t>.</a:t>
            </a:r>
          </a:p>
        </p:txBody>
      </p:sp>
      <p:sp>
        <p:nvSpPr>
          <p:cNvPr id="11" name="TextBox 10"/>
          <p:cNvSpPr txBox="1"/>
          <p:nvPr/>
        </p:nvSpPr>
        <p:spPr>
          <a:xfrm>
            <a:off x="658368" y="1357884"/>
            <a:ext cx="4937760" cy="411480"/>
          </a:xfrm>
          <a:prstGeom prst="rect">
            <a:avLst/>
          </a:prstGeom>
          <a:noFill/>
        </p:spPr>
        <p:txBody>
          <a:bodyPr wrap="none">
            <a:spAutoFit/>
          </a:bodyPr>
          <a:lstStyle/>
          <a:p>
            <a:pPr algn="r">
              <a:defRPr sz="1800" b="1">
                <a:solidFill>
                  <a:srgbClr val="16365C"/>
                </a:solidFill>
              </a:defRPr>
            </a:pPr>
            <a:r>
              <a:rPr dirty="0" err="1"/>
              <a:t>استخراج</a:t>
            </a:r>
            <a:endParaRPr dirty="0"/>
          </a:p>
        </p:txBody>
      </p:sp>
      <p:sp>
        <p:nvSpPr>
          <p:cNvPr id="12" name="TextBox 11"/>
          <p:cNvSpPr txBox="1"/>
          <p:nvPr/>
        </p:nvSpPr>
        <p:spPr>
          <a:xfrm>
            <a:off x="697100" y="2137083"/>
            <a:ext cx="4937760" cy="307777"/>
          </a:xfrm>
          <a:prstGeom prst="rect">
            <a:avLst/>
          </a:prstGeom>
          <a:noFill/>
        </p:spPr>
        <p:txBody>
          <a:bodyPr wrap="square">
            <a:spAutoFit/>
          </a:bodyPr>
          <a:lstStyle/>
          <a:p>
            <a:pPr algn="r" rtl="1">
              <a:defRPr sz="1400">
                <a:solidFill>
                  <a:srgbClr val="232D37"/>
                </a:solidFill>
              </a:defRPr>
            </a:pPr>
            <a:r>
              <a:rPr dirty="0" err="1"/>
              <a:t>اطلاعاتی</a:t>
            </a:r>
            <a:r>
              <a:rPr dirty="0"/>
              <a:t> </a:t>
            </a:r>
            <a:r>
              <a:rPr dirty="0" err="1"/>
              <a:t>مانند</a:t>
            </a:r>
            <a:r>
              <a:rPr dirty="0"/>
              <a:t> PICO، </a:t>
            </a:r>
            <a:r>
              <a:rPr dirty="0" err="1"/>
              <a:t>نمونه</a:t>
            </a:r>
            <a:r>
              <a:rPr dirty="0"/>
              <a:t>، </a:t>
            </a:r>
            <a:r>
              <a:rPr dirty="0" err="1"/>
              <a:t>مداخله</a:t>
            </a:r>
            <a:r>
              <a:rPr dirty="0"/>
              <a:t>، </a:t>
            </a:r>
            <a:r>
              <a:rPr dirty="0" err="1"/>
              <a:t>پیامد</a:t>
            </a:r>
            <a:r>
              <a:rPr dirty="0"/>
              <a:t> و </a:t>
            </a:r>
            <a:r>
              <a:rPr dirty="0" err="1"/>
              <a:t>محدودیت‌ها</a:t>
            </a:r>
            <a:r>
              <a:rPr dirty="0"/>
              <a:t> </a:t>
            </a:r>
            <a:r>
              <a:rPr dirty="0" err="1"/>
              <a:t>را</a:t>
            </a:r>
            <a:r>
              <a:rPr dirty="0"/>
              <a:t> </a:t>
            </a:r>
            <a:r>
              <a:rPr dirty="0" err="1"/>
              <a:t>استخراج</a:t>
            </a:r>
            <a:r>
              <a:rPr dirty="0"/>
              <a:t> </a:t>
            </a:r>
            <a:r>
              <a:rPr dirty="0" err="1"/>
              <a:t>کنید</a:t>
            </a:r>
            <a:r>
              <a:rPr dirty="0"/>
              <a:t>.</a:t>
            </a:r>
          </a:p>
        </p:txBody>
      </p:sp>
      <p:sp>
        <p:nvSpPr>
          <p:cNvPr id="19" name="TextBox 18"/>
          <p:cNvSpPr txBox="1"/>
          <p:nvPr/>
        </p:nvSpPr>
        <p:spPr>
          <a:xfrm>
            <a:off x="716803" y="3691890"/>
            <a:ext cx="4937760" cy="411480"/>
          </a:xfrm>
          <a:prstGeom prst="rect">
            <a:avLst/>
          </a:prstGeom>
          <a:noFill/>
        </p:spPr>
        <p:txBody>
          <a:bodyPr wrap="none">
            <a:spAutoFit/>
          </a:bodyPr>
          <a:lstStyle/>
          <a:p>
            <a:pPr algn="r">
              <a:defRPr sz="1800" b="1">
                <a:solidFill>
                  <a:srgbClr val="16365C"/>
                </a:solidFill>
              </a:defRPr>
            </a:pPr>
            <a:r>
              <a:rPr dirty="0" err="1"/>
              <a:t>سؤال‌پاسخ</a:t>
            </a:r>
            <a:endParaRPr dirty="0"/>
          </a:p>
        </p:txBody>
      </p:sp>
      <p:sp>
        <p:nvSpPr>
          <p:cNvPr id="20" name="TextBox 19"/>
          <p:cNvSpPr txBox="1"/>
          <p:nvPr/>
        </p:nvSpPr>
        <p:spPr>
          <a:xfrm>
            <a:off x="716803" y="4306824"/>
            <a:ext cx="4937760" cy="1097280"/>
          </a:xfrm>
          <a:prstGeom prst="rect">
            <a:avLst/>
          </a:prstGeom>
          <a:noFill/>
        </p:spPr>
        <p:txBody>
          <a:bodyPr wrap="square">
            <a:spAutoFit/>
          </a:bodyPr>
          <a:lstStyle/>
          <a:p>
            <a:pPr algn="r">
              <a:defRPr sz="1400">
                <a:solidFill>
                  <a:srgbClr val="232D37"/>
                </a:solidFill>
              </a:defRPr>
            </a:pPr>
            <a:r>
              <a:rPr dirty="0" err="1"/>
              <a:t>از</a:t>
            </a:r>
            <a:r>
              <a:rPr dirty="0"/>
              <a:t> </a:t>
            </a:r>
            <a:r>
              <a:rPr dirty="0" err="1"/>
              <a:t>متن</a:t>
            </a:r>
            <a:r>
              <a:rPr dirty="0"/>
              <a:t> </a:t>
            </a:r>
            <a:r>
              <a:rPr dirty="0" err="1"/>
              <a:t>مقاله</a:t>
            </a:r>
            <a:r>
              <a:rPr dirty="0"/>
              <a:t> </a:t>
            </a:r>
            <a:r>
              <a:rPr dirty="0" err="1"/>
              <a:t>سؤال</a:t>
            </a:r>
            <a:r>
              <a:rPr dirty="0"/>
              <a:t> </a:t>
            </a:r>
            <a:r>
              <a:rPr dirty="0" err="1"/>
              <a:t>بپرسید</a:t>
            </a:r>
            <a:r>
              <a:rPr dirty="0"/>
              <a:t>؛ </a:t>
            </a:r>
            <a:r>
              <a:rPr dirty="0" err="1"/>
              <a:t>پاسخ</a:t>
            </a:r>
            <a:r>
              <a:rPr dirty="0"/>
              <a:t> </a:t>
            </a:r>
            <a:r>
              <a:rPr dirty="0" err="1"/>
              <a:t>باید</a:t>
            </a:r>
            <a:r>
              <a:rPr dirty="0"/>
              <a:t> </a:t>
            </a:r>
            <a:r>
              <a:rPr dirty="0" err="1"/>
              <a:t>به</a:t>
            </a:r>
            <a:r>
              <a:rPr dirty="0"/>
              <a:t> </a:t>
            </a:r>
            <a:r>
              <a:rPr dirty="0" err="1"/>
              <a:t>بخش</a:t>
            </a:r>
            <a:r>
              <a:rPr dirty="0"/>
              <a:t> </a:t>
            </a:r>
            <a:r>
              <a:rPr dirty="0" err="1"/>
              <a:t>مشخصی</a:t>
            </a:r>
            <a:r>
              <a:rPr dirty="0"/>
              <a:t> </a:t>
            </a:r>
            <a:r>
              <a:rPr dirty="0" err="1"/>
              <a:t>از</a:t>
            </a:r>
            <a:r>
              <a:rPr dirty="0"/>
              <a:t> </a:t>
            </a:r>
            <a:r>
              <a:rPr dirty="0" err="1"/>
              <a:t>متن</a:t>
            </a:r>
            <a:r>
              <a:rPr dirty="0"/>
              <a:t> </a:t>
            </a:r>
            <a:r>
              <a:rPr dirty="0" err="1"/>
              <a:t>متکی</a:t>
            </a:r>
            <a:r>
              <a:rPr dirty="0"/>
              <a:t> </a:t>
            </a:r>
            <a:r>
              <a:rPr dirty="0" err="1"/>
              <a:t>باشد</a:t>
            </a:r>
            <a:r>
              <a:rPr dirty="0"/>
              <a:t>.</a:t>
            </a:r>
          </a:p>
        </p:txBody>
      </p:sp>
      <p:sp>
        <p:nvSpPr>
          <p:cNvPr id="15" name="TextBox 14"/>
          <p:cNvSpPr txBox="1"/>
          <p:nvPr/>
        </p:nvSpPr>
        <p:spPr>
          <a:xfrm>
            <a:off x="6327648" y="3681603"/>
            <a:ext cx="4937760" cy="411480"/>
          </a:xfrm>
          <a:prstGeom prst="rect">
            <a:avLst/>
          </a:prstGeom>
          <a:noFill/>
        </p:spPr>
        <p:txBody>
          <a:bodyPr wrap="none">
            <a:spAutoFit/>
          </a:bodyPr>
          <a:lstStyle/>
          <a:p>
            <a:pPr algn="r">
              <a:defRPr sz="1800" b="1">
                <a:solidFill>
                  <a:srgbClr val="16365C"/>
                </a:solidFill>
              </a:defRPr>
            </a:pPr>
            <a:r>
              <a:rPr dirty="0" err="1"/>
              <a:t>مقایسه</a:t>
            </a:r>
            <a:endParaRPr dirty="0"/>
          </a:p>
        </p:txBody>
      </p:sp>
      <p:sp>
        <p:nvSpPr>
          <p:cNvPr id="16" name="TextBox 15"/>
          <p:cNvSpPr txBox="1"/>
          <p:nvPr/>
        </p:nvSpPr>
        <p:spPr>
          <a:xfrm>
            <a:off x="6327648" y="4327398"/>
            <a:ext cx="4937760" cy="1097280"/>
          </a:xfrm>
          <a:prstGeom prst="rect">
            <a:avLst/>
          </a:prstGeom>
          <a:noFill/>
        </p:spPr>
        <p:txBody>
          <a:bodyPr wrap="square">
            <a:spAutoFit/>
          </a:bodyPr>
          <a:lstStyle/>
          <a:p>
            <a:pPr algn="r">
              <a:defRPr sz="1400">
                <a:solidFill>
                  <a:srgbClr val="232D37"/>
                </a:solidFill>
              </a:defRPr>
            </a:pPr>
            <a:r>
              <a:rPr dirty="0" err="1"/>
              <a:t>دو</a:t>
            </a:r>
            <a:r>
              <a:rPr dirty="0"/>
              <a:t> </a:t>
            </a:r>
            <a:r>
              <a:rPr dirty="0" err="1"/>
              <a:t>یا</a:t>
            </a:r>
            <a:r>
              <a:rPr dirty="0"/>
              <a:t> </a:t>
            </a:r>
            <a:r>
              <a:rPr dirty="0" err="1"/>
              <a:t>چند</a:t>
            </a:r>
            <a:r>
              <a:rPr dirty="0"/>
              <a:t> </a:t>
            </a:r>
            <a:r>
              <a:rPr dirty="0" err="1"/>
              <a:t>مقاله</a:t>
            </a:r>
            <a:r>
              <a:rPr dirty="0"/>
              <a:t> </a:t>
            </a:r>
            <a:r>
              <a:rPr dirty="0" err="1"/>
              <a:t>را</a:t>
            </a:r>
            <a:r>
              <a:rPr dirty="0"/>
              <a:t> </a:t>
            </a:r>
            <a:r>
              <a:rPr dirty="0" err="1"/>
              <a:t>بر</a:t>
            </a:r>
            <a:r>
              <a:rPr dirty="0"/>
              <a:t> </a:t>
            </a:r>
            <a:r>
              <a:rPr dirty="0" err="1"/>
              <a:t>اساس</a:t>
            </a:r>
            <a:r>
              <a:rPr dirty="0"/>
              <a:t> </a:t>
            </a:r>
            <a:r>
              <a:rPr dirty="0" err="1"/>
              <a:t>معیارهای</a:t>
            </a:r>
            <a:r>
              <a:rPr dirty="0"/>
              <a:t> </a:t>
            </a:r>
            <a:r>
              <a:rPr dirty="0" err="1"/>
              <a:t>مشخص</a:t>
            </a:r>
            <a:r>
              <a:rPr dirty="0"/>
              <a:t> </a:t>
            </a:r>
            <a:r>
              <a:rPr dirty="0" err="1"/>
              <a:t>مقایسه</a:t>
            </a:r>
            <a:r>
              <a:rPr dirty="0"/>
              <a:t> </a:t>
            </a:r>
            <a:r>
              <a:rPr dirty="0" err="1"/>
              <a:t>کنید</a:t>
            </a:r>
            <a:r>
              <a:rPr dirty="0"/>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7296797" y="384048"/>
            <a:ext cx="4289957" cy="477054"/>
          </a:xfrm>
          <a:prstGeom prst="rect">
            <a:avLst/>
          </a:prstGeom>
          <a:noFill/>
        </p:spPr>
        <p:txBody>
          <a:bodyPr wrap="none">
            <a:spAutoFit/>
          </a:bodyPr>
          <a:lstStyle/>
          <a:p>
            <a:pPr algn="r" rtl="1">
              <a:defRPr sz="2500" b="1">
                <a:solidFill>
                  <a:srgbClr val="16365C"/>
                </a:solidFill>
                <a:latin typeface="Aptos Display"/>
              </a:defRPr>
            </a:pPr>
            <a:r>
              <a:rPr dirty="0" err="1"/>
              <a:t>استخراج</a:t>
            </a:r>
            <a:r>
              <a:rPr dirty="0"/>
              <a:t> PICO </a:t>
            </a:r>
            <a:r>
              <a:rPr lang="fa-IR" dirty="0" smtClean="0"/>
              <a:t> </a:t>
            </a:r>
            <a:r>
              <a:rPr dirty="0" err="1" smtClean="0"/>
              <a:t>از</a:t>
            </a:r>
            <a:r>
              <a:rPr dirty="0" smtClean="0"/>
              <a:t> </a:t>
            </a:r>
            <a:r>
              <a:rPr dirty="0" err="1"/>
              <a:t>یک</a:t>
            </a:r>
            <a:r>
              <a:rPr dirty="0"/>
              <a:t> </a:t>
            </a:r>
            <a:r>
              <a:rPr dirty="0" err="1"/>
              <a:t>مقاله</a:t>
            </a:r>
            <a:r>
              <a:rPr dirty="0"/>
              <a:t> </a:t>
            </a:r>
            <a:r>
              <a:rPr dirty="0" err="1"/>
              <a:t>پزشکی</a:t>
            </a:r>
            <a:endParaRPr dirty="0"/>
          </a:p>
        </p:txBody>
      </p:sp>
      <p:sp>
        <p:nvSpPr>
          <p:cNvPr id="5" name="Rounded Rectangle 4"/>
          <p:cNvSpPr/>
          <p:nvPr/>
        </p:nvSpPr>
        <p:spPr>
          <a:xfrm>
            <a:off x="640080" y="1463040"/>
            <a:ext cx="2606040" cy="365760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3172968" y="1463040"/>
            <a:ext cx="73152" cy="3657600"/>
          </a:xfrm>
          <a:prstGeom prst="rect">
            <a:avLst/>
          </a:prstGeom>
          <a:solidFill>
            <a:srgbClr val="16365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822959" y="1627632"/>
            <a:ext cx="2286000" cy="411480"/>
          </a:xfrm>
          <a:prstGeom prst="rect">
            <a:avLst/>
          </a:prstGeom>
          <a:noFill/>
        </p:spPr>
        <p:txBody>
          <a:bodyPr wrap="none">
            <a:spAutoFit/>
          </a:bodyPr>
          <a:lstStyle/>
          <a:p>
            <a:pPr algn="r">
              <a:defRPr sz="1800" b="1">
                <a:solidFill>
                  <a:srgbClr val="16365C"/>
                </a:solidFill>
              </a:defRPr>
            </a:pPr>
            <a:r>
              <a:t>P | Population</a:t>
            </a:r>
          </a:p>
        </p:txBody>
      </p:sp>
      <p:sp>
        <p:nvSpPr>
          <p:cNvPr id="8" name="TextBox 7"/>
          <p:cNvSpPr txBox="1"/>
          <p:nvPr/>
        </p:nvSpPr>
        <p:spPr>
          <a:xfrm>
            <a:off x="822959" y="2148840"/>
            <a:ext cx="2286000" cy="2834640"/>
          </a:xfrm>
          <a:prstGeom prst="rect">
            <a:avLst/>
          </a:prstGeom>
          <a:noFill/>
        </p:spPr>
        <p:txBody>
          <a:bodyPr wrap="square">
            <a:spAutoFit/>
          </a:bodyPr>
          <a:lstStyle/>
          <a:p>
            <a:pPr algn="r">
              <a:defRPr sz="1500">
                <a:solidFill>
                  <a:srgbClr val="232D37"/>
                </a:solidFill>
              </a:defRPr>
            </a:pPr>
            <a:r>
              <a:rPr dirty="0" err="1"/>
              <a:t>جمعیت</a:t>
            </a:r>
            <a:r>
              <a:rPr dirty="0"/>
              <a:t>، </a:t>
            </a:r>
            <a:r>
              <a:rPr dirty="0" err="1"/>
              <a:t>بیماری</a:t>
            </a:r>
            <a:r>
              <a:rPr dirty="0"/>
              <a:t>، </a:t>
            </a:r>
            <a:r>
              <a:rPr dirty="0" err="1"/>
              <a:t>سن</a:t>
            </a:r>
            <a:r>
              <a:rPr dirty="0"/>
              <a:t>، </a:t>
            </a:r>
            <a:r>
              <a:rPr dirty="0" err="1"/>
              <a:t>محیط</a:t>
            </a:r>
            <a:r>
              <a:rPr dirty="0"/>
              <a:t> و </a:t>
            </a:r>
            <a:r>
              <a:rPr dirty="0" err="1"/>
              <a:t>معیارهای</a:t>
            </a:r>
            <a:r>
              <a:rPr dirty="0"/>
              <a:t> </a:t>
            </a:r>
            <a:r>
              <a:rPr dirty="0" err="1"/>
              <a:t>اصلی</a:t>
            </a:r>
            <a:endParaRPr dirty="0"/>
          </a:p>
        </p:txBody>
      </p:sp>
      <p:sp>
        <p:nvSpPr>
          <p:cNvPr id="9" name="Rounded Rectangle 8"/>
          <p:cNvSpPr/>
          <p:nvPr/>
        </p:nvSpPr>
        <p:spPr>
          <a:xfrm>
            <a:off x="3474720" y="1463040"/>
            <a:ext cx="2606040" cy="365760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007608" y="1463040"/>
            <a:ext cx="73152" cy="3657600"/>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3657600" y="1627632"/>
            <a:ext cx="2286000" cy="411480"/>
          </a:xfrm>
          <a:prstGeom prst="rect">
            <a:avLst/>
          </a:prstGeom>
          <a:noFill/>
        </p:spPr>
        <p:txBody>
          <a:bodyPr wrap="none">
            <a:spAutoFit/>
          </a:bodyPr>
          <a:lstStyle/>
          <a:p>
            <a:pPr algn="r">
              <a:defRPr sz="1800" b="1">
                <a:solidFill>
                  <a:srgbClr val="16365C"/>
                </a:solidFill>
              </a:defRPr>
            </a:pPr>
            <a:r>
              <a:t>I | Intervention</a:t>
            </a:r>
          </a:p>
        </p:txBody>
      </p:sp>
      <p:sp>
        <p:nvSpPr>
          <p:cNvPr id="12" name="TextBox 11"/>
          <p:cNvSpPr txBox="1"/>
          <p:nvPr/>
        </p:nvSpPr>
        <p:spPr>
          <a:xfrm>
            <a:off x="3657600" y="2148840"/>
            <a:ext cx="2286000" cy="2834640"/>
          </a:xfrm>
          <a:prstGeom prst="rect">
            <a:avLst/>
          </a:prstGeom>
          <a:noFill/>
        </p:spPr>
        <p:txBody>
          <a:bodyPr wrap="square">
            <a:spAutoFit/>
          </a:bodyPr>
          <a:lstStyle/>
          <a:p>
            <a:pPr algn="r">
              <a:defRPr sz="1500">
                <a:solidFill>
                  <a:srgbClr val="232D37"/>
                </a:solidFill>
              </a:defRPr>
            </a:pPr>
            <a:r>
              <a:t>مداخله، روش تشخیصی، درمان یا فناوری</a:t>
            </a:r>
          </a:p>
        </p:txBody>
      </p:sp>
      <p:sp>
        <p:nvSpPr>
          <p:cNvPr id="13" name="Rounded Rectangle 12"/>
          <p:cNvSpPr/>
          <p:nvPr/>
        </p:nvSpPr>
        <p:spPr>
          <a:xfrm>
            <a:off x="6309360" y="1463040"/>
            <a:ext cx="2606040" cy="365760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8842248" y="1463040"/>
            <a:ext cx="73152" cy="3657600"/>
          </a:xfrm>
          <a:prstGeom prst="rect">
            <a:avLst/>
          </a:prstGeom>
          <a:solidFill>
            <a:srgbClr val="3484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492240" y="1627632"/>
            <a:ext cx="2286000" cy="411480"/>
          </a:xfrm>
          <a:prstGeom prst="rect">
            <a:avLst/>
          </a:prstGeom>
          <a:noFill/>
        </p:spPr>
        <p:txBody>
          <a:bodyPr wrap="none">
            <a:spAutoFit/>
          </a:bodyPr>
          <a:lstStyle/>
          <a:p>
            <a:pPr algn="r">
              <a:defRPr sz="1800" b="1">
                <a:solidFill>
                  <a:srgbClr val="16365C"/>
                </a:solidFill>
              </a:defRPr>
            </a:pPr>
            <a:r>
              <a:t>C | Comparison</a:t>
            </a:r>
          </a:p>
        </p:txBody>
      </p:sp>
      <p:sp>
        <p:nvSpPr>
          <p:cNvPr id="16" name="TextBox 15"/>
          <p:cNvSpPr txBox="1"/>
          <p:nvPr/>
        </p:nvSpPr>
        <p:spPr>
          <a:xfrm>
            <a:off x="6492240" y="2148840"/>
            <a:ext cx="2286000" cy="2834640"/>
          </a:xfrm>
          <a:prstGeom prst="rect">
            <a:avLst/>
          </a:prstGeom>
          <a:noFill/>
        </p:spPr>
        <p:txBody>
          <a:bodyPr wrap="square">
            <a:spAutoFit/>
          </a:bodyPr>
          <a:lstStyle/>
          <a:p>
            <a:pPr algn="r">
              <a:defRPr sz="1500">
                <a:solidFill>
                  <a:srgbClr val="232D37"/>
                </a:solidFill>
              </a:defRPr>
            </a:pPr>
            <a:r>
              <a:t>مراقبت معمول، دارونما یا روش مقایسه‌ای</a:t>
            </a:r>
          </a:p>
        </p:txBody>
      </p:sp>
      <p:sp>
        <p:nvSpPr>
          <p:cNvPr id="17" name="Rounded Rectangle 16"/>
          <p:cNvSpPr/>
          <p:nvPr/>
        </p:nvSpPr>
        <p:spPr>
          <a:xfrm>
            <a:off x="9144000" y="1463040"/>
            <a:ext cx="2606040" cy="365760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11676888" y="1463040"/>
            <a:ext cx="73152" cy="3657600"/>
          </a:xfrm>
          <a:prstGeom prst="rect">
            <a:avLst/>
          </a:prstGeom>
          <a:solidFill>
            <a:srgbClr val="DA89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9326880" y="1627632"/>
            <a:ext cx="2286000" cy="411480"/>
          </a:xfrm>
          <a:prstGeom prst="rect">
            <a:avLst/>
          </a:prstGeom>
          <a:noFill/>
        </p:spPr>
        <p:txBody>
          <a:bodyPr wrap="none">
            <a:spAutoFit/>
          </a:bodyPr>
          <a:lstStyle/>
          <a:p>
            <a:pPr algn="r">
              <a:defRPr sz="1800" b="1">
                <a:solidFill>
                  <a:srgbClr val="16365C"/>
                </a:solidFill>
              </a:defRPr>
            </a:pPr>
            <a:r>
              <a:t>O | Outcome</a:t>
            </a:r>
          </a:p>
        </p:txBody>
      </p:sp>
      <p:sp>
        <p:nvSpPr>
          <p:cNvPr id="20" name="TextBox 19"/>
          <p:cNvSpPr txBox="1"/>
          <p:nvPr/>
        </p:nvSpPr>
        <p:spPr>
          <a:xfrm>
            <a:off x="9326880" y="2148840"/>
            <a:ext cx="2286000" cy="2834640"/>
          </a:xfrm>
          <a:prstGeom prst="rect">
            <a:avLst/>
          </a:prstGeom>
          <a:noFill/>
        </p:spPr>
        <p:txBody>
          <a:bodyPr wrap="square">
            <a:spAutoFit/>
          </a:bodyPr>
          <a:lstStyle/>
          <a:p>
            <a:pPr algn="r">
              <a:defRPr sz="1500">
                <a:solidFill>
                  <a:srgbClr val="232D37"/>
                </a:solidFill>
              </a:defRPr>
            </a:pPr>
            <a:r>
              <a:t>پیامدهای اصلی و ثانویه، اندازه اثر و زمان پیگیری</a:t>
            </a:r>
          </a:p>
        </p:txBody>
      </p:sp>
      <p:sp>
        <p:nvSpPr>
          <p:cNvPr id="21" name="Rectangle 20"/>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15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60543" y="286470"/>
            <a:ext cx="3169457" cy="477054"/>
          </a:xfrm>
          <a:prstGeom prst="rect">
            <a:avLst/>
          </a:prstGeom>
          <a:noFill/>
        </p:spPr>
        <p:txBody>
          <a:bodyPr wrap="none">
            <a:spAutoFit/>
          </a:bodyPr>
          <a:lstStyle/>
          <a:p>
            <a:pPr algn="r" rtl="1">
              <a:defRPr sz="2500" b="1">
                <a:solidFill>
                  <a:srgbClr val="16365C"/>
                </a:solidFill>
                <a:latin typeface="Aptos Display"/>
              </a:defRPr>
            </a:pPr>
            <a:r>
              <a:rPr dirty="0" err="1"/>
              <a:t>مثال</a:t>
            </a:r>
            <a:r>
              <a:rPr dirty="0"/>
              <a:t> </a:t>
            </a:r>
            <a:r>
              <a:rPr dirty="0" err="1"/>
              <a:t>عملی</a:t>
            </a:r>
            <a:r>
              <a:rPr dirty="0"/>
              <a:t> | </a:t>
            </a:r>
            <a:r>
              <a:rPr lang="fa-IR" dirty="0" smtClean="0"/>
              <a:t> </a:t>
            </a:r>
            <a:r>
              <a:rPr dirty="0" err="1" smtClean="0"/>
              <a:t>سؤال</a:t>
            </a:r>
            <a:r>
              <a:rPr dirty="0" smtClean="0"/>
              <a:t> </a:t>
            </a:r>
            <a:r>
              <a:rPr dirty="0" err="1"/>
              <a:t>پژوهشی</a:t>
            </a:r>
            <a:endParaRPr dirty="0"/>
          </a:p>
        </p:txBody>
      </p:sp>
      <p:sp>
        <p:nvSpPr>
          <p:cNvPr id="5" name="Rounded Rectangle 4"/>
          <p:cNvSpPr/>
          <p:nvPr/>
        </p:nvSpPr>
        <p:spPr>
          <a:xfrm>
            <a:off x="731520" y="1417320"/>
            <a:ext cx="10698480" cy="118872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11356848" y="1417320"/>
            <a:ext cx="73152" cy="1188720"/>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914400" y="1581912"/>
            <a:ext cx="10378440" cy="411480"/>
          </a:xfrm>
          <a:prstGeom prst="rect">
            <a:avLst/>
          </a:prstGeom>
          <a:noFill/>
        </p:spPr>
        <p:txBody>
          <a:bodyPr wrap="none">
            <a:spAutoFit/>
          </a:bodyPr>
          <a:lstStyle/>
          <a:p>
            <a:pPr algn="r">
              <a:defRPr sz="2000" b="1">
                <a:solidFill>
                  <a:srgbClr val="16365C"/>
                </a:solidFill>
              </a:defRPr>
            </a:pPr>
            <a:r>
              <a:t>سؤال</a:t>
            </a:r>
          </a:p>
        </p:txBody>
      </p:sp>
      <p:sp>
        <p:nvSpPr>
          <p:cNvPr id="8" name="TextBox 7"/>
          <p:cNvSpPr txBox="1"/>
          <p:nvPr/>
        </p:nvSpPr>
        <p:spPr>
          <a:xfrm>
            <a:off x="914400" y="2103120"/>
            <a:ext cx="10378440" cy="365760"/>
          </a:xfrm>
          <a:prstGeom prst="rect">
            <a:avLst/>
          </a:prstGeom>
          <a:noFill/>
        </p:spPr>
        <p:txBody>
          <a:bodyPr wrap="square">
            <a:spAutoFit/>
          </a:bodyPr>
          <a:lstStyle/>
          <a:p>
            <a:pPr algn="r">
              <a:defRPr sz="1700">
                <a:solidFill>
                  <a:srgbClr val="232D37"/>
                </a:solidFill>
              </a:defRPr>
            </a:pPr>
            <a:r>
              <a:rPr lang="fa-IR" sz="1700" dirty="0"/>
              <a:t>آیا استفاده از تله‌مدیسین در مدیریت بیماران مبتلا به دیابت نوع ۲ می‌تواند کنترل قند خون را در مقایسه با مراقبت معمول بهبود دهد؟</a:t>
            </a:r>
            <a:endParaRPr dirty="0"/>
          </a:p>
        </p:txBody>
      </p:sp>
      <p:sp>
        <p:nvSpPr>
          <p:cNvPr id="9" name="TextBox 8"/>
          <p:cNvSpPr txBox="1"/>
          <p:nvPr/>
        </p:nvSpPr>
        <p:spPr>
          <a:xfrm>
            <a:off x="822960" y="2926080"/>
            <a:ext cx="10424160" cy="1990288"/>
          </a:xfrm>
          <a:prstGeom prst="rect">
            <a:avLst/>
          </a:prstGeom>
          <a:noFill/>
        </p:spPr>
        <p:txBody>
          <a:bodyPr wrap="square">
            <a:spAutoFit/>
          </a:bodyPr>
          <a:lstStyle/>
          <a:p>
            <a:pPr algn="r" rtl="1">
              <a:spcAft>
                <a:spcPts val="1000"/>
              </a:spcAft>
              <a:defRPr sz="1800">
                <a:solidFill>
                  <a:srgbClr val="232D37"/>
                </a:solidFill>
                <a:latin typeface="Aptos"/>
              </a:defRPr>
            </a:pPr>
            <a:r>
              <a:rPr dirty="0"/>
              <a:t>• </a:t>
            </a:r>
            <a:r>
              <a:rPr dirty="0" err="1"/>
              <a:t>گام</a:t>
            </a:r>
            <a:r>
              <a:rPr dirty="0"/>
              <a:t> ۱: </a:t>
            </a:r>
            <a:r>
              <a:rPr dirty="0" err="1"/>
              <a:t>کلیدواژه‌های</a:t>
            </a:r>
            <a:r>
              <a:rPr dirty="0"/>
              <a:t> </a:t>
            </a:r>
            <a:r>
              <a:rPr dirty="0" err="1"/>
              <a:t>اصلی</a:t>
            </a:r>
            <a:r>
              <a:rPr dirty="0"/>
              <a:t> و </a:t>
            </a:r>
            <a:r>
              <a:rPr dirty="0" err="1"/>
              <a:t>مترادف‌ها</a:t>
            </a:r>
            <a:r>
              <a:rPr dirty="0"/>
              <a:t> </a:t>
            </a:r>
            <a:r>
              <a:rPr dirty="0" err="1"/>
              <a:t>را</a:t>
            </a:r>
            <a:r>
              <a:rPr dirty="0"/>
              <a:t> </a:t>
            </a:r>
            <a:r>
              <a:rPr dirty="0" err="1"/>
              <a:t>مشخص</a:t>
            </a:r>
            <a:r>
              <a:rPr dirty="0"/>
              <a:t> </a:t>
            </a:r>
            <a:r>
              <a:rPr dirty="0" err="1"/>
              <a:t>کنید</a:t>
            </a:r>
            <a:r>
              <a:rPr dirty="0"/>
              <a:t>.</a:t>
            </a:r>
          </a:p>
          <a:p>
            <a:pPr algn="r" rtl="1">
              <a:spcAft>
                <a:spcPts val="1000"/>
              </a:spcAft>
              <a:defRPr sz="1800">
                <a:solidFill>
                  <a:srgbClr val="232D37"/>
                </a:solidFill>
                <a:latin typeface="Aptos"/>
              </a:defRPr>
            </a:pPr>
            <a:r>
              <a:rPr dirty="0"/>
              <a:t>• </a:t>
            </a:r>
            <a:r>
              <a:rPr dirty="0" err="1"/>
              <a:t>گام</a:t>
            </a:r>
            <a:r>
              <a:rPr dirty="0"/>
              <a:t> </a:t>
            </a:r>
            <a:r>
              <a:rPr dirty="0" smtClean="0"/>
              <a:t>۲</a:t>
            </a:r>
            <a:r>
              <a:rPr lang="fa-IR" dirty="0" smtClean="0"/>
              <a:t>:</a:t>
            </a:r>
            <a:r>
              <a:rPr dirty="0" smtClean="0"/>
              <a:t>PubMed</a:t>
            </a:r>
            <a:r>
              <a:rPr lang="fa-IR" dirty="0" smtClean="0"/>
              <a:t> </a:t>
            </a:r>
            <a:r>
              <a:rPr dirty="0" smtClean="0"/>
              <a:t> </a:t>
            </a:r>
            <a:r>
              <a:rPr dirty="0" err="1"/>
              <a:t>را</a:t>
            </a:r>
            <a:r>
              <a:rPr dirty="0"/>
              <a:t> </a:t>
            </a:r>
            <a:r>
              <a:rPr dirty="0" err="1"/>
              <a:t>برای</a:t>
            </a:r>
            <a:r>
              <a:rPr dirty="0"/>
              <a:t> </a:t>
            </a:r>
            <a:r>
              <a:rPr dirty="0" err="1"/>
              <a:t>جستجوی</a:t>
            </a:r>
            <a:r>
              <a:rPr dirty="0"/>
              <a:t> </a:t>
            </a:r>
            <a:r>
              <a:rPr dirty="0" err="1"/>
              <a:t>قابل</a:t>
            </a:r>
            <a:r>
              <a:rPr dirty="0"/>
              <a:t> </a:t>
            </a:r>
            <a:r>
              <a:rPr dirty="0" err="1"/>
              <a:t>بازتولید</a:t>
            </a:r>
            <a:r>
              <a:rPr dirty="0"/>
              <a:t> </a:t>
            </a:r>
            <a:r>
              <a:rPr dirty="0" err="1"/>
              <a:t>اجرا</a:t>
            </a:r>
            <a:r>
              <a:rPr dirty="0"/>
              <a:t> </a:t>
            </a:r>
            <a:r>
              <a:rPr dirty="0" err="1"/>
              <a:t>کنید</a:t>
            </a:r>
            <a:r>
              <a:rPr dirty="0"/>
              <a:t>.</a:t>
            </a:r>
          </a:p>
          <a:p>
            <a:pPr algn="r" rtl="1">
              <a:spcAft>
                <a:spcPts val="1000"/>
              </a:spcAft>
              <a:defRPr sz="1800">
                <a:solidFill>
                  <a:srgbClr val="232D37"/>
                </a:solidFill>
                <a:latin typeface="Aptos"/>
              </a:defRPr>
            </a:pPr>
            <a:r>
              <a:rPr dirty="0"/>
              <a:t>• </a:t>
            </a:r>
            <a:r>
              <a:rPr dirty="0" err="1"/>
              <a:t>گام</a:t>
            </a:r>
            <a:r>
              <a:rPr dirty="0"/>
              <a:t> </a:t>
            </a:r>
            <a:r>
              <a:rPr dirty="0" smtClean="0"/>
              <a:t>۳</a:t>
            </a:r>
            <a:r>
              <a:rPr lang="fa-IR" dirty="0" smtClean="0"/>
              <a:t>:</a:t>
            </a:r>
            <a:r>
              <a:rPr dirty="0" smtClean="0"/>
              <a:t> </a:t>
            </a:r>
            <a:r>
              <a:rPr dirty="0"/>
              <a:t>Elicit </a:t>
            </a:r>
            <a:r>
              <a:rPr dirty="0" err="1"/>
              <a:t>را</a:t>
            </a:r>
            <a:r>
              <a:rPr dirty="0"/>
              <a:t> </a:t>
            </a:r>
            <a:r>
              <a:rPr dirty="0" err="1"/>
              <a:t>برای</a:t>
            </a:r>
            <a:r>
              <a:rPr dirty="0"/>
              <a:t> </a:t>
            </a:r>
            <a:r>
              <a:rPr dirty="0" err="1"/>
              <a:t>کشف</a:t>
            </a:r>
            <a:r>
              <a:rPr dirty="0"/>
              <a:t> </a:t>
            </a:r>
            <a:r>
              <a:rPr dirty="0" err="1"/>
              <a:t>معنایی</a:t>
            </a:r>
            <a:r>
              <a:rPr dirty="0"/>
              <a:t> و </a:t>
            </a:r>
            <a:r>
              <a:rPr dirty="0" err="1"/>
              <a:t>ساخت</a:t>
            </a:r>
            <a:r>
              <a:rPr dirty="0"/>
              <a:t> </a:t>
            </a:r>
            <a:r>
              <a:rPr dirty="0" err="1"/>
              <a:t>جدول</a:t>
            </a:r>
            <a:r>
              <a:rPr dirty="0"/>
              <a:t> </a:t>
            </a:r>
            <a:r>
              <a:rPr dirty="0" err="1"/>
              <a:t>اولیه</a:t>
            </a:r>
            <a:r>
              <a:rPr dirty="0"/>
              <a:t> </a:t>
            </a:r>
            <a:r>
              <a:rPr dirty="0" err="1"/>
              <a:t>به</a:t>
            </a:r>
            <a:r>
              <a:rPr dirty="0"/>
              <a:t> </a:t>
            </a:r>
            <a:r>
              <a:rPr dirty="0" err="1"/>
              <a:t>کار</a:t>
            </a:r>
            <a:r>
              <a:rPr dirty="0"/>
              <a:t> </a:t>
            </a:r>
            <a:r>
              <a:rPr dirty="0" err="1"/>
              <a:t>ببرید</a:t>
            </a:r>
            <a:r>
              <a:rPr dirty="0"/>
              <a:t>.</a:t>
            </a:r>
          </a:p>
          <a:p>
            <a:pPr algn="r" rtl="1">
              <a:spcAft>
                <a:spcPts val="1000"/>
              </a:spcAft>
              <a:defRPr sz="1800">
                <a:solidFill>
                  <a:srgbClr val="232D37"/>
                </a:solidFill>
                <a:latin typeface="Aptos"/>
              </a:defRPr>
            </a:pPr>
            <a:r>
              <a:rPr dirty="0"/>
              <a:t>• </a:t>
            </a:r>
            <a:r>
              <a:rPr dirty="0" err="1"/>
              <a:t>گام</a:t>
            </a:r>
            <a:r>
              <a:rPr dirty="0"/>
              <a:t> ۴: </a:t>
            </a:r>
            <a:r>
              <a:rPr dirty="0" err="1"/>
              <a:t>یک</a:t>
            </a:r>
            <a:r>
              <a:rPr dirty="0"/>
              <a:t> </a:t>
            </a:r>
            <a:r>
              <a:rPr dirty="0" err="1"/>
              <a:t>مقاله</a:t>
            </a:r>
            <a:r>
              <a:rPr dirty="0"/>
              <a:t> </a:t>
            </a:r>
            <a:r>
              <a:rPr dirty="0" err="1"/>
              <a:t>کلیدی</a:t>
            </a:r>
            <a:r>
              <a:rPr dirty="0"/>
              <a:t> </a:t>
            </a:r>
            <a:r>
              <a:rPr dirty="0" err="1"/>
              <a:t>را</a:t>
            </a:r>
            <a:r>
              <a:rPr dirty="0"/>
              <a:t> </a:t>
            </a:r>
            <a:r>
              <a:rPr dirty="0" err="1"/>
              <a:t>در</a:t>
            </a:r>
            <a:r>
              <a:rPr dirty="0"/>
              <a:t> </a:t>
            </a:r>
            <a:r>
              <a:rPr dirty="0" err="1"/>
              <a:t>ResearchRabbit</a:t>
            </a:r>
            <a:r>
              <a:rPr dirty="0"/>
              <a:t> </a:t>
            </a:r>
            <a:r>
              <a:rPr dirty="0" err="1"/>
              <a:t>قرار</a:t>
            </a:r>
            <a:r>
              <a:rPr dirty="0"/>
              <a:t> </a:t>
            </a:r>
            <a:r>
              <a:rPr dirty="0" err="1"/>
              <a:t>دهید</a:t>
            </a:r>
            <a:r>
              <a:rPr dirty="0"/>
              <a:t> و </a:t>
            </a:r>
            <a:r>
              <a:rPr dirty="0" err="1"/>
              <a:t>شبکه</a:t>
            </a:r>
            <a:r>
              <a:rPr dirty="0"/>
              <a:t> </a:t>
            </a:r>
            <a:r>
              <a:rPr dirty="0" err="1"/>
              <a:t>مطالعات</a:t>
            </a:r>
            <a:r>
              <a:rPr dirty="0"/>
              <a:t> </a:t>
            </a:r>
            <a:r>
              <a:rPr dirty="0" err="1"/>
              <a:t>را</a:t>
            </a:r>
            <a:r>
              <a:rPr dirty="0"/>
              <a:t> </a:t>
            </a:r>
            <a:r>
              <a:rPr dirty="0" err="1"/>
              <a:t>گسترش</a:t>
            </a:r>
            <a:r>
              <a:rPr dirty="0"/>
              <a:t> </a:t>
            </a:r>
            <a:r>
              <a:rPr dirty="0" err="1"/>
              <a:t>دهید</a:t>
            </a:r>
            <a:r>
              <a:rPr dirty="0"/>
              <a:t>.</a:t>
            </a:r>
          </a:p>
          <a:p>
            <a:pPr algn="r" rtl="1">
              <a:spcAft>
                <a:spcPts val="1000"/>
              </a:spcAft>
              <a:defRPr sz="1800">
                <a:solidFill>
                  <a:srgbClr val="232D37"/>
                </a:solidFill>
                <a:latin typeface="Aptos"/>
              </a:defRPr>
            </a:pPr>
            <a:r>
              <a:rPr dirty="0"/>
              <a:t>• </a:t>
            </a:r>
            <a:r>
              <a:rPr dirty="0" err="1"/>
              <a:t>گام</a:t>
            </a:r>
            <a:r>
              <a:rPr dirty="0"/>
              <a:t> ۵: </a:t>
            </a:r>
            <a:r>
              <a:rPr dirty="0" err="1"/>
              <a:t>مقاله‌های</a:t>
            </a:r>
            <a:r>
              <a:rPr dirty="0"/>
              <a:t> </a:t>
            </a:r>
            <a:r>
              <a:rPr dirty="0" err="1"/>
              <a:t>نهایی</a:t>
            </a:r>
            <a:r>
              <a:rPr dirty="0"/>
              <a:t> </a:t>
            </a:r>
            <a:r>
              <a:rPr dirty="0" err="1"/>
              <a:t>را</a:t>
            </a:r>
            <a:r>
              <a:rPr dirty="0"/>
              <a:t> </a:t>
            </a:r>
            <a:r>
              <a:rPr dirty="0" err="1"/>
              <a:t>با</a:t>
            </a:r>
            <a:r>
              <a:rPr dirty="0"/>
              <a:t> </a:t>
            </a:r>
            <a:r>
              <a:rPr dirty="0" err="1"/>
              <a:t>متن</a:t>
            </a:r>
            <a:r>
              <a:rPr dirty="0"/>
              <a:t> </a:t>
            </a:r>
            <a:r>
              <a:rPr dirty="0" err="1"/>
              <a:t>اصلی</a:t>
            </a:r>
            <a:r>
              <a:rPr dirty="0"/>
              <a:t> و </a:t>
            </a:r>
            <a:r>
              <a:rPr dirty="0" err="1"/>
              <a:t>معیارهای</a:t>
            </a:r>
            <a:r>
              <a:rPr dirty="0"/>
              <a:t> </a:t>
            </a:r>
            <a:r>
              <a:rPr dirty="0" err="1"/>
              <a:t>ورود</a:t>
            </a:r>
            <a:r>
              <a:rPr dirty="0"/>
              <a:t>/</a:t>
            </a:r>
            <a:r>
              <a:rPr dirty="0" err="1"/>
              <a:t>خروج</a:t>
            </a:r>
            <a:r>
              <a:rPr dirty="0"/>
              <a:t> </a:t>
            </a:r>
            <a:r>
              <a:rPr dirty="0" err="1"/>
              <a:t>بررسی</a:t>
            </a:r>
            <a:r>
              <a:rPr dirty="0"/>
              <a:t> </a:t>
            </a:r>
            <a:r>
              <a:rPr dirty="0" err="1"/>
              <a:t>کنید</a:t>
            </a:r>
            <a:r>
              <a:rPr dirty="0"/>
              <a:t>.</a:t>
            </a:r>
          </a:p>
        </p:txBody>
      </p:sp>
      <p:sp>
        <p:nvSpPr>
          <p:cNvPr id="10" name="Rectangle 9"/>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4611969" y="418275"/>
            <a:ext cx="6635151" cy="477054"/>
          </a:xfrm>
          <a:prstGeom prst="rect">
            <a:avLst/>
          </a:prstGeom>
          <a:noFill/>
        </p:spPr>
        <p:txBody>
          <a:bodyPr wrap="none">
            <a:spAutoFit/>
          </a:bodyPr>
          <a:lstStyle/>
          <a:p>
            <a:pPr algn="r" rtl="1">
              <a:defRPr sz="2500" b="1">
                <a:solidFill>
                  <a:srgbClr val="16365C"/>
                </a:solidFill>
                <a:latin typeface="Aptos Display"/>
              </a:defRPr>
            </a:pPr>
            <a:r>
              <a:rPr dirty="0"/>
              <a:t>AI </a:t>
            </a:r>
            <a:r>
              <a:rPr dirty="0" err="1"/>
              <a:t>برای</a:t>
            </a:r>
            <a:r>
              <a:rPr dirty="0"/>
              <a:t> </a:t>
            </a:r>
            <a:r>
              <a:rPr dirty="0" err="1"/>
              <a:t>تحلیل</a:t>
            </a:r>
            <a:r>
              <a:rPr dirty="0"/>
              <a:t> </a:t>
            </a:r>
            <a:r>
              <a:rPr dirty="0" err="1"/>
              <a:t>متن</a:t>
            </a:r>
            <a:r>
              <a:rPr dirty="0"/>
              <a:t> </a:t>
            </a:r>
            <a:r>
              <a:rPr dirty="0" err="1"/>
              <a:t>پزشکی</a:t>
            </a:r>
            <a:r>
              <a:rPr dirty="0"/>
              <a:t> | </a:t>
            </a:r>
            <a:r>
              <a:rPr lang="fa-IR" dirty="0" smtClean="0"/>
              <a:t> </a:t>
            </a:r>
            <a:r>
              <a:rPr dirty="0" err="1" smtClean="0"/>
              <a:t>چه</a:t>
            </a:r>
            <a:r>
              <a:rPr dirty="0" smtClean="0"/>
              <a:t> </a:t>
            </a:r>
            <a:r>
              <a:rPr dirty="0" err="1"/>
              <a:t>چیزهایی</a:t>
            </a:r>
            <a:r>
              <a:rPr dirty="0"/>
              <a:t> </a:t>
            </a:r>
            <a:r>
              <a:rPr dirty="0" err="1"/>
              <a:t>را</a:t>
            </a:r>
            <a:r>
              <a:rPr dirty="0"/>
              <a:t> </a:t>
            </a:r>
            <a:r>
              <a:rPr dirty="0" err="1"/>
              <a:t>استخراج</a:t>
            </a:r>
            <a:r>
              <a:rPr dirty="0"/>
              <a:t> </a:t>
            </a:r>
            <a:r>
              <a:rPr dirty="0" err="1"/>
              <a:t>کنیم</a:t>
            </a:r>
            <a:r>
              <a:rPr dirty="0"/>
              <a:t>؟</a:t>
            </a:r>
          </a:p>
        </p:txBody>
      </p:sp>
      <p:sp>
        <p:nvSpPr>
          <p:cNvPr id="5" name="TextBox 4"/>
          <p:cNvSpPr txBox="1"/>
          <p:nvPr/>
        </p:nvSpPr>
        <p:spPr>
          <a:xfrm>
            <a:off x="822960" y="1325880"/>
            <a:ext cx="10424160" cy="2395528"/>
          </a:xfrm>
          <a:prstGeom prst="rect">
            <a:avLst/>
          </a:prstGeom>
          <a:noFill/>
        </p:spPr>
        <p:txBody>
          <a:bodyPr wrap="square">
            <a:spAutoFit/>
          </a:bodyPr>
          <a:lstStyle/>
          <a:p>
            <a:pPr algn="r" rtl="1">
              <a:spcAft>
                <a:spcPts val="1000"/>
              </a:spcAft>
              <a:defRPr sz="1800">
                <a:solidFill>
                  <a:srgbClr val="232D37"/>
                </a:solidFill>
                <a:latin typeface="Aptos"/>
              </a:defRPr>
            </a:pPr>
            <a:r>
              <a:rPr dirty="0"/>
              <a:t>• </a:t>
            </a:r>
            <a:r>
              <a:rPr dirty="0" err="1"/>
              <a:t>مشخصات</a:t>
            </a:r>
            <a:r>
              <a:rPr dirty="0"/>
              <a:t> </a:t>
            </a:r>
            <a:r>
              <a:rPr dirty="0" err="1"/>
              <a:t>مطالعه</a:t>
            </a:r>
            <a:r>
              <a:rPr dirty="0"/>
              <a:t>: </a:t>
            </a:r>
            <a:r>
              <a:rPr dirty="0" err="1" smtClean="0"/>
              <a:t>نویسنده</a:t>
            </a:r>
            <a:r>
              <a:rPr dirty="0"/>
              <a:t>، </a:t>
            </a:r>
            <a:r>
              <a:rPr dirty="0" err="1"/>
              <a:t>سال</a:t>
            </a:r>
            <a:r>
              <a:rPr dirty="0"/>
              <a:t>، </a:t>
            </a:r>
            <a:r>
              <a:rPr dirty="0" err="1"/>
              <a:t>کشور</a:t>
            </a:r>
            <a:r>
              <a:rPr dirty="0"/>
              <a:t>، </a:t>
            </a:r>
            <a:r>
              <a:rPr dirty="0" err="1"/>
              <a:t>مجله</a:t>
            </a:r>
            <a:r>
              <a:rPr dirty="0"/>
              <a:t> و DOI.</a:t>
            </a:r>
          </a:p>
          <a:p>
            <a:pPr algn="r" rtl="1">
              <a:spcAft>
                <a:spcPts val="1000"/>
              </a:spcAft>
              <a:defRPr sz="1800">
                <a:solidFill>
                  <a:srgbClr val="232D37"/>
                </a:solidFill>
                <a:latin typeface="Aptos"/>
              </a:defRPr>
            </a:pPr>
            <a:r>
              <a:rPr dirty="0"/>
              <a:t>• </a:t>
            </a:r>
            <a:r>
              <a:rPr dirty="0" err="1"/>
              <a:t>طراحی</a:t>
            </a:r>
            <a:r>
              <a:rPr dirty="0"/>
              <a:t>: RCT، cohort، case-control، diagnostic accuracy، review و ...</a:t>
            </a:r>
          </a:p>
          <a:p>
            <a:pPr algn="r" rtl="1">
              <a:spcAft>
                <a:spcPts val="1000"/>
              </a:spcAft>
              <a:defRPr sz="1800">
                <a:solidFill>
                  <a:srgbClr val="232D37"/>
                </a:solidFill>
                <a:latin typeface="Aptos"/>
              </a:defRPr>
            </a:pPr>
            <a:r>
              <a:rPr dirty="0"/>
              <a:t>• </a:t>
            </a:r>
            <a:r>
              <a:rPr dirty="0" err="1"/>
              <a:t>جمعیت</a:t>
            </a:r>
            <a:r>
              <a:rPr dirty="0"/>
              <a:t>: </a:t>
            </a:r>
            <a:r>
              <a:rPr dirty="0" err="1"/>
              <a:t>حجم</a:t>
            </a:r>
            <a:r>
              <a:rPr dirty="0"/>
              <a:t> </a:t>
            </a:r>
            <a:r>
              <a:rPr dirty="0" err="1"/>
              <a:t>نمونه</a:t>
            </a:r>
            <a:r>
              <a:rPr dirty="0"/>
              <a:t>، </a:t>
            </a:r>
            <a:r>
              <a:rPr dirty="0" err="1"/>
              <a:t>سن</a:t>
            </a:r>
            <a:r>
              <a:rPr dirty="0"/>
              <a:t>، </a:t>
            </a:r>
            <a:r>
              <a:rPr dirty="0" err="1"/>
              <a:t>جنس</a:t>
            </a:r>
            <a:r>
              <a:rPr dirty="0"/>
              <a:t>، </a:t>
            </a:r>
            <a:r>
              <a:rPr dirty="0" err="1"/>
              <a:t>بیماری</a:t>
            </a:r>
            <a:r>
              <a:rPr dirty="0"/>
              <a:t> و </a:t>
            </a:r>
            <a:r>
              <a:rPr dirty="0" err="1"/>
              <a:t>معیارهای</a:t>
            </a:r>
            <a:r>
              <a:rPr dirty="0"/>
              <a:t> </a:t>
            </a:r>
            <a:r>
              <a:rPr dirty="0" err="1"/>
              <a:t>انتخاب</a:t>
            </a:r>
            <a:r>
              <a:rPr dirty="0"/>
              <a:t>.</a:t>
            </a:r>
          </a:p>
          <a:p>
            <a:pPr algn="r" rtl="1">
              <a:spcAft>
                <a:spcPts val="1000"/>
              </a:spcAft>
              <a:defRPr sz="1800">
                <a:solidFill>
                  <a:srgbClr val="232D37"/>
                </a:solidFill>
                <a:latin typeface="Aptos"/>
              </a:defRPr>
            </a:pPr>
            <a:r>
              <a:rPr dirty="0"/>
              <a:t>• </a:t>
            </a:r>
            <a:r>
              <a:rPr dirty="0" err="1"/>
              <a:t>مداخله</a:t>
            </a:r>
            <a:r>
              <a:rPr dirty="0"/>
              <a:t>/</a:t>
            </a:r>
            <a:r>
              <a:rPr dirty="0" err="1"/>
              <a:t>آزمون</a:t>
            </a:r>
            <a:r>
              <a:rPr dirty="0"/>
              <a:t>: </a:t>
            </a:r>
            <a:r>
              <a:rPr dirty="0" err="1"/>
              <a:t>فناوری</a:t>
            </a:r>
            <a:r>
              <a:rPr dirty="0"/>
              <a:t> </a:t>
            </a:r>
            <a:r>
              <a:rPr dirty="0" err="1"/>
              <a:t>یا</a:t>
            </a:r>
            <a:r>
              <a:rPr dirty="0"/>
              <a:t> </a:t>
            </a:r>
            <a:r>
              <a:rPr dirty="0" err="1"/>
              <a:t>روش</a:t>
            </a:r>
            <a:r>
              <a:rPr dirty="0"/>
              <a:t> </a:t>
            </a:r>
            <a:r>
              <a:rPr dirty="0" err="1"/>
              <a:t>تشخیصی</a:t>
            </a:r>
            <a:r>
              <a:rPr dirty="0"/>
              <a:t> و </a:t>
            </a:r>
            <a:r>
              <a:rPr dirty="0" err="1"/>
              <a:t>مقایسه</a:t>
            </a:r>
            <a:r>
              <a:rPr dirty="0"/>
              <a:t>.</a:t>
            </a:r>
          </a:p>
          <a:p>
            <a:pPr algn="r" rtl="1">
              <a:spcAft>
                <a:spcPts val="1000"/>
              </a:spcAft>
              <a:defRPr sz="1800">
                <a:solidFill>
                  <a:srgbClr val="232D37"/>
                </a:solidFill>
                <a:latin typeface="Aptos"/>
              </a:defRPr>
            </a:pPr>
            <a:r>
              <a:rPr dirty="0"/>
              <a:t>• </a:t>
            </a:r>
            <a:r>
              <a:rPr dirty="0" err="1"/>
              <a:t>پیامدها</a:t>
            </a:r>
            <a:r>
              <a:rPr dirty="0"/>
              <a:t>: sensitivity، specificity، AUC، risk ratio، mortality و ...</a:t>
            </a:r>
          </a:p>
          <a:p>
            <a:pPr algn="r" rtl="1">
              <a:spcAft>
                <a:spcPts val="1000"/>
              </a:spcAft>
              <a:defRPr sz="1800">
                <a:solidFill>
                  <a:srgbClr val="232D37"/>
                </a:solidFill>
                <a:latin typeface="Aptos"/>
              </a:defRPr>
            </a:pPr>
            <a:r>
              <a:rPr dirty="0"/>
              <a:t>• </a:t>
            </a:r>
            <a:r>
              <a:rPr dirty="0" err="1"/>
              <a:t>محدودیت‌ها</a:t>
            </a:r>
            <a:r>
              <a:rPr dirty="0"/>
              <a:t>، </a:t>
            </a:r>
            <a:r>
              <a:rPr dirty="0" err="1"/>
              <a:t>تعارض</a:t>
            </a:r>
            <a:r>
              <a:rPr dirty="0"/>
              <a:t> </a:t>
            </a:r>
            <a:r>
              <a:rPr dirty="0" err="1"/>
              <a:t>منافع</a:t>
            </a:r>
            <a:r>
              <a:rPr dirty="0"/>
              <a:t> و </a:t>
            </a:r>
            <a:r>
              <a:rPr dirty="0" err="1"/>
              <a:t>منابع</a:t>
            </a:r>
            <a:r>
              <a:rPr dirty="0"/>
              <a:t> </a:t>
            </a:r>
            <a:r>
              <a:rPr dirty="0" err="1"/>
              <a:t>مالی</a:t>
            </a:r>
            <a:r>
              <a:rPr dirty="0"/>
              <a:t>.</a:t>
            </a:r>
          </a:p>
        </p:txBody>
      </p:sp>
      <p:sp>
        <p:nvSpPr>
          <p:cNvPr id="6" name="Rectangle 5"/>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94360" y="384048"/>
            <a:ext cx="10881360" cy="594360"/>
          </a:xfrm>
          <a:prstGeom prst="rect">
            <a:avLst/>
          </a:prstGeom>
          <a:noFill/>
        </p:spPr>
        <p:txBody>
          <a:bodyPr wrap="none">
            <a:spAutoFit/>
          </a:bodyPr>
          <a:lstStyle/>
          <a:p>
            <a:pPr algn="r">
              <a:defRPr sz="2500" b="1">
                <a:solidFill>
                  <a:srgbClr val="16365C"/>
                </a:solidFill>
                <a:latin typeface="Aptos Display"/>
              </a:defRPr>
            </a:pPr>
            <a:r>
              <a:t>نمونه Prompt برای استخراج داده</a:t>
            </a:r>
          </a:p>
        </p:txBody>
      </p:sp>
      <p:sp>
        <p:nvSpPr>
          <p:cNvPr id="5" name="Rounded Rectangle 4"/>
          <p:cNvSpPr/>
          <p:nvPr/>
        </p:nvSpPr>
        <p:spPr>
          <a:xfrm>
            <a:off x="640080" y="1234440"/>
            <a:ext cx="10972800" cy="182880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11539728" y="1234440"/>
            <a:ext cx="73152" cy="1828800"/>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822959" y="1399032"/>
            <a:ext cx="10652760" cy="411480"/>
          </a:xfrm>
          <a:prstGeom prst="rect">
            <a:avLst/>
          </a:prstGeom>
          <a:noFill/>
        </p:spPr>
        <p:txBody>
          <a:bodyPr wrap="none">
            <a:spAutoFit/>
          </a:bodyPr>
          <a:lstStyle/>
          <a:p>
            <a:pPr algn="r">
              <a:defRPr sz="1800" b="1">
                <a:solidFill>
                  <a:srgbClr val="16365C"/>
                </a:solidFill>
              </a:defRPr>
            </a:pPr>
            <a:r>
              <a:t>Prompt</a:t>
            </a:r>
          </a:p>
        </p:txBody>
      </p:sp>
      <p:sp>
        <p:nvSpPr>
          <p:cNvPr id="8" name="TextBox 7"/>
          <p:cNvSpPr txBox="1"/>
          <p:nvPr/>
        </p:nvSpPr>
        <p:spPr>
          <a:xfrm>
            <a:off x="822959" y="1920240"/>
            <a:ext cx="10652760" cy="1005840"/>
          </a:xfrm>
          <a:prstGeom prst="rect">
            <a:avLst/>
          </a:prstGeom>
          <a:noFill/>
        </p:spPr>
        <p:txBody>
          <a:bodyPr wrap="square">
            <a:spAutoFit/>
          </a:bodyPr>
          <a:lstStyle/>
          <a:p>
            <a:pPr algn="r">
              <a:defRPr sz="1500">
                <a:solidFill>
                  <a:srgbClr val="232D37"/>
                </a:solidFill>
              </a:defRPr>
            </a:pPr>
            <a:r>
              <a:t>«از متن زیر اطلاعات زیر را استخراج کن: طراحی مطالعه، کشور، حجم نمونه، جمعیت، مداخله/آزمون، مقایسه، پیامدهای اصلی، اندازه اثر، محدودیت‌ها و تعارض منافع. اگر اطلاعاتی در متن وجود ندارد، بنویس "گزارش نشده". برای هر داده، عبارت پشتیبان کوتاه و بخش مقاله را نیز مشخص کن.»</a:t>
            </a:r>
          </a:p>
        </p:txBody>
      </p:sp>
      <p:sp>
        <p:nvSpPr>
          <p:cNvPr id="9" name="Rounded Rectangle 8"/>
          <p:cNvSpPr/>
          <p:nvPr/>
        </p:nvSpPr>
        <p:spPr>
          <a:xfrm>
            <a:off x="640080" y="3429000"/>
            <a:ext cx="5303520" cy="192024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5870448" y="3429000"/>
            <a:ext cx="73152" cy="1920240"/>
          </a:xfrm>
          <a:prstGeom prst="rect">
            <a:avLst/>
          </a:prstGeom>
          <a:solidFill>
            <a:srgbClr val="B7434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822959" y="3593592"/>
            <a:ext cx="4983480" cy="411480"/>
          </a:xfrm>
          <a:prstGeom prst="rect">
            <a:avLst/>
          </a:prstGeom>
          <a:noFill/>
        </p:spPr>
        <p:txBody>
          <a:bodyPr wrap="none">
            <a:spAutoFit/>
          </a:bodyPr>
          <a:lstStyle/>
          <a:p>
            <a:pPr algn="r">
              <a:defRPr sz="1800" b="1">
                <a:solidFill>
                  <a:srgbClr val="16365C"/>
                </a:solidFill>
              </a:defRPr>
            </a:pPr>
            <a:r>
              <a:t>قانون ضد حدس</a:t>
            </a:r>
          </a:p>
        </p:txBody>
      </p:sp>
      <p:sp>
        <p:nvSpPr>
          <p:cNvPr id="12" name="TextBox 11"/>
          <p:cNvSpPr txBox="1"/>
          <p:nvPr/>
        </p:nvSpPr>
        <p:spPr>
          <a:xfrm>
            <a:off x="822959" y="4114800"/>
            <a:ext cx="4983480" cy="338554"/>
          </a:xfrm>
          <a:prstGeom prst="rect">
            <a:avLst/>
          </a:prstGeom>
          <a:noFill/>
        </p:spPr>
        <p:txBody>
          <a:bodyPr wrap="square">
            <a:spAutoFit/>
          </a:bodyPr>
          <a:lstStyle/>
          <a:p>
            <a:pPr algn="r" rtl="1">
              <a:defRPr sz="1600">
                <a:solidFill>
                  <a:srgbClr val="232D37"/>
                </a:solidFill>
              </a:defRPr>
            </a:pPr>
            <a:r>
              <a:rPr dirty="0" err="1"/>
              <a:t>هرجا</a:t>
            </a:r>
            <a:r>
              <a:rPr dirty="0"/>
              <a:t> </a:t>
            </a:r>
            <a:r>
              <a:rPr dirty="0" err="1"/>
              <a:t>داده</a:t>
            </a:r>
            <a:r>
              <a:rPr dirty="0"/>
              <a:t> </a:t>
            </a:r>
            <a:r>
              <a:rPr dirty="0" err="1"/>
              <a:t>در</a:t>
            </a:r>
            <a:r>
              <a:rPr dirty="0"/>
              <a:t> </a:t>
            </a:r>
            <a:r>
              <a:rPr dirty="0" err="1"/>
              <a:t>متن</a:t>
            </a:r>
            <a:r>
              <a:rPr dirty="0"/>
              <a:t> </a:t>
            </a:r>
            <a:r>
              <a:rPr dirty="0" err="1"/>
              <a:t>نیست</a:t>
            </a:r>
            <a:r>
              <a:rPr dirty="0"/>
              <a:t>، AI </a:t>
            </a:r>
            <a:r>
              <a:rPr dirty="0" err="1"/>
              <a:t>نباید</a:t>
            </a:r>
            <a:r>
              <a:rPr dirty="0"/>
              <a:t> </a:t>
            </a:r>
            <a:r>
              <a:rPr dirty="0" err="1"/>
              <a:t>آن</a:t>
            </a:r>
            <a:r>
              <a:rPr dirty="0"/>
              <a:t> </a:t>
            </a:r>
            <a:r>
              <a:rPr dirty="0" err="1"/>
              <a:t>را</a:t>
            </a:r>
            <a:r>
              <a:rPr dirty="0"/>
              <a:t> </a:t>
            </a:r>
            <a:r>
              <a:rPr dirty="0" err="1"/>
              <a:t>از</a:t>
            </a:r>
            <a:r>
              <a:rPr dirty="0"/>
              <a:t> </a:t>
            </a:r>
            <a:r>
              <a:rPr dirty="0" err="1"/>
              <a:t>دانش</a:t>
            </a:r>
            <a:r>
              <a:rPr dirty="0"/>
              <a:t> </a:t>
            </a:r>
            <a:r>
              <a:rPr dirty="0" err="1"/>
              <a:t>عمومی</a:t>
            </a:r>
            <a:r>
              <a:rPr dirty="0"/>
              <a:t> «</a:t>
            </a:r>
            <a:r>
              <a:rPr dirty="0" err="1"/>
              <a:t>تکمیل</a:t>
            </a:r>
            <a:r>
              <a:rPr dirty="0"/>
              <a:t>» </a:t>
            </a:r>
            <a:r>
              <a:rPr dirty="0" err="1"/>
              <a:t>کند</a:t>
            </a:r>
            <a:r>
              <a:rPr dirty="0"/>
              <a:t>.</a:t>
            </a:r>
          </a:p>
        </p:txBody>
      </p:sp>
      <p:sp>
        <p:nvSpPr>
          <p:cNvPr id="13" name="Rounded Rectangle 12"/>
          <p:cNvSpPr/>
          <p:nvPr/>
        </p:nvSpPr>
        <p:spPr>
          <a:xfrm>
            <a:off x="6309360" y="3429000"/>
            <a:ext cx="5303520" cy="192024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11539728" y="3429000"/>
            <a:ext cx="73152" cy="1920240"/>
          </a:xfrm>
          <a:prstGeom prst="rect">
            <a:avLst/>
          </a:prstGeom>
          <a:solidFill>
            <a:srgbClr val="3484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492240" y="3593592"/>
            <a:ext cx="4983480" cy="411480"/>
          </a:xfrm>
          <a:prstGeom prst="rect">
            <a:avLst/>
          </a:prstGeom>
          <a:noFill/>
        </p:spPr>
        <p:txBody>
          <a:bodyPr wrap="none">
            <a:spAutoFit/>
          </a:bodyPr>
          <a:lstStyle/>
          <a:p>
            <a:pPr algn="r">
              <a:defRPr sz="1800" b="1">
                <a:solidFill>
                  <a:srgbClr val="16365C"/>
                </a:solidFill>
              </a:defRPr>
            </a:pPr>
            <a:r>
              <a:t>قانون راستی‌آزمایی</a:t>
            </a:r>
          </a:p>
        </p:txBody>
      </p:sp>
      <p:sp>
        <p:nvSpPr>
          <p:cNvPr id="16" name="TextBox 15"/>
          <p:cNvSpPr txBox="1"/>
          <p:nvPr/>
        </p:nvSpPr>
        <p:spPr>
          <a:xfrm>
            <a:off x="6492240" y="4114800"/>
            <a:ext cx="4983480" cy="584775"/>
          </a:xfrm>
          <a:prstGeom prst="rect">
            <a:avLst/>
          </a:prstGeom>
          <a:noFill/>
        </p:spPr>
        <p:txBody>
          <a:bodyPr wrap="square">
            <a:spAutoFit/>
          </a:bodyPr>
          <a:lstStyle/>
          <a:p>
            <a:pPr algn="r" rtl="1">
              <a:defRPr sz="1600">
                <a:solidFill>
                  <a:srgbClr val="232D37"/>
                </a:solidFill>
              </a:defRPr>
            </a:pPr>
            <a:r>
              <a:rPr dirty="0" err="1"/>
              <a:t>اعداد</a:t>
            </a:r>
            <a:r>
              <a:rPr dirty="0"/>
              <a:t>، </a:t>
            </a:r>
            <a:r>
              <a:rPr dirty="0" err="1"/>
              <a:t>اندازه</a:t>
            </a:r>
            <a:r>
              <a:rPr dirty="0"/>
              <a:t> </a:t>
            </a:r>
            <a:r>
              <a:rPr dirty="0" err="1"/>
              <a:t>اثر</a:t>
            </a:r>
            <a:r>
              <a:rPr dirty="0"/>
              <a:t>، p-value و </a:t>
            </a:r>
            <a:r>
              <a:rPr dirty="0" err="1"/>
              <a:t>نتیجه‌گیری</a:t>
            </a:r>
            <a:r>
              <a:rPr dirty="0"/>
              <a:t> </a:t>
            </a:r>
            <a:r>
              <a:rPr dirty="0" err="1"/>
              <a:t>بالینی</a:t>
            </a:r>
            <a:r>
              <a:rPr dirty="0"/>
              <a:t> </a:t>
            </a:r>
            <a:r>
              <a:rPr dirty="0" err="1"/>
              <a:t>را</a:t>
            </a:r>
            <a:r>
              <a:rPr dirty="0"/>
              <a:t> </a:t>
            </a:r>
            <a:r>
              <a:rPr dirty="0" err="1"/>
              <a:t>با</a:t>
            </a:r>
            <a:r>
              <a:rPr dirty="0"/>
              <a:t> </a:t>
            </a:r>
            <a:r>
              <a:rPr dirty="0" err="1"/>
              <a:t>متن</a:t>
            </a:r>
            <a:r>
              <a:rPr dirty="0"/>
              <a:t> </a:t>
            </a:r>
            <a:r>
              <a:rPr dirty="0" err="1"/>
              <a:t>اصلی</a:t>
            </a:r>
            <a:r>
              <a:rPr dirty="0"/>
              <a:t> </a:t>
            </a:r>
            <a:r>
              <a:rPr dirty="0" err="1"/>
              <a:t>تطبیق</a:t>
            </a:r>
            <a:r>
              <a:rPr dirty="0"/>
              <a:t> </a:t>
            </a:r>
            <a:r>
              <a:rPr dirty="0" err="1"/>
              <a:t>دهید</a:t>
            </a:r>
            <a:r>
              <a:rPr dirty="0"/>
              <a:t>.</a:t>
            </a:r>
          </a:p>
        </p:txBody>
      </p:sp>
      <p:sp>
        <p:nvSpPr>
          <p:cNvPr id="17" name="Rectangle 16"/>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94360" y="384048"/>
            <a:ext cx="10881360" cy="594360"/>
          </a:xfrm>
          <a:prstGeom prst="rect">
            <a:avLst/>
          </a:prstGeom>
          <a:noFill/>
        </p:spPr>
        <p:txBody>
          <a:bodyPr wrap="none">
            <a:spAutoFit/>
          </a:bodyPr>
          <a:lstStyle/>
          <a:p>
            <a:pPr algn="r">
              <a:defRPr sz="2500" b="1">
                <a:solidFill>
                  <a:srgbClr val="16365C"/>
                </a:solidFill>
                <a:latin typeface="Aptos Display"/>
              </a:defRPr>
            </a:pPr>
            <a:r>
              <a:rPr dirty="0" err="1"/>
              <a:t>اهداف</a:t>
            </a:r>
            <a:r>
              <a:rPr dirty="0"/>
              <a:t> </a:t>
            </a:r>
            <a:r>
              <a:rPr dirty="0" err="1"/>
              <a:t>یادگیری</a:t>
            </a:r>
            <a:endParaRPr dirty="0"/>
          </a:p>
        </p:txBody>
      </p:sp>
      <p:sp>
        <p:nvSpPr>
          <p:cNvPr id="5" name="TextBox 4"/>
          <p:cNvSpPr txBox="1"/>
          <p:nvPr/>
        </p:nvSpPr>
        <p:spPr>
          <a:xfrm>
            <a:off x="822960" y="1325880"/>
            <a:ext cx="10424160" cy="2144177"/>
          </a:xfrm>
          <a:prstGeom prst="rect">
            <a:avLst/>
          </a:prstGeom>
          <a:noFill/>
        </p:spPr>
        <p:txBody>
          <a:bodyPr wrap="square">
            <a:spAutoFit/>
          </a:bodyPr>
          <a:lstStyle/>
          <a:p>
            <a:pPr algn="r" rtl="1">
              <a:spcAft>
                <a:spcPts val="1000"/>
              </a:spcAft>
              <a:defRPr sz="2000">
                <a:solidFill>
                  <a:srgbClr val="232D37"/>
                </a:solidFill>
                <a:latin typeface="Aptos"/>
              </a:defRPr>
            </a:pPr>
            <a:r>
              <a:rPr dirty="0"/>
              <a:t>• </a:t>
            </a:r>
            <a:r>
              <a:rPr dirty="0" err="1"/>
              <a:t>تفاوت</a:t>
            </a:r>
            <a:r>
              <a:rPr dirty="0"/>
              <a:t> </a:t>
            </a:r>
            <a:r>
              <a:rPr dirty="0" err="1"/>
              <a:t>جستجوی</a:t>
            </a:r>
            <a:r>
              <a:rPr dirty="0"/>
              <a:t> </a:t>
            </a:r>
            <a:r>
              <a:rPr dirty="0" err="1"/>
              <a:t>سنتی</a:t>
            </a:r>
            <a:r>
              <a:rPr dirty="0"/>
              <a:t>، </a:t>
            </a:r>
            <a:r>
              <a:rPr dirty="0" err="1"/>
              <a:t>جستجوی</a:t>
            </a:r>
            <a:r>
              <a:rPr dirty="0"/>
              <a:t> </a:t>
            </a:r>
            <a:r>
              <a:rPr dirty="0" err="1"/>
              <a:t>معنایی</a:t>
            </a:r>
            <a:r>
              <a:rPr dirty="0"/>
              <a:t> و </a:t>
            </a:r>
            <a:r>
              <a:rPr dirty="0" err="1"/>
              <a:t>کشف</a:t>
            </a:r>
            <a:r>
              <a:rPr dirty="0"/>
              <a:t> </a:t>
            </a:r>
            <a:r>
              <a:rPr dirty="0" err="1"/>
              <a:t>مبتنی</a:t>
            </a:r>
            <a:r>
              <a:rPr dirty="0"/>
              <a:t> </a:t>
            </a:r>
            <a:r>
              <a:rPr dirty="0" err="1"/>
              <a:t>بر</a:t>
            </a:r>
            <a:r>
              <a:rPr dirty="0"/>
              <a:t> </a:t>
            </a:r>
            <a:r>
              <a:rPr dirty="0" err="1"/>
              <a:t>شبکه</a:t>
            </a:r>
            <a:r>
              <a:rPr dirty="0"/>
              <a:t> </a:t>
            </a:r>
            <a:r>
              <a:rPr dirty="0" err="1"/>
              <a:t>استنادی</a:t>
            </a:r>
            <a:r>
              <a:rPr dirty="0"/>
              <a:t> </a:t>
            </a:r>
            <a:r>
              <a:rPr dirty="0" err="1"/>
              <a:t>را</a:t>
            </a:r>
            <a:r>
              <a:rPr dirty="0"/>
              <a:t> </a:t>
            </a:r>
            <a:r>
              <a:rPr dirty="0" err="1"/>
              <a:t>توضیح</a:t>
            </a:r>
            <a:r>
              <a:rPr dirty="0"/>
              <a:t> </a:t>
            </a:r>
            <a:r>
              <a:rPr dirty="0" err="1"/>
              <a:t>دهید</a:t>
            </a:r>
            <a:r>
              <a:rPr dirty="0"/>
              <a:t>.</a:t>
            </a:r>
          </a:p>
          <a:p>
            <a:pPr algn="r" rtl="1">
              <a:spcAft>
                <a:spcPts val="1000"/>
              </a:spcAft>
              <a:defRPr sz="2000">
                <a:solidFill>
                  <a:srgbClr val="232D37"/>
                </a:solidFill>
                <a:latin typeface="Aptos"/>
              </a:defRPr>
            </a:pPr>
            <a:r>
              <a:rPr dirty="0"/>
              <a:t>• </a:t>
            </a:r>
            <a:r>
              <a:rPr dirty="0" err="1"/>
              <a:t>با</a:t>
            </a:r>
            <a:r>
              <a:rPr dirty="0"/>
              <a:t> Semantic Scholar، Elicit و </a:t>
            </a:r>
            <a:r>
              <a:rPr dirty="0" err="1"/>
              <a:t>ResearchRabbit</a:t>
            </a:r>
            <a:r>
              <a:rPr dirty="0"/>
              <a:t> </a:t>
            </a:r>
            <a:r>
              <a:rPr dirty="0" err="1"/>
              <a:t>یک</a:t>
            </a:r>
            <a:r>
              <a:rPr dirty="0"/>
              <a:t> </a:t>
            </a:r>
            <a:r>
              <a:rPr dirty="0" err="1"/>
              <a:t>مسیر</a:t>
            </a:r>
            <a:r>
              <a:rPr dirty="0"/>
              <a:t> </a:t>
            </a:r>
            <a:r>
              <a:rPr dirty="0" err="1"/>
              <a:t>جستجوی</a:t>
            </a:r>
            <a:r>
              <a:rPr dirty="0"/>
              <a:t> </a:t>
            </a:r>
            <a:r>
              <a:rPr dirty="0" err="1"/>
              <a:t>عملی</a:t>
            </a:r>
            <a:r>
              <a:rPr dirty="0"/>
              <a:t> </a:t>
            </a:r>
            <a:r>
              <a:rPr dirty="0" err="1"/>
              <a:t>بسازید</a:t>
            </a:r>
            <a:r>
              <a:rPr dirty="0"/>
              <a:t>.</a:t>
            </a:r>
          </a:p>
          <a:p>
            <a:pPr algn="r" rtl="1">
              <a:spcAft>
                <a:spcPts val="1000"/>
              </a:spcAft>
              <a:defRPr sz="2000">
                <a:solidFill>
                  <a:srgbClr val="232D37"/>
                </a:solidFill>
                <a:latin typeface="Aptos"/>
              </a:defRPr>
            </a:pPr>
            <a:r>
              <a:rPr dirty="0"/>
              <a:t>• </a:t>
            </a:r>
            <a:r>
              <a:rPr dirty="0" err="1"/>
              <a:t>از</a:t>
            </a:r>
            <a:r>
              <a:rPr dirty="0"/>
              <a:t> </a:t>
            </a:r>
            <a:r>
              <a:rPr dirty="0" err="1"/>
              <a:t>مدل‌های</a:t>
            </a:r>
            <a:r>
              <a:rPr dirty="0"/>
              <a:t> </a:t>
            </a:r>
            <a:r>
              <a:rPr dirty="0" err="1"/>
              <a:t>زبانی</a:t>
            </a:r>
            <a:r>
              <a:rPr dirty="0"/>
              <a:t> </a:t>
            </a:r>
            <a:r>
              <a:rPr dirty="0" err="1"/>
              <a:t>برای</a:t>
            </a:r>
            <a:r>
              <a:rPr dirty="0"/>
              <a:t> </a:t>
            </a:r>
            <a:r>
              <a:rPr dirty="0" err="1"/>
              <a:t>خلاصه‌سازی</a:t>
            </a:r>
            <a:r>
              <a:rPr dirty="0"/>
              <a:t> و </a:t>
            </a:r>
            <a:r>
              <a:rPr dirty="0" err="1"/>
              <a:t>استخراج</a:t>
            </a:r>
            <a:r>
              <a:rPr dirty="0"/>
              <a:t> </a:t>
            </a:r>
            <a:r>
              <a:rPr dirty="0" err="1"/>
              <a:t>ساختاریافته</a:t>
            </a:r>
            <a:r>
              <a:rPr dirty="0"/>
              <a:t> </a:t>
            </a:r>
            <a:r>
              <a:rPr dirty="0" err="1"/>
              <a:t>اطلاعات</a:t>
            </a:r>
            <a:r>
              <a:rPr dirty="0"/>
              <a:t> </a:t>
            </a:r>
            <a:r>
              <a:rPr dirty="0" err="1"/>
              <a:t>مقاله</a:t>
            </a:r>
            <a:r>
              <a:rPr dirty="0"/>
              <a:t> </a:t>
            </a:r>
            <a:r>
              <a:rPr dirty="0" err="1"/>
              <a:t>استفاده</a:t>
            </a:r>
            <a:r>
              <a:rPr dirty="0"/>
              <a:t> </a:t>
            </a:r>
            <a:r>
              <a:rPr dirty="0" err="1"/>
              <a:t>کنید</a:t>
            </a:r>
            <a:r>
              <a:rPr dirty="0"/>
              <a:t>.</a:t>
            </a:r>
          </a:p>
          <a:p>
            <a:pPr algn="r" rtl="1">
              <a:spcAft>
                <a:spcPts val="1000"/>
              </a:spcAft>
              <a:defRPr sz="2000">
                <a:solidFill>
                  <a:srgbClr val="232D37"/>
                </a:solidFill>
                <a:latin typeface="Aptos"/>
              </a:defRPr>
            </a:pPr>
            <a:r>
              <a:rPr dirty="0"/>
              <a:t>• </a:t>
            </a:r>
            <a:r>
              <a:rPr dirty="0" err="1"/>
              <a:t>خروجی</a:t>
            </a:r>
            <a:r>
              <a:rPr dirty="0"/>
              <a:t> AI </a:t>
            </a:r>
            <a:r>
              <a:rPr dirty="0" err="1"/>
              <a:t>را</a:t>
            </a:r>
            <a:r>
              <a:rPr dirty="0"/>
              <a:t> </a:t>
            </a:r>
            <a:r>
              <a:rPr dirty="0" err="1"/>
              <a:t>از</a:t>
            </a:r>
            <a:r>
              <a:rPr dirty="0"/>
              <a:t> </a:t>
            </a:r>
            <a:r>
              <a:rPr dirty="0" err="1"/>
              <a:t>نظر</a:t>
            </a:r>
            <a:r>
              <a:rPr dirty="0"/>
              <a:t> </a:t>
            </a:r>
            <a:r>
              <a:rPr dirty="0" err="1"/>
              <a:t>دقت</a:t>
            </a:r>
            <a:r>
              <a:rPr dirty="0"/>
              <a:t>، </a:t>
            </a:r>
            <a:r>
              <a:rPr dirty="0" err="1"/>
              <a:t>منبع</a:t>
            </a:r>
            <a:r>
              <a:rPr dirty="0"/>
              <a:t>، </a:t>
            </a:r>
            <a:r>
              <a:rPr dirty="0" err="1"/>
              <a:t>سوگیری</a:t>
            </a:r>
            <a:r>
              <a:rPr dirty="0"/>
              <a:t> و </a:t>
            </a:r>
            <a:r>
              <a:rPr dirty="0" err="1"/>
              <a:t>قابلیت</a:t>
            </a:r>
            <a:r>
              <a:rPr dirty="0"/>
              <a:t> </a:t>
            </a:r>
            <a:r>
              <a:rPr dirty="0" err="1"/>
              <a:t>بازتولید</a:t>
            </a:r>
            <a:r>
              <a:rPr dirty="0"/>
              <a:t> </a:t>
            </a:r>
            <a:r>
              <a:rPr dirty="0" err="1"/>
              <a:t>ارزیابی</a:t>
            </a:r>
            <a:r>
              <a:rPr dirty="0"/>
              <a:t> </a:t>
            </a:r>
            <a:r>
              <a:rPr dirty="0" err="1"/>
              <a:t>کنید</a:t>
            </a:r>
            <a:r>
              <a:rPr dirty="0"/>
              <a:t>.</a:t>
            </a:r>
          </a:p>
          <a:p>
            <a:pPr algn="r" rtl="1">
              <a:spcAft>
                <a:spcPts val="1000"/>
              </a:spcAft>
              <a:defRPr sz="2000">
                <a:solidFill>
                  <a:srgbClr val="232D37"/>
                </a:solidFill>
                <a:latin typeface="Aptos"/>
              </a:defRPr>
            </a:pPr>
            <a:r>
              <a:rPr dirty="0"/>
              <a:t>• </a:t>
            </a:r>
            <a:r>
              <a:rPr dirty="0" err="1"/>
              <a:t>بدانید</a:t>
            </a:r>
            <a:r>
              <a:rPr dirty="0"/>
              <a:t> </a:t>
            </a:r>
            <a:r>
              <a:rPr dirty="0" err="1"/>
              <a:t>کجا</a:t>
            </a:r>
            <a:r>
              <a:rPr dirty="0"/>
              <a:t> AI </a:t>
            </a:r>
            <a:r>
              <a:rPr dirty="0" err="1"/>
              <a:t>دستیار</a:t>
            </a:r>
            <a:r>
              <a:rPr dirty="0"/>
              <a:t> </a:t>
            </a:r>
            <a:r>
              <a:rPr dirty="0" err="1"/>
              <a:t>پژوهشگر</a:t>
            </a:r>
            <a:r>
              <a:rPr dirty="0"/>
              <a:t> </a:t>
            </a:r>
            <a:r>
              <a:rPr dirty="0" err="1"/>
              <a:t>است</a:t>
            </a:r>
            <a:r>
              <a:rPr dirty="0"/>
              <a:t> و </a:t>
            </a:r>
            <a:r>
              <a:rPr dirty="0" err="1"/>
              <a:t>کجا</a:t>
            </a:r>
            <a:r>
              <a:rPr dirty="0"/>
              <a:t> </a:t>
            </a:r>
            <a:r>
              <a:rPr dirty="0" err="1"/>
              <a:t>نباید</a:t>
            </a:r>
            <a:r>
              <a:rPr dirty="0"/>
              <a:t> </a:t>
            </a:r>
            <a:r>
              <a:rPr dirty="0" err="1"/>
              <a:t>جای</a:t>
            </a:r>
            <a:r>
              <a:rPr dirty="0"/>
              <a:t> </a:t>
            </a:r>
            <a:r>
              <a:rPr dirty="0" err="1"/>
              <a:t>قضاوت</a:t>
            </a:r>
            <a:r>
              <a:rPr dirty="0"/>
              <a:t> </a:t>
            </a:r>
            <a:r>
              <a:rPr dirty="0" err="1"/>
              <a:t>انسانی</a:t>
            </a:r>
            <a:r>
              <a:rPr dirty="0"/>
              <a:t> </a:t>
            </a:r>
            <a:r>
              <a:rPr dirty="0" err="1"/>
              <a:t>را</a:t>
            </a:r>
            <a:r>
              <a:rPr dirty="0"/>
              <a:t> </a:t>
            </a:r>
            <a:r>
              <a:rPr dirty="0" err="1"/>
              <a:t>بگیرد</a:t>
            </a:r>
            <a:r>
              <a:rPr dirty="0"/>
              <a:t>.</a:t>
            </a:r>
          </a:p>
        </p:txBody>
      </p:sp>
      <p:sp>
        <p:nvSpPr>
          <p:cNvPr id="6" name="Rectangle 5"/>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7247582" y="319256"/>
            <a:ext cx="4365298" cy="477054"/>
          </a:xfrm>
          <a:prstGeom prst="rect">
            <a:avLst/>
          </a:prstGeom>
          <a:noFill/>
        </p:spPr>
        <p:txBody>
          <a:bodyPr wrap="none">
            <a:spAutoFit/>
          </a:bodyPr>
          <a:lstStyle/>
          <a:p>
            <a:pPr algn="r" rtl="1">
              <a:defRPr sz="2500" b="1">
                <a:solidFill>
                  <a:srgbClr val="16365C"/>
                </a:solidFill>
                <a:latin typeface="Aptos Display"/>
              </a:defRPr>
            </a:pPr>
            <a:r>
              <a:rPr dirty="0" err="1"/>
              <a:t>چگونه</a:t>
            </a:r>
            <a:r>
              <a:rPr dirty="0"/>
              <a:t> </a:t>
            </a:r>
            <a:r>
              <a:rPr dirty="0" err="1"/>
              <a:t>خلاصه</a:t>
            </a:r>
            <a:r>
              <a:rPr dirty="0"/>
              <a:t> AI </a:t>
            </a:r>
            <a:r>
              <a:rPr dirty="0" err="1"/>
              <a:t>را</a:t>
            </a:r>
            <a:r>
              <a:rPr dirty="0"/>
              <a:t> </a:t>
            </a:r>
            <a:r>
              <a:rPr dirty="0" err="1"/>
              <a:t>اعتبارسنجی</a:t>
            </a:r>
            <a:r>
              <a:rPr dirty="0"/>
              <a:t> </a:t>
            </a:r>
            <a:r>
              <a:rPr dirty="0" err="1"/>
              <a:t>کنیم</a:t>
            </a:r>
            <a:r>
              <a:rPr dirty="0"/>
              <a:t>؟</a:t>
            </a:r>
          </a:p>
        </p:txBody>
      </p:sp>
      <p:sp>
        <p:nvSpPr>
          <p:cNvPr id="5" name="Rounded Rectangle 4"/>
          <p:cNvSpPr/>
          <p:nvPr/>
        </p:nvSpPr>
        <p:spPr>
          <a:xfrm>
            <a:off x="594360" y="1280160"/>
            <a:ext cx="3429000" cy="196596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3950208" y="1280160"/>
            <a:ext cx="73152" cy="1965960"/>
          </a:xfrm>
          <a:prstGeom prst="rect">
            <a:avLst/>
          </a:prstGeom>
          <a:solidFill>
            <a:srgbClr val="16365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ounded Rectangle 8"/>
          <p:cNvSpPr/>
          <p:nvPr/>
        </p:nvSpPr>
        <p:spPr>
          <a:xfrm>
            <a:off x="4389120" y="1280160"/>
            <a:ext cx="3429000" cy="196596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7744968" y="1280160"/>
            <a:ext cx="73152" cy="1965960"/>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825354" y="1417319"/>
            <a:ext cx="681597" cy="353943"/>
          </a:xfrm>
          <a:prstGeom prst="rect">
            <a:avLst/>
          </a:prstGeom>
          <a:noFill/>
        </p:spPr>
        <p:txBody>
          <a:bodyPr wrap="none">
            <a:spAutoFit/>
          </a:bodyPr>
          <a:lstStyle/>
          <a:p>
            <a:pPr algn="r" rtl="1">
              <a:defRPr sz="1700" b="1">
                <a:solidFill>
                  <a:srgbClr val="16365C"/>
                </a:solidFill>
              </a:defRPr>
            </a:pPr>
            <a:r>
              <a:rPr dirty="0"/>
              <a:t>۲. </a:t>
            </a:r>
            <a:r>
              <a:rPr dirty="0" err="1"/>
              <a:t>متن</a:t>
            </a:r>
            <a:endParaRPr dirty="0"/>
          </a:p>
        </p:txBody>
      </p:sp>
      <p:sp>
        <p:nvSpPr>
          <p:cNvPr id="12" name="TextBox 11"/>
          <p:cNvSpPr txBox="1"/>
          <p:nvPr/>
        </p:nvSpPr>
        <p:spPr>
          <a:xfrm>
            <a:off x="4572000" y="1965960"/>
            <a:ext cx="3108960" cy="1143000"/>
          </a:xfrm>
          <a:prstGeom prst="rect">
            <a:avLst/>
          </a:prstGeom>
          <a:noFill/>
        </p:spPr>
        <p:txBody>
          <a:bodyPr wrap="square">
            <a:spAutoFit/>
          </a:bodyPr>
          <a:lstStyle/>
          <a:p>
            <a:pPr algn="r">
              <a:defRPr sz="1500">
                <a:solidFill>
                  <a:srgbClr val="232D37"/>
                </a:solidFill>
              </a:defRPr>
            </a:pPr>
            <a:r>
              <a:t>آیا ادعا واقعاً در مقاله آمده است؟</a:t>
            </a:r>
          </a:p>
        </p:txBody>
      </p:sp>
      <p:sp>
        <p:nvSpPr>
          <p:cNvPr id="13" name="Rounded Rectangle 12"/>
          <p:cNvSpPr/>
          <p:nvPr/>
        </p:nvSpPr>
        <p:spPr>
          <a:xfrm>
            <a:off x="8183880" y="1280160"/>
            <a:ext cx="3429000" cy="196596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11539728" y="1280160"/>
            <a:ext cx="73152" cy="1965960"/>
          </a:xfrm>
          <a:prstGeom prst="rect">
            <a:avLst/>
          </a:prstGeom>
          <a:solidFill>
            <a:srgbClr val="DA89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ounded Rectangle 16"/>
          <p:cNvSpPr/>
          <p:nvPr/>
        </p:nvSpPr>
        <p:spPr>
          <a:xfrm>
            <a:off x="4346992" y="3657600"/>
            <a:ext cx="3429000" cy="196596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7795260" y="3723032"/>
            <a:ext cx="73152" cy="1965960"/>
          </a:xfrm>
          <a:prstGeom prst="rect">
            <a:avLst/>
          </a:prstGeom>
          <a:solidFill>
            <a:srgbClr val="3484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ounded Rectangle 20"/>
          <p:cNvSpPr/>
          <p:nvPr/>
        </p:nvSpPr>
        <p:spPr>
          <a:xfrm>
            <a:off x="8229600" y="3657600"/>
            <a:ext cx="3429000" cy="196596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11672098" y="3657600"/>
            <a:ext cx="73152" cy="1965960"/>
          </a:xfrm>
          <a:prstGeom prst="rect">
            <a:avLst/>
          </a:prstGeom>
          <a:solidFill>
            <a:srgbClr val="B7434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4572000" y="3822191"/>
            <a:ext cx="3108960" cy="411480"/>
          </a:xfrm>
          <a:prstGeom prst="rect">
            <a:avLst/>
          </a:prstGeom>
          <a:noFill/>
        </p:spPr>
        <p:txBody>
          <a:bodyPr wrap="none">
            <a:spAutoFit/>
          </a:bodyPr>
          <a:lstStyle/>
          <a:p>
            <a:pPr algn="r">
              <a:defRPr sz="1700" b="1">
                <a:solidFill>
                  <a:srgbClr val="16365C"/>
                </a:solidFill>
              </a:defRPr>
            </a:pPr>
            <a:r>
              <a:t>۵. نتیجه</a:t>
            </a:r>
          </a:p>
        </p:txBody>
      </p:sp>
      <p:sp>
        <p:nvSpPr>
          <p:cNvPr id="24" name="TextBox 23"/>
          <p:cNvSpPr txBox="1"/>
          <p:nvPr/>
        </p:nvSpPr>
        <p:spPr>
          <a:xfrm>
            <a:off x="4572000" y="4343400"/>
            <a:ext cx="3108960" cy="323165"/>
          </a:xfrm>
          <a:prstGeom prst="rect">
            <a:avLst/>
          </a:prstGeom>
          <a:noFill/>
        </p:spPr>
        <p:txBody>
          <a:bodyPr wrap="square">
            <a:spAutoFit/>
          </a:bodyPr>
          <a:lstStyle/>
          <a:p>
            <a:pPr algn="r" rtl="1">
              <a:defRPr sz="1500">
                <a:solidFill>
                  <a:srgbClr val="232D37"/>
                </a:solidFill>
              </a:defRPr>
            </a:pPr>
            <a:r>
              <a:rPr dirty="0" err="1"/>
              <a:t>آیا</a:t>
            </a:r>
            <a:r>
              <a:rPr dirty="0"/>
              <a:t> AI </a:t>
            </a:r>
            <a:r>
              <a:rPr dirty="0" err="1"/>
              <a:t>همبستگی</a:t>
            </a:r>
            <a:r>
              <a:rPr dirty="0"/>
              <a:t> </a:t>
            </a:r>
            <a:r>
              <a:rPr dirty="0" err="1"/>
              <a:t>را</a:t>
            </a:r>
            <a:r>
              <a:rPr dirty="0"/>
              <a:t> </a:t>
            </a:r>
            <a:r>
              <a:rPr dirty="0" err="1"/>
              <a:t>با</a:t>
            </a:r>
            <a:r>
              <a:rPr dirty="0"/>
              <a:t> </a:t>
            </a:r>
            <a:r>
              <a:rPr dirty="0" err="1"/>
              <a:t>علیت</a:t>
            </a:r>
            <a:r>
              <a:rPr dirty="0"/>
              <a:t> </a:t>
            </a:r>
            <a:r>
              <a:rPr dirty="0" err="1"/>
              <a:t>اشتباه</a:t>
            </a:r>
            <a:r>
              <a:rPr dirty="0"/>
              <a:t> </a:t>
            </a:r>
            <a:r>
              <a:rPr dirty="0" err="1"/>
              <a:t>نکرده</a:t>
            </a:r>
            <a:r>
              <a:rPr dirty="0"/>
              <a:t> </a:t>
            </a:r>
            <a:r>
              <a:rPr dirty="0" err="1"/>
              <a:t>است</a:t>
            </a:r>
            <a:r>
              <a:rPr dirty="0"/>
              <a:t>؟</a:t>
            </a:r>
          </a:p>
        </p:txBody>
      </p:sp>
      <p:sp>
        <p:nvSpPr>
          <p:cNvPr id="25" name="Rectangle 24"/>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20</a:t>
            </a:r>
          </a:p>
        </p:txBody>
      </p:sp>
      <p:sp>
        <p:nvSpPr>
          <p:cNvPr id="7" name="TextBox 6"/>
          <p:cNvSpPr txBox="1"/>
          <p:nvPr/>
        </p:nvSpPr>
        <p:spPr>
          <a:xfrm>
            <a:off x="10631970" y="1500764"/>
            <a:ext cx="724878" cy="353943"/>
          </a:xfrm>
          <a:prstGeom prst="rect">
            <a:avLst/>
          </a:prstGeom>
          <a:noFill/>
        </p:spPr>
        <p:txBody>
          <a:bodyPr wrap="none">
            <a:spAutoFit/>
          </a:bodyPr>
          <a:lstStyle/>
          <a:p>
            <a:pPr algn="l" rtl="1">
              <a:defRPr sz="1700" b="1">
                <a:solidFill>
                  <a:srgbClr val="16365C"/>
                </a:solidFill>
              </a:defRPr>
            </a:pPr>
            <a:r>
              <a:rPr dirty="0"/>
              <a:t>۱. </a:t>
            </a:r>
            <a:r>
              <a:rPr dirty="0" err="1"/>
              <a:t>منبع</a:t>
            </a:r>
            <a:endParaRPr dirty="0"/>
          </a:p>
        </p:txBody>
      </p:sp>
      <p:sp>
        <p:nvSpPr>
          <p:cNvPr id="8" name="TextBox 7"/>
          <p:cNvSpPr txBox="1"/>
          <p:nvPr/>
        </p:nvSpPr>
        <p:spPr>
          <a:xfrm>
            <a:off x="8247888" y="2096805"/>
            <a:ext cx="3108960" cy="1143000"/>
          </a:xfrm>
          <a:prstGeom prst="rect">
            <a:avLst/>
          </a:prstGeom>
          <a:noFill/>
        </p:spPr>
        <p:txBody>
          <a:bodyPr wrap="square">
            <a:spAutoFit/>
          </a:bodyPr>
          <a:lstStyle/>
          <a:p>
            <a:pPr algn="r">
              <a:defRPr sz="1500">
                <a:solidFill>
                  <a:srgbClr val="232D37"/>
                </a:solidFill>
              </a:defRPr>
            </a:pPr>
            <a:r>
              <a:rPr dirty="0" err="1"/>
              <a:t>آیا</a:t>
            </a:r>
            <a:r>
              <a:rPr dirty="0"/>
              <a:t> </a:t>
            </a:r>
            <a:r>
              <a:rPr dirty="0" err="1"/>
              <a:t>هر</a:t>
            </a:r>
            <a:r>
              <a:rPr dirty="0"/>
              <a:t> </a:t>
            </a:r>
            <a:r>
              <a:rPr dirty="0" err="1"/>
              <a:t>ادعا</a:t>
            </a:r>
            <a:r>
              <a:rPr dirty="0"/>
              <a:t> </a:t>
            </a:r>
            <a:r>
              <a:rPr dirty="0" err="1"/>
              <a:t>به</a:t>
            </a:r>
            <a:r>
              <a:rPr dirty="0"/>
              <a:t> </a:t>
            </a:r>
            <a:r>
              <a:rPr dirty="0" err="1"/>
              <a:t>مقاله</a:t>
            </a:r>
            <a:r>
              <a:rPr dirty="0"/>
              <a:t> </a:t>
            </a:r>
            <a:r>
              <a:rPr dirty="0" err="1"/>
              <a:t>واقعی</a:t>
            </a:r>
            <a:r>
              <a:rPr dirty="0"/>
              <a:t> </a:t>
            </a:r>
            <a:r>
              <a:rPr dirty="0" err="1"/>
              <a:t>متصل</a:t>
            </a:r>
            <a:r>
              <a:rPr dirty="0"/>
              <a:t> </a:t>
            </a:r>
            <a:r>
              <a:rPr dirty="0" err="1"/>
              <a:t>است</a:t>
            </a:r>
            <a:r>
              <a:rPr dirty="0"/>
              <a:t>؟</a:t>
            </a:r>
          </a:p>
        </p:txBody>
      </p:sp>
      <p:sp>
        <p:nvSpPr>
          <p:cNvPr id="15" name="TextBox 14"/>
          <p:cNvSpPr txBox="1"/>
          <p:nvPr/>
        </p:nvSpPr>
        <p:spPr>
          <a:xfrm>
            <a:off x="3084128" y="1417320"/>
            <a:ext cx="683200" cy="353943"/>
          </a:xfrm>
          <a:prstGeom prst="rect">
            <a:avLst/>
          </a:prstGeom>
          <a:noFill/>
        </p:spPr>
        <p:txBody>
          <a:bodyPr wrap="none">
            <a:spAutoFit/>
          </a:bodyPr>
          <a:lstStyle/>
          <a:p>
            <a:pPr algn="r" rtl="1">
              <a:defRPr sz="1700" b="1">
                <a:solidFill>
                  <a:srgbClr val="16365C"/>
                </a:solidFill>
              </a:defRPr>
            </a:pPr>
            <a:r>
              <a:rPr dirty="0"/>
              <a:t>۳. </a:t>
            </a:r>
            <a:r>
              <a:rPr dirty="0" err="1"/>
              <a:t>عدد</a:t>
            </a:r>
            <a:endParaRPr dirty="0"/>
          </a:p>
        </p:txBody>
      </p:sp>
      <p:sp>
        <p:nvSpPr>
          <p:cNvPr id="16" name="TextBox 15"/>
          <p:cNvSpPr txBox="1"/>
          <p:nvPr/>
        </p:nvSpPr>
        <p:spPr>
          <a:xfrm>
            <a:off x="475488" y="2052827"/>
            <a:ext cx="3108960" cy="1143000"/>
          </a:xfrm>
          <a:prstGeom prst="rect">
            <a:avLst/>
          </a:prstGeom>
          <a:noFill/>
        </p:spPr>
        <p:txBody>
          <a:bodyPr wrap="square">
            <a:spAutoFit/>
          </a:bodyPr>
          <a:lstStyle/>
          <a:p>
            <a:pPr algn="r">
              <a:defRPr sz="1500">
                <a:solidFill>
                  <a:srgbClr val="232D37"/>
                </a:solidFill>
              </a:defRPr>
            </a:pPr>
            <a:r>
              <a:rPr dirty="0" err="1"/>
              <a:t>آیا</a:t>
            </a:r>
            <a:r>
              <a:rPr dirty="0"/>
              <a:t> </a:t>
            </a:r>
            <a:r>
              <a:rPr dirty="0" err="1"/>
              <a:t>اعداد</a:t>
            </a:r>
            <a:r>
              <a:rPr dirty="0"/>
              <a:t>، </a:t>
            </a:r>
            <a:r>
              <a:rPr dirty="0" err="1"/>
              <a:t>واحدها</a:t>
            </a:r>
            <a:r>
              <a:rPr dirty="0"/>
              <a:t> و </a:t>
            </a:r>
            <a:r>
              <a:rPr dirty="0" err="1"/>
              <a:t>اندازه</a:t>
            </a:r>
            <a:r>
              <a:rPr dirty="0"/>
              <a:t> </a:t>
            </a:r>
            <a:r>
              <a:rPr dirty="0" err="1"/>
              <a:t>اثر</a:t>
            </a:r>
            <a:r>
              <a:rPr dirty="0"/>
              <a:t> </a:t>
            </a:r>
            <a:r>
              <a:rPr dirty="0" err="1"/>
              <a:t>درست</a:t>
            </a:r>
            <a:r>
              <a:rPr dirty="0"/>
              <a:t> </a:t>
            </a:r>
            <a:r>
              <a:rPr dirty="0" err="1"/>
              <a:t>منتقل</a:t>
            </a:r>
            <a:r>
              <a:rPr dirty="0"/>
              <a:t> </a:t>
            </a:r>
            <a:r>
              <a:rPr dirty="0" err="1"/>
              <a:t>شده‌اند</a:t>
            </a:r>
            <a:r>
              <a:rPr dirty="0"/>
              <a:t>؟</a:t>
            </a:r>
          </a:p>
        </p:txBody>
      </p:sp>
      <p:sp>
        <p:nvSpPr>
          <p:cNvPr id="19" name="TextBox 18"/>
          <p:cNvSpPr txBox="1"/>
          <p:nvPr/>
        </p:nvSpPr>
        <p:spPr>
          <a:xfrm>
            <a:off x="10550217" y="3850959"/>
            <a:ext cx="806631" cy="353943"/>
          </a:xfrm>
          <a:prstGeom prst="rect">
            <a:avLst/>
          </a:prstGeom>
          <a:noFill/>
        </p:spPr>
        <p:txBody>
          <a:bodyPr wrap="none">
            <a:spAutoFit/>
          </a:bodyPr>
          <a:lstStyle/>
          <a:p>
            <a:pPr algn="r" rtl="1">
              <a:defRPr sz="1700" b="1">
                <a:solidFill>
                  <a:srgbClr val="16365C"/>
                </a:solidFill>
              </a:defRPr>
            </a:pPr>
            <a:r>
              <a:rPr dirty="0"/>
              <a:t>۴. </a:t>
            </a:r>
            <a:r>
              <a:rPr dirty="0" err="1"/>
              <a:t>زمینه</a:t>
            </a:r>
            <a:endParaRPr dirty="0"/>
          </a:p>
        </p:txBody>
      </p:sp>
      <p:sp>
        <p:nvSpPr>
          <p:cNvPr id="20" name="TextBox 19"/>
          <p:cNvSpPr txBox="1"/>
          <p:nvPr/>
        </p:nvSpPr>
        <p:spPr>
          <a:xfrm>
            <a:off x="8343900" y="4520370"/>
            <a:ext cx="3108960" cy="1143000"/>
          </a:xfrm>
          <a:prstGeom prst="rect">
            <a:avLst/>
          </a:prstGeom>
          <a:noFill/>
        </p:spPr>
        <p:txBody>
          <a:bodyPr wrap="square">
            <a:spAutoFit/>
          </a:bodyPr>
          <a:lstStyle/>
          <a:p>
            <a:pPr algn="r">
              <a:defRPr sz="1500">
                <a:solidFill>
                  <a:srgbClr val="232D37"/>
                </a:solidFill>
              </a:defRPr>
            </a:pPr>
            <a:r>
              <a:rPr dirty="0" err="1"/>
              <a:t>آیا</a:t>
            </a:r>
            <a:r>
              <a:rPr dirty="0"/>
              <a:t> </a:t>
            </a:r>
            <a:r>
              <a:rPr dirty="0" err="1"/>
              <a:t>محدودیت‌ها</a:t>
            </a:r>
            <a:r>
              <a:rPr dirty="0"/>
              <a:t> و </a:t>
            </a:r>
            <a:r>
              <a:rPr dirty="0" err="1"/>
              <a:t>شرایط</a:t>
            </a:r>
            <a:r>
              <a:rPr dirty="0"/>
              <a:t> </a:t>
            </a:r>
            <a:r>
              <a:rPr dirty="0" err="1"/>
              <a:t>مطالعه</a:t>
            </a:r>
            <a:r>
              <a:rPr dirty="0"/>
              <a:t> </a:t>
            </a:r>
            <a:r>
              <a:rPr dirty="0" err="1"/>
              <a:t>حذف</a:t>
            </a:r>
            <a:r>
              <a:rPr dirty="0"/>
              <a:t> </a:t>
            </a:r>
            <a:r>
              <a:rPr dirty="0" err="1"/>
              <a:t>نشده‌اند</a:t>
            </a:r>
            <a:r>
              <a:rPr dirty="0"/>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382878" y="384919"/>
            <a:ext cx="4969630" cy="477054"/>
          </a:xfrm>
          <a:prstGeom prst="rect">
            <a:avLst/>
          </a:prstGeom>
          <a:noFill/>
        </p:spPr>
        <p:txBody>
          <a:bodyPr wrap="none">
            <a:spAutoFit/>
          </a:bodyPr>
          <a:lstStyle/>
          <a:p>
            <a:pPr algn="r" rtl="1">
              <a:defRPr sz="2500" b="1">
                <a:solidFill>
                  <a:srgbClr val="16365C"/>
                </a:solidFill>
                <a:latin typeface="Aptos Display"/>
              </a:defRPr>
            </a:pPr>
            <a:r>
              <a:rPr dirty="0" err="1"/>
              <a:t>خطرهای</a:t>
            </a:r>
            <a:r>
              <a:rPr dirty="0"/>
              <a:t> </a:t>
            </a:r>
            <a:r>
              <a:rPr dirty="0" err="1"/>
              <a:t>اصلی</a:t>
            </a:r>
            <a:r>
              <a:rPr dirty="0"/>
              <a:t> </a:t>
            </a:r>
            <a:r>
              <a:rPr dirty="0" err="1"/>
              <a:t>استفاده</a:t>
            </a:r>
            <a:r>
              <a:rPr dirty="0"/>
              <a:t> </a:t>
            </a:r>
            <a:r>
              <a:rPr dirty="0" err="1"/>
              <a:t>از</a:t>
            </a:r>
            <a:r>
              <a:rPr dirty="0"/>
              <a:t> LLM </a:t>
            </a:r>
            <a:r>
              <a:rPr lang="fa-IR" dirty="0" smtClean="0"/>
              <a:t> </a:t>
            </a:r>
            <a:r>
              <a:rPr dirty="0" err="1" smtClean="0"/>
              <a:t>در</a:t>
            </a:r>
            <a:r>
              <a:rPr dirty="0" smtClean="0"/>
              <a:t> </a:t>
            </a:r>
            <a:r>
              <a:rPr dirty="0" err="1"/>
              <a:t>پژوهش</a:t>
            </a:r>
            <a:endParaRPr dirty="0"/>
          </a:p>
        </p:txBody>
      </p:sp>
      <p:sp>
        <p:nvSpPr>
          <p:cNvPr id="5" name="TextBox 4"/>
          <p:cNvSpPr txBox="1"/>
          <p:nvPr/>
        </p:nvSpPr>
        <p:spPr>
          <a:xfrm>
            <a:off x="822960" y="1325880"/>
            <a:ext cx="10424160" cy="2395528"/>
          </a:xfrm>
          <a:prstGeom prst="rect">
            <a:avLst/>
          </a:prstGeom>
          <a:noFill/>
        </p:spPr>
        <p:txBody>
          <a:bodyPr wrap="square">
            <a:spAutoFit/>
          </a:bodyPr>
          <a:lstStyle/>
          <a:p>
            <a:pPr algn="r" rtl="1">
              <a:spcAft>
                <a:spcPts val="1000"/>
              </a:spcAft>
              <a:defRPr sz="1800">
                <a:solidFill>
                  <a:srgbClr val="232D37"/>
                </a:solidFill>
                <a:latin typeface="Aptos"/>
              </a:defRPr>
            </a:pPr>
            <a:r>
              <a:rPr dirty="0"/>
              <a:t>• Hallucination: </a:t>
            </a:r>
            <a:r>
              <a:rPr dirty="0" err="1"/>
              <a:t>تولید</a:t>
            </a:r>
            <a:r>
              <a:rPr dirty="0"/>
              <a:t> </a:t>
            </a:r>
            <a:r>
              <a:rPr dirty="0" err="1"/>
              <a:t>اطلاعات</a:t>
            </a:r>
            <a:r>
              <a:rPr dirty="0"/>
              <a:t> </a:t>
            </a:r>
            <a:r>
              <a:rPr dirty="0" err="1"/>
              <a:t>یا</a:t>
            </a:r>
            <a:r>
              <a:rPr dirty="0"/>
              <a:t> </a:t>
            </a:r>
            <a:r>
              <a:rPr dirty="0" err="1"/>
              <a:t>ارجاعی</a:t>
            </a:r>
            <a:r>
              <a:rPr dirty="0"/>
              <a:t> </a:t>
            </a:r>
            <a:r>
              <a:rPr dirty="0" err="1"/>
              <a:t>که</a:t>
            </a:r>
            <a:r>
              <a:rPr dirty="0"/>
              <a:t> </a:t>
            </a:r>
            <a:r>
              <a:rPr dirty="0" err="1"/>
              <a:t>وجود</a:t>
            </a:r>
            <a:r>
              <a:rPr dirty="0"/>
              <a:t> </a:t>
            </a:r>
            <a:r>
              <a:rPr dirty="0" err="1"/>
              <a:t>ندارد</a:t>
            </a:r>
            <a:r>
              <a:rPr dirty="0"/>
              <a:t>.</a:t>
            </a:r>
          </a:p>
          <a:p>
            <a:pPr algn="r" rtl="1">
              <a:spcAft>
                <a:spcPts val="1000"/>
              </a:spcAft>
              <a:defRPr sz="1800">
                <a:solidFill>
                  <a:srgbClr val="232D37"/>
                </a:solidFill>
                <a:latin typeface="Aptos"/>
              </a:defRPr>
            </a:pPr>
            <a:r>
              <a:rPr dirty="0"/>
              <a:t>• </a:t>
            </a:r>
            <a:r>
              <a:rPr dirty="0" err="1"/>
              <a:t>خلاصه‌سازی</a:t>
            </a:r>
            <a:r>
              <a:rPr dirty="0"/>
              <a:t> </a:t>
            </a:r>
            <a:r>
              <a:rPr dirty="0" err="1"/>
              <a:t>بیش</a:t>
            </a:r>
            <a:r>
              <a:rPr dirty="0"/>
              <a:t> </a:t>
            </a:r>
            <a:r>
              <a:rPr dirty="0" err="1"/>
              <a:t>از</a:t>
            </a:r>
            <a:r>
              <a:rPr dirty="0"/>
              <a:t> </a:t>
            </a:r>
            <a:r>
              <a:rPr dirty="0" err="1"/>
              <a:t>حد</a:t>
            </a:r>
            <a:r>
              <a:rPr dirty="0"/>
              <a:t>: </a:t>
            </a:r>
            <a:r>
              <a:rPr dirty="0" err="1"/>
              <a:t>حذف</a:t>
            </a:r>
            <a:r>
              <a:rPr dirty="0"/>
              <a:t> </a:t>
            </a:r>
            <a:r>
              <a:rPr dirty="0" err="1"/>
              <a:t>محدودیت‌ها</a:t>
            </a:r>
            <a:r>
              <a:rPr dirty="0"/>
              <a:t>، </a:t>
            </a:r>
            <a:r>
              <a:rPr dirty="0" err="1"/>
              <a:t>استثناها</a:t>
            </a:r>
            <a:r>
              <a:rPr dirty="0"/>
              <a:t> </a:t>
            </a:r>
            <a:r>
              <a:rPr dirty="0" err="1"/>
              <a:t>یا</a:t>
            </a:r>
            <a:r>
              <a:rPr dirty="0"/>
              <a:t> </a:t>
            </a:r>
            <a:r>
              <a:rPr dirty="0" err="1"/>
              <a:t>زمینه</a:t>
            </a:r>
            <a:r>
              <a:rPr dirty="0"/>
              <a:t> </a:t>
            </a:r>
            <a:r>
              <a:rPr dirty="0" err="1"/>
              <a:t>بالینی</a:t>
            </a:r>
            <a:r>
              <a:rPr dirty="0"/>
              <a:t>.</a:t>
            </a:r>
          </a:p>
          <a:p>
            <a:pPr algn="r" rtl="1">
              <a:spcAft>
                <a:spcPts val="1000"/>
              </a:spcAft>
              <a:defRPr sz="1800">
                <a:solidFill>
                  <a:srgbClr val="232D37"/>
                </a:solidFill>
                <a:latin typeface="Aptos"/>
              </a:defRPr>
            </a:pPr>
            <a:r>
              <a:rPr dirty="0"/>
              <a:t>• </a:t>
            </a:r>
            <a:r>
              <a:rPr dirty="0" err="1"/>
              <a:t>سوگیری</a:t>
            </a:r>
            <a:r>
              <a:rPr dirty="0"/>
              <a:t>: </a:t>
            </a:r>
            <a:r>
              <a:rPr dirty="0" err="1"/>
              <a:t>تأکید</a:t>
            </a:r>
            <a:r>
              <a:rPr dirty="0"/>
              <a:t> </a:t>
            </a:r>
            <a:r>
              <a:rPr dirty="0" err="1"/>
              <a:t>بر</a:t>
            </a:r>
            <a:r>
              <a:rPr dirty="0"/>
              <a:t> </a:t>
            </a:r>
            <a:r>
              <a:rPr dirty="0" err="1"/>
              <a:t>شواهدی</a:t>
            </a:r>
            <a:r>
              <a:rPr dirty="0"/>
              <a:t> </a:t>
            </a:r>
            <a:r>
              <a:rPr dirty="0" err="1"/>
              <a:t>که</a:t>
            </a:r>
            <a:r>
              <a:rPr dirty="0"/>
              <a:t> </a:t>
            </a:r>
            <a:r>
              <a:rPr dirty="0" err="1"/>
              <a:t>با</a:t>
            </a:r>
            <a:r>
              <a:rPr dirty="0"/>
              <a:t> </a:t>
            </a:r>
            <a:r>
              <a:rPr dirty="0" err="1"/>
              <a:t>الگوی</a:t>
            </a:r>
            <a:r>
              <a:rPr dirty="0"/>
              <a:t> </a:t>
            </a:r>
            <a:r>
              <a:rPr dirty="0" err="1"/>
              <a:t>داده</a:t>
            </a:r>
            <a:r>
              <a:rPr dirty="0"/>
              <a:t> </a:t>
            </a:r>
            <a:r>
              <a:rPr dirty="0" err="1"/>
              <a:t>یا</a:t>
            </a:r>
            <a:r>
              <a:rPr dirty="0"/>
              <a:t> </a:t>
            </a:r>
            <a:r>
              <a:rPr dirty="0" err="1"/>
              <a:t>پرسش</a:t>
            </a:r>
            <a:r>
              <a:rPr dirty="0"/>
              <a:t> </a:t>
            </a:r>
            <a:r>
              <a:rPr dirty="0" err="1"/>
              <a:t>سازگارتر</a:t>
            </a:r>
            <a:r>
              <a:rPr dirty="0"/>
              <a:t> </a:t>
            </a:r>
            <a:r>
              <a:rPr dirty="0" err="1"/>
              <a:t>است</a:t>
            </a:r>
            <a:r>
              <a:rPr dirty="0"/>
              <a:t>.</a:t>
            </a:r>
          </a:p>
          <a:p>
            <a:pPr algn="r" rtl="1">
              <a:spcAft>
                <a:spcPts val="1000"/>
              </a:spcAft>
              <a:defRPr sz="1800">
                <a:solidFill>
                  <a:srgbClr val="232D37"/>
                </a:solidFill>
                <a:latin typeface="Aptos"/>
              </a:defRPr>
            </a:pPr>
            <a:r>
              <a:rPr dirty="0"/>
              <a:t>• </a:t>
            </a:r>
            <a:r>
              <a:rPr dirty="0" err="1"/>
              <a:t>خطای</a:t>
            </a:r>
            <a:r>
              <a:rPr dirty="0"/>
              <a:t> </a:t>
            </a:r>
            <a:r>
              <a:rPr dirty="0" err="1"/>
              <a:t>عددی</a:t>
            </a:r>
            <a:r>
              <a:rPr dirty="0"/>
              <a:t>: </a:t>
            </a:r>
            <a:r>
              <a:rPr dirty="0" err="1"/>
              <a:t>تغییر</a:t>
            </a:r>
            <a:r>
              <a:rPr dirty="0"/>
              <a:t> p-value، </a:t>
            </a:r>
            <a:r>
              <a:rPr dirty="0" err="1"/>
              <a:t>اندازه</a:t>
            </a:r>
            <a:r>
              <a:rPr dirty="0"/>
              <a:t> </a:t>
            </a:r>
            <a:r>
              <a:rPr dirty="0" err="1"/>
              <a:t>اثر</a:t>
            </a:r>
            <a:r>
              <a:rPr dirty="0"/>
              <a:t>، </a:t>
            </a:r>
            <a:r>
              <a:rPr dirty="0" err="1"/>
              <a:t>حجم</a:t>
            </a:r>
            <a:r>
              <a:rPr dirty="0"/>
              <a:t> </a:t>
            </a:r>
            <a:r>
              <a:rPr dirty="0" err="1"/>
              <a:t>نمونه</a:t>
            </a:r>
            <a:r>
              <a:rPr dirty="0"/>
              <a:t> </a:t>
            </a:r>
            <a:r>
              <a:rPr dirty="0" err="1"/>
              <a:t>یا</a:t>
            </a:r>
            <a:r>
              <a:rPr dirty="0"/>
              <a:t> </a:t>
            </a:r>
            <a:r>
              <a:rPr dirty="0" err="1"/>
              <a:t>واحدها</a:t>
            </a:r>
            <a:r>
              <a:rPr dirty="0"/>
              <a:t>.</a:t>
            </a:r>
          </a:p>
          <a:p>
            <a:pPr algn="r" rtl="1">
              <a:spcAft>
                <a:spcPts val="1000"/>
              </a:spcAft>
              <a:defRPr sz="1800">
                <a:solidFill>
                  <a:srgbClr val="232D37"/>
                </a:solidFill>
                <a:latin typeface="Aptos"/>
              </a:defRPr>
            </a:pPr>
            <a:r>
              <a:rPr dirty="0"/>
              <a:t>• </a:t>
            </a:r>
            <a:r>
              <a:rPr dirty="0" err="1"/>
              <a:t>محرمانگی</a:t>
            </a:r>
            <a:r>
              <a:rPr dirty="0"/>
              <a:t>: </a:t>
            </a:r>
            <a:r>
              <a:rPr dirty="0" err="1"/>
              <a:t>وارد</a:t>
            </a:r>
            <a:r>
              <a:rPr dirty="0"/>
              <a:t> </a:t>
            </a:r>
            <a:r>
              <a:rPr dirty="0" err="1"/>
              <a:t>نکردن</a:t>
            </a:r>
            <a:r>
              <a:rPr dirty="0"/>
              <a:t> </a:t>
            </a:r>
            <a:r>
              <a:rPr dirty="0" err="1"/>
              <a:t>داده‌های</a:t>
            </a:r>
            <a:r>
              <a:rPr dirty="0"/>
              <a:t> </a:t>
            </a:r>
            <a:r>
              <a:rPr dirty="0" err="1"/>
              <a:t>فردی</a:t>
            </a:r>
            <a:r>
              <a:rPr dirty="0"/>
              <a:t> </a:t>
            </a:r>
            <a:r>
              <a:rPr dirty="0" err="1"/>
              <a:t>یا</a:t>
            </a:r>
            <a:r>
              <a:rPr dirty="0"/>
              <a:t> </a:t>
            </a:r>
            <a:r>
              <a:rPr dirty="0" err="1"/>
              <a:t>متن‌های</a:t>
            </a:r>
            <a:r>
              <a:rPr dirty="0"/>
              <a:t> </a:t>
            </a:r>
            <a:r>
              <a:rPr dirty="0" err="1"/>
              <a:t>حساس</a:t>
            </a:r>
            <a:r>
              <a:rPr dirty="0"/>
              <a:t> </a:t>
            </a:r>
            <a:r>
              <a:rPr dirty="0" err="1"/>
              <a:t>در</a:t>
            </a:r>
            <a:r>
              <a:rPr dirty="0"/>
              <a:t> </a:t>
            </a:r>
            <a:r>
              <a:rPr dirty="0" err="1"/>
              <a:t>ابزارهای</a:t>
            </a:r>
            <a:r>
              <a:rPr dirty="0"/>
              <a:t> </a:t>
            </a:r>
            <a:r>
              <a:rPr dirty="0" err="1"/>
              <a:t>نامطمئن</a:t>
            </a:r>
            <a:r>
              <a:rPr dirty="0"/>
              <a:t>.</a:t>
            </a:r>
          </a:p>
          <a:p>
            <a:pPr algn="r" rtl="1">
              <a:spcAft>
                <a:spcPts val="1000"/>
              </a:spcAft>
              <a:defRPr sz="1800">
                <a:solidFill>
                  <a:srgbClr val="232D37"/>
                </a:solidFill>
                <a:latin typeface="Aptos"/>
              </a:defRPr>
            </a:pPr>
            <a:r>
              <a:rPr dirty="0"/>
              <a:t>• </a:t>
            </a:r>
            <a:r>
              <a:rPr dirty="0" err="1"/>
              <a:t>وابستگی</a:t>
            </a:r>
            <a:r>
              <a:rPr dirty="0"/>
              <a:t> </a:t>
            </a:r>
            <a:r>
              <a:rPr dirty="0" err="1"/>
              <a:t>بیش</a:t>
            </a:r>
            <a:r>
              <a:rPr dirty="0"/>
              <a:t> </a:t>
            </a:r>
            <a:r>
              <a:rPr dirty="0" err="1"/>
              <a:t>از</a:t>
            </a:r>
            <a:r>
              <a:rPr dirty="0"/>
              <a:t> </a:t>
            </a:r>
            <a:r>
              <a:rPr dirty="0" err="1"/>
              <a:t>حد</a:t>
            </a:r>
            <a:r>
              <a:rPr dirty="0"/>
              <a:t>: </a:t>
            </a:r>
            <a:r>
              <a:rPr dirty="0" err="1"/>
              <a:t>پذیرش</a:t>
            </a:r>
            <a:r>
              <a:rPr dirty="0"/>
              <a:t> </a:t>
            </a:r>
            <a:r>
              <a:rPr dirty="0" err="1"/>
              <a:t>خروجی</a:t>
            </a:r>
            <a:r>
              <a:rPr dirty="0"/>
              <a:t> AI </a:t>
            </a:r>
            <a:r>
              <a:rPr dirty="0" err="1"/>
              <a:t>بدون</a:t>
            </a:r>
            <a:r>
              <a:rPr dirty="0"/>
              <a:t> </a:t>
            </a:r>
            <a:r>
              <a:rPr dirty="0" err="1"/>
              <a:t>مراجعه</a:t>
            </a:r>
            <a:r>
              <a:rPr dirty="0"/>
              <a:t> </a:t>
            </a:r>
            <a:r>
              <a:rPr dirty="0" err="1"/>
              <a:t>به</a:t>
            </a:r>
            <a:r>
              <a:rPr dirty="0"/>
              <a:t> </a:t>
            </a:r>
            <a:r>
              <a:rPr dirty="0" err="1"/>
              <a:t>منبع</a:t>
            </a:r>
            <a:r>
              <a:rPr dirty="0"/>
              <a:t> </a:t>
            </a:r>
            <a:r>
              <a:rPr dirty="0" err="1"/>
              <a:t>اولیه</a:t>
            </a:r>
            <a:r>
              <a:rPr dirty="0"/>
              <a:t>.</a:t>
            </a:r>
          </a:p>
        </p:txBody>
      </p:sp>
      <p:sp>
        <p:nvSpPr>
          <p:cNvPr id="6" name="Rectangle 5"/>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21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474935" y="291825"/>
            <a:ext cx="5137945" cy="477054"/>
          </a:xfrm>
          <a:prstGeom prst="rect">
            <a:avLst/>
          </a:prstGeom>
          <a:noFill/>
        </p:spPr>
        <p:txBody>
          <a:bodyPr wrap="none">
            <a:spAutoFit/>
          </a:bodyPr>
          <a:lstStyle/>
          <a:p>
            <a:pPr algn="r" rtl="1">
              <a:defRPr sz="2500" b="1">
                <a:solidFill>
                  <a:srgbClr val="16365C"/>
                </a:solidFill>
                <a:latin typeface="Aptos Display"/>
              </a:defRPr>
            </a:pPr>
            <a:r>
              <a:rPr dirty="0"/>
              <a:t>AI </a:t>
            </a:r>
            <a:r>
              <a:rPr dirty="0" err="1"/>
              <a:t>در</a:t>
            </a:r>
            <a:r>
              <a:rPr dirty="0"/>
              <a:t> </a:t>
            </a:r>
            <a:r>
              <a:rPr dirty="0" err="1"/>
              <a:t>مرور</a:t>
            </a:r>
            <a:r>
              <a:rPr dirty="0"/>
              <a:t> </a:t>
            </a:r>
            <a:r>
              <a:rPr dirty="0" err="1"/>
              <a:t>نظام‌مند</a:t>
            </a:r>
            <a:r>
              <a:rPr dirty="0"/>
              <a:t> و Scoping Review</a:t>
            </a:r>
          </a:p>
        </p:txBody>
      </p:sp>
      <p:sp>
        <p:nvSpPr>
          <p:cNvPr id="5" name="Rounded Rectangle 4"/>
          <p:cNvSpPr/>
          <p:nvPr/>
        </p:nvSpPr>
        <p:spPr>
          <a:xfrm>
            <a:off x="640080" y="1280160"/>
            <a:ext cx="5303520" cy="448056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870448" y="1280160"/>
            <a:ext cx="73152" cy="4480560"/>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822959" y="1444751"/>
            <a:ext cx="4983480" cy="411480"/>
          </a:xfrm>
          <a:prstGeom prst="rect">
            <a:avLst/>
          </a:prstGeom>
          <a:noFill/>
        </p:spPr>
        <p:txBody>
          <a:bodyPr wrap="none">
            <a:spAutoFit/>
          </a:bodyPr>
          <a:lstStyle/>
          <a:p>
            <a:pPr algn="r">
              <a:defRPr sz="1900" b="1">
                <a:solidFill>
                  <a:srgbClr val="16365C"/>
                </a:solidFill>
              </a:defRPr>
            </a:pPr>
            <a:r>
              <a:t>کاربردهای مفید</a:t>
            </a:r>
          </a:p>
        </p:txBody>
      </p:sp>
      <p:sp>
        <p:nvSpPr>
          <p:cNvPr id="8" name="TextBox 7"/>
          <p:cNvSpPr txBox="1"/>
          <p:nvPr/>
        </p:nvSpPr>
        <p:spPr>
          <a:xfrm>
            <a:off x="822959" y="1965960"/>
            <a:ext cx="4983480" cy="1569660"/>
          </a:xfrm>
          <a:prstGeom prst="rect">
            <a:avLst/>
          </a:prstGeom>
          <a:noFill/>
        </p:spPr>
        <p:txBody>
          <a:bodyPr wrap="square">
            <a:spAutoFit/>
          </a:bodyPr>
          <a:lstStyle/>
          <a:p>
            <a:pPr algn="r" rtl="1">
              <a:defRPr sz="1600">
                <a:solidFill>
                  <a:srgbClr val="232D37"/>
                </a:solidFill>
              </a:defRPr>
            </a:pPr>
            <a:r>
              <a:rPr dirty="0"/>
              <a:t>• </a:t>
            </a:r>
            <a:r>
              <a:rPr dirty="0" err="1"/>
              <a:t>ایده‌پردازی</a:t>
            </a:r>
            <a:r>
              <a:rPr dirty="0"/>
              <a:t> و </a:t>
            </a:r>
            <a:r>
              <a:rPr dirty="0" err="1"/>
              <a:t>اصلاح</a:t>
            </a:r>
            <a:r>
              <a:rPr dirty="0"/>
              <a:t> </a:t>
            </a:r>
            <a:r>
              <a:rPr dirty="0" err="1"/>
              <a:t>سؤال</a:t>
            </a:r>
            <a:r>
              <a:rPr dirty="0"/>
              <a:t/>
            </a:r>
            <a:br>
              <a:rPr dirty="0"/>
            </a:br>
            <a:r>
              <a:rPr dirty="0"/>
              <a:t>• </a:t>
            </a:r>
            <a:r>
              <a:rPr dirty="0" err="1"/>
              <a:t>کشف</a:t>
            </a:r>
            <a:r>
              <a:rPr dirty="0"/>
              <a:t> </a:t>
            </a:r>
            <a:r>
              <a:rPr dirty="0" err="1"/>
              <a:t>واژه‌ها</a:t>
            </a:r>
            <a:r>
              <a:rPr dirty="0"/>
              <a:t> و </a:t>
            </a:r>
            <a:r>
              <a:rPr dirty="0" err="1"/>
              <a:t>مترادف‌ها</a:t>
            </a:r>
            <a:r>
              <a:rPr dirty="0"/>
              <a:t/>
            </a:r>
            <a:br>
              <a:rPr dirty="0"/>
            </a:br>
            <a:r>
              <a:rPr dirty="0"/>
              <a:t>• </a:t>
            </a:r>
            <a:r>
              <a:rPr dirty="0" err="1"/>
              <a:t>یافتن</a:t>
            </a:r>
            <a:r>
              <a:rPr dirty="0"/>
              <a:t> </a:t>
            </a:r>
            <a:r>
              <a:rPr dirty="0" err="1"/>
              <a:t>مطالعات</a:t>
            </a:r>
            <a:r>
              <a:rPr dirty="0"/>
              <a:t> </a:t>
            </a:r>
            <a:r>
              <a:rPr dirty="0" err="1"/>
              <a:t>مرتبط</a:t>
            </a:r>
            <a:r>
              <a:rPr dirty="0"/>
              <a:t/>
            </a:r>
            <a:br>
              <a:rPr dirty="0"/>
            </a:br>
            <a:r>
              <a:rPr dirty="0"/>
              <a:t>• </a:t>
            </a:r>
            <a:r>
              <a:rPr dirty="0" err="1"/>
              <a:t>غربالگری</a:t>
            </a:r>
            <a:r>
              <a:rPr dirty="0"/>
              <a:t> </a:t>
            </a:r>
            <a:r>
              <a:rPr dirty="0" err="1"/>
              <a:t>اولیه</a:t>
            </a:r>
            <a:r>
              <a:rPr dirty="0"/>
              <a:t/>
            </a:r>
            <a:br>
              <a:rPr dirty="0"/>
            </a:br>
            <a:r>
              <a:rPr dirty="0"/>
              <a:t>• </a:t>
            </a:r>
            <a:r>
              <a:rPr dirty="0" err="1"/>
              <a:t>استخراج</a:t>
            </a:r>
            <a:r>
              <a:rPr dirty="0"/>
              <a:t> </a:t>
            </a:r>
            <a:r>
              <a:rPr dirty="0" err="1"/>
              <a:t>داده‌های</a:t>
            </a:r>
            <a:r>
              <a:rPr dirty="0"/>
              <a:t> </a:t>
            </a:r>
            <a:r>
              <a:rPr dirty="0" err="1"/>
              <a:t>ساختاریافته</a:t>
            </a:r>
            <a:r>
              <a:rPr dirty="0"/>
              <a:t/>
            </a:r>
            <a:br>
              <a:rPr dirty="0"/>
            </a:br>
            <a:r>
              <a:rPr dirty="0"/>
              <a:t>• </a:t>
            </a:r>
            <a:r>
              <a:rPr dirty="0" err="1"/>
              <a:t>خلاصه‌سازی</a:t>
            </a:r>
            <a:r>
              <a:rPr dirty="0"/>
              <a:t> و </a:t>
            </a:r>
            <a:r>
              <a:rPr dirty="0" err="1"/>
              <a:t>مقایسه</a:t>
            </a:r>
            <a:r>
              <a:rPr dirty="0"/>
              <a:t> </a:t>
            </a:r>
            <a:r>
              <a:rPr dirty="0" err="1"/>
              <a:t>مطالعات</a:t>
            </a:r>
            <a:endParaRPr dirty="0"/>
          </a:p>
        </p:txBody>
      </p:sp>
      <p:sp>
        <p:nvSpPr>
          <p:cNvPr id="9" name="Rounded Rectangle 8"/>
          <p:cNvSpPr/>
          <p:nvPr/>
        </p:nvSpPr>
        <p:spPr>
          <a:xfrm>
            <a:off x="6217920" y="1280160"/>
            <a:ext cx="5303520" cy="448056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11448288" y="1280160"/>
            <a:ext cx="73152" cy="4480560"/>
          </a:xfrm>
          <a:prstGeom prst="rect">
            <a:avLst/>
          </a:prstGeom>
          <a:solidFill>
            <a:srgbClr val="B7434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400800" y="1444751"/>
            <a:ext cx="4983480" cy="411480"/>
          </a:xfrm>
          <a:prstGeom prst="rect">
            <a:avLst/>
          </a:prstGeom>
          <a:noFill/>
        </p:spPr>
        <p:txBody>
          <a:bodyPr wrap="none">
            <a:spAutoFit/>
          </a:bodyPr>
          <a:lstStyle/>
          <a:p>
            <a:pPr algn="r">
              <a:defRPr sz="1900" b="1">
                <a:solidFill>
                  <a:srgbClr val="16365C"/>
                </a:solidFill>
              </a:defRPr>
            </a:pPr>
            <a:r>
              <a:t>کارهایی که نباید بدون کنترل انجام شوند</a:t>
            </a:r>
          </a:p>
        </p:txBody>
      </p:sp>
      <p:sp>
        <p:nvSpPr>
          <p:cNvPr id="12" name="TextBox 11"/>
          <p:cNvSpPr txBox="1"/>
          <p:nvPr/>
        </p:nvSpPr>
        <p:spPr>
          <a:xfrm>
            <a:off x="6400800" y="1965960"/>
            <a:ext cx="4983480" cy="1569660"/>
          </a:xfrm>
          <a:prstGeom prst="rect">
            <a:avLst/>
          </a:prstGeom>
          <a:noFill/>
        </p:spPr>
        <p:txBody>
          <a:bodyPr wrap="square">
            <a:spAutoFit/>
          </a:bodyPr>
          <a:lstStyle/>
          <a:p>
            <a:pPr algn="r" rtl="1">
              <a:defRPr sz="1600">
                <a:solidFill>
                  <a:srgbClr val="232D37"/>
                </a:solidFill>
              </a:defRPr>
            </a:pPr>
            <a:r>
              <a:rPr dirty="0"/>
              <a:t>• </a:t>
            </a:r>
            <a:r>
              <a:rPr dirty="0" err="1"/>
              <a:t>تصمیم</a:t>
            </a:r>
            <a:r>
              <a:rPr dirty="0"/>
              <a:t> </a:t>
            </a:r>
            <a:r>
              <a:rPr dirty="0" err="1"/>
              <a:t>نهایی</a:t>
            </a:r>
            <a:r>
              <a:rPr dirty="0"/>
              <a:t> </a:t>
            </a:r>
            <a:r>
              <a:rPr dirty="0" err="1"/>
              <a:t>درباره</a:t>
            </a:r>
            <a:r>
              <a:rPr dirty="0"/>
              <a:t> </a:t>
            </a:r>
            <a:r>
              <a:rPr dirty="0" err="1"/>
              <a:t>ورود</a:t>
            </a:r>
            <a:r>
              <a:rPr dirty="0"/>
              <a:t>/</a:t>
            </a:r>
            <a:r>
              <a:rPr dirty="0" err="1"/>
              <a:t>خروج</a:t>
            </a:r>
            <a:r>
              <a:rPr dirty="0"/>
              <a:t/>
            </a:r>
            <a:br>
              <a:rPr dirty="0"/>
            </a:br>
            <a:r>
              <a:rPr dirty="0"/>
              <a:t>• </a:t>
            </a:r>
            <a:r>
              <a:rPr dirty="0" err="1"/>
              <a:t>ارزیابی</a:t>
            </a:r>
            <a:r>
              <a:rPr dirty="0"/>
              <a:t> </a:t>
            </a:r>
            <a:r>
              <a:rPr dirty="0" err="1"/>
              <a:t>قطعی</a:t>
            </a:r>
            <a:r>
              <a:rPr dirty="0"/>
              <a:t> </a:t>
            </a:r>
            <a:r>
              <a:rPr dirty="0" err="1"/>
              <a:t>کیفیت</a:t>
            </a:r>
            <a:r>
              <a:rPr dirty="0"/>
              <a:t> </a:t>
            </a:r>
            <a:r>
              <a:rPr dirty="0" err="1"/>
              <a:t>شواهد</a:t>
            </a:r>
            <a:r>
              <a:rPr dirty="0"/>
              <a:t/>
            </a:r>
            <a:br>
              <a:rPr dirty="0"/>
            </a:br>
            <a:r>
              <a:rPr dirty="0"/>
              <a:t>• </a:t>
            </a:r>
            <a:r>
              <a:rPr dirty="0" err="1"/>
              <a:t>جایگزینی</a:t>
            </a:r>
            <a:r>
              <a:rPr dirty="0"/>
              <a:t> </a:t>
            </a:r>
            <a:r>
              <a:rPr dirty="0" err="1"/>
              <a:t>کامل</a:t>
            </a:r>
            <a:r>
              <a:rPr dirty="0"/>
              <a:t> </a:t>
            </a:r>
            <a:r>
              <a:rPr dirty="0" err="1"/>
              <a:t>جستجوی</a:t>
            </a:r>
            <a:r>
              <a:rPr dirty="0"/>
              <a:t> </a:t>
            </a:r>
            <a:r>
              <a:rPr dirty="0" err="1"/>
              <a:t>پایگاه‌های</a:t>
            </a:r>
            <a:r>
              <a:rPr dirty="0"/>
              <a:t> </a:t>
            </a:r>
            <a:r>
              <a:rPr dirty="0" err="1"/>
              <a:t>تخصصی</a:t>
            </a:r>
            <a:r>
              <a:rPr dirty="0"/>
              <a:t/>
            </a:r>
            <a:br>
              <a:rPr dirty="0"/>
            </a:br>
            <a:r>
              <a:rPr dirty="0"/>
              <a:t>• </a:t>
            </a:r>
            <a:r>
              <a:rPr dirty="0" err="1"/>
              <a:t>تولید</a:t>
            </a:r>
            <a:r>
              <a:rPr dirty="0"/>
              <a:t> </a:t>
            </a:r>
            <a:r>
              <a:rPr dirty="0" err="1"/>
              <a:t>ارجاع</a:t>
            </a:r>
            <a:r>
              <a:rPr dirty="0"/>
              <a:t> </a:t>
            </a:r>
            <a:r>
              <a:rPr dirty="0" err="1"/>
              <a:t>بدون</a:t>
            </a:r>
            <a:r>
              <a:rPr dirty="0"/>
              <a:t> </a:t>
            </a:r>
            <a:r>
              <a:rPr dirty="0" err="1"/>
              <a:t>بررسی</a:t>
            </a:r>
            <a:r>
              <a:rPr dirty="0"/>
              <a:t/>
            </a:r>
            <a:br>
              <a:rPr dirty="0"/>
            </a:br>
            <a:r>
              <a:rPr dirty="0"/>
              <a:t>• </a:t>
            </a:r>
            <a:r>
              <a:rPr dirty="0" err="1"/>
              <a:t>تفسیر</a:t>
            </a:r>
            <a:r>
              <a:rPr dirty="0"/>
              <a:t> </a:t>
            </a:r>
            <a:r>
              <a:rPr dirty="0" err="1"/>
              <a:t>بالینی</a:t>
            </a:r>
            <a:r>
              <a:rPr dirty="0"/>
              <a:t> </a:t>
            </a:r>
            <a:r>
              <a:rPr dirty="0" err="1"/>
              <a:t>بدون</a:t>
            </a:r>
            <a:r>
              <a:rPr dirty="0"/>
              <a:t> </a:t>
            </a:r>
            <a:r>
              <a:rPr dirty="0" err="1"/>
              <a:t>متخصص</a:t>
            </a:r>
            <a:r>
              <a:rPr dirty="0"/>
              <a:t/>
            </a:r>
            <a:br>
              <a:rPr dirty="0"/>
            </a:br>
            <a:r>
              <a:rPr dirty="0"/>
              <a:t>• </a:t>
            </a:r>
            <a:r>
              <a:rPr dirty="0" err="1"/>
              <a:t>حذف</a:t>
            </a:r>
            <a:r>
              <a:rPr dirty="0"/>
              <a:t> </a:t>
            </a:r>
            <a:r>
              <a:rPr dirty="0" err="1"/>
              <a:t>مستندسازی</a:t>
            </a:r>
            <a:r>
              <a:rPr dirty="0"/>
              <a:t> </a:t>
            </a:r>
            <a:r>
              <a:rPr dirty="0" err="1"/>
              <a:t>روش</a:t>
            </a:r>
            <a:r>
              <a:rPr dirty="0"/>
              <a:t> </a:t>
            </a:r>
            <a:r>
              <a:rPr dirty="0" err="1"/>
              <a:t>جستجو</a:t>
            </a:r>
            <a:endParaRPr dirty="0"/>
          </a:p>
        </p:txBody>
      </p:sp>
      <p:sp>
        <p:nvSpPr>
          <p:cNvPr id="13" name="Rectangle 12"/>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22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793377" y="278632"/>
            <a:ext cx="5343129" cy="477054"/>
          </a:xfrm>
          <a:prstGeom prst="rect">
            <a:avLst/>
          </a:prstGeom>
          <a:noFill/>
        </p:spPr>
        <p:txBody>
          <a:bodyPr wrap="none">
            <a:spAutoFit/>
          </a:bodyPr>
          <a:lstStyle/>
          <a:p>
            <a:pPr algn="r" rtl="1">
              <a:defRPr sz="2500" b="1">
                <a:solidFill>
                  <a:srgbClr val="16365C"/>
                </a:solidFill>
                <a:latin typeface="Aptos Display"/>
              </a:defRPr>
            </a:pPr>
            <a:r>
              <a:rPr dirty="0" err="1"/>
              <a:t>یک</a:t>
            </a:r>
            <a:r>
              <a:rPr dirty="0"/>
              <a:t> workflow </a:t>
            </a:r>
            <a:r>
              <a:rPr dirty="0" err="1"/>
              <a:t>پیشنهادی</a:t>
            </a:r>
            <a:r>
              <a:rPr dirty="0"/>
              <a:t> </a:t>
            </a:r>
            <a:r>
              <a:rPr dirty="0" err="1"/>
              <a:t>برای</a:t>
            </a:r>
            <a:r>
              <a:rPr dirty="0"/>
              <a:t> </a:t>
            </a:r>
            <a:r>
              <a:rPr dirty="0" err="1"/>
              <a:t>کتابدار</a:t>
            </a:r>
            <a:r>
              <a:rPr dirty="0"/>
              <a:t> </a:t>
            </a:r>
            <a:r>
              <a:rPr dirty="0" err="1"/>
              <a:t>پزشکی</a:t>
            </a:r>
            <a:endParaRPr dirty="0"/>
          </a:p>
        </p:txBody>
      </p:sp>
      <p:sp>
        <p:nvSpPr>
          <p:cNvPr id="5" name="Oval 4"/>
          <p:cNvSpPr/>
          <p:nvPr/>
        </p:nvSpPr>
        <p:spPr>
          <a:xfrm>
            <a:off x="10561320" y="1097280"/>
            <a:ext cx="502920" cy="502920"/>
          </a:xfrm>
          <a:prstGeom prst="ellipse">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defRPr>
            </a:pPr>
            <a:r>
              <a:t>1</a:t>
            </a:r>
          </a:p>
        </p:txBody>
      </p:sp>
      <p:sp>
        <p:nvSpPr>
          <p:cNvPr id="6" name="TextBox 5"/>
          <p:cNvSpPr txBox="1"/>
          <p:nvPr/>
        </p:nvSpPr>
        <p:spPr>
          <a:xfrm>
            <a:off x="6993468" y="1104678"/>
            <a:ext cx="3247812" cy="338554"/>
          </a:xfrm>
          <a:prstGeom prst="rect">
            <a:avLst/>
          </a:prstGeom>
          <a:noFill/>
        </p:spPr>
        <p:txBody>
          <a:bodyPr wrap="none">
            <a:spAutoFit/>
          </a:bodyPr>
          <a:lstStyle/>
          <a:p>
            <a:pPr algn="r" rtl="1">
              <a:defRPr sz="1600">
                <a:solidFill>
                  <a:srgbClr val="232D37"/>
                </a:solidFill>
              </a:defRPr>
            </a:pPr>
            <a:r>
              <a:rPr dirty="0" err="1"/>
              <a:t>تعریف</a:t>
            </a:r>
            <a:r>
              <a:rPr dirty="0"/>
              <a:t> </a:t>
            </a:r>
            <a:r>
              <a:rPr dirty="0" err="1"/>
              <a:t>نیاز</a:t>
            </a:r>
            <a:r>
              <a:rPr dirty="0"/>
              <a:t> </a:t>
            </a:r>
            <a:r>
              <a:rPr dirty="0" err="1"/>
              <a:t>اطلاعاتی</a:t>
            </a:r>
            <a:r>
              <a:rPr dirty="0"/>
              <a:t>  |  PICO / </a:t>
            </a:r>
            <a:r>
              <a:rPr dirty="0" err="1"/>
              <a:t>مفاهیم</a:t>
            </a:r>
            <a:r>
              <a:rPr dirty="0"/>
              <a:t> </a:t>
            </a:r>
            <a:r>
              <a:rPr dirty="0" err="1"/>
              <a:t>اصلی</a:t>
            </a:r>
            <a:endParaRPr dirty="0"/>
          </a:p>
        </p:txBody>
      </p:sp>
      <p:sp>
        <p:nvSpPr>
          <p:cNvPr id="7" name="Oval 6"/>
          <p:cNvSpPr/>
          <p:nvPr/>
        </p:nvSpPr>
        <p:spPr>
          <a:xfrm>
            <a:off x="10561320" y="1810512"/>
            <a:ext cx="502920" cy="502920"/>
          </a:xfrm>
          <a:prstGeom prst="ellipse">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defRPr>
            </a:pPr>
            <a:r>
              <a:t>2</a:t>
            </a:r>
          </a:p>
        </p:txBody>
      </p:sp>
      <p:sp>
        <p:nvSpPr>
          <p:cNvPr id="8" name="TextBox 7"/>
          <p:cNvSpPr txBox="1"/>
          <p:nvPr/>
        </p:nvSpPr>
        <p:spPr>
          <a:xfrm>
            <a:off x="914400" y="1792224"/>
            <a:ext cx="9326880" cy="548640"/>
          </a:xfrm>
          <a:prstGeom prst="rect">
            <a:avLst/>
          </a:prstGeom>
          <a:noFill/>
        </p:spPr>
        <p:txBody>
          <a:bodyPr wrap="none">
            <a:spAutoFit/>
          </a:bodyPr>
          <a:lstStyle/>
          <a:p>
            <a:pPr algn="r">
              <a:defRPr sz="1600">
                <a:solidFill>
                  <a:srgbClr val="232D37"/>
                </a:solidFill>
              </a:defRPr>
            </a:pPr>
            <a:r>
              <a:t>جستجوی پایه  |  PubMed + واژگان کنترل‌شده</a:t>
            </a:r>
          </a:p>
        </p:txBody>
      </p:sp>
      <p:sp>
        <p:nvSpPr>
          <p:cNvPr id="9" name="Oval 8"/>
          <p:cNvSpPr/>
          <p:nvPr/>
        </p:nvSpPr>
        <p:spPr>
          <a:xfrm>
            <a:off x="10561320" y="2523744"/>
            <a:ext cx="502920" cy="502920"/>
          </a:xfrm>
          <a:prstGeom prst="ellipse">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defRPr>
            </a:pPr>
            <a:r>
              <a:t>3</a:t>
            </a:r>
          </a:p>
        </p:txBody>
      </p:sp>
      <p:sp>
        <p:nvSpPr>
          <p:cNvPr id="10" name="TextBox 9"/>
          <p:cNvSpPr txBox="1"/>
          <p:nvPr/>
        </p:nvSpPr>
        <p:spPr>
          <a:xfrm>
            <a:off x="914400" y="2505456"/>
            <a:ext cx="9326880" cy="548640"/>
          </a:xfrm>
          <a:prstGeom prst="rect">
            <a:avLst/>
          </a:prstGeom>
          <a:noFill/>
        </p:spPr>
        <p:txBody>
          <a:bodyPr wrap="none">
            <a:spAutoFit/>
          </a:bodyPr>
          <a:lstStyle/>
          <a:p>
            <a:pPr algn="r">
              <a:defRPr sz="1600">
                <a:solidFill>
                  <a:srgbClr val="232D37"/>
                </a:solidFill>
              </a:defRPr>
            </a:pPr>
            <a:r>
              <a:t>گسترش کشف  |  Semantic Scholar + Elicit</a:t>
            </a:r>
          </a:p>
        </p:txBody>
      </p:sp>
      <p:sp>
        <p:nvSpPr>
          <p:cNvPr id="11" name="Oval 10"/>
          <p:cNvSpPr/>
          <p:nvPr/>
        </p:nvSpPr>
        <p:spPr>
          <a:xfrm>
            <a:off x="10561320" y="3236976"/>
            <a:ext cx="502920" cy="502920"/>
          </a:xfrm>
          <a:prstGeom prst="ellipse">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defRPr>
            </a:pPr>
            <a:r>
              <a:t>4</a:t>
            </a:r>
          </a:p>
        </p:txBody>
      </p:sp>
      <p:sp>
        <p:nvSpPr>
          <p:cNvPr id="12" name="TextBox 11"/>
          <p:cNvSpPr txBox="1"/>
          <p:nvPr/>
        </p:nvSpPr>
        <p:spPr>
          <a:xfrm>
            <a:off x="914400" y="3218688"/>
            <a:ext cx="9326880" cy="548640"/>
          </a:xfrm>
          <a:prstGeom prst="rect">
            <a:avLst/>
          </a:prstGeom>
          <a:noFill/>
        </p:spPr>
        <p:txBody>
          <a:bodyPr wrap="none">
            <a:spAutoFit/>
          </a:bodyPr>
          <a:lstStyle/>
          <a:p>
            <a:pPr algn="r">
              <a:defRPr sz="1600">
                <a:solidFill>
                  <a:srgbClr val="232D37"/>
                </a:solidFill>
              </a:defRPr>
            </a:pPr>
            <a:r>
              <a:t>ردیابی استنادی  |  ResearchRabbit</a:t>
            </a:r>
          </a:p>
        </p:txBody>
      </p:sp>
      <p:sp>
        <p:nvSpPr>
          <p:cNvPr id="13" name="Oval 12"/>
          <p:cNvSpPr/>
          <p:nvPr/>
        </p:nvSpPr>
        <p:spPr>
          <a:xfrm>
            <a:off x="10561320" y="3950208"/>
            <a:ext cx="502920" cy="502920"/>
          </a:xfrm>
          <a:prstGeom prst="ellipse">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defRPr>
            </a:pPr>
            <a:r>
              <a:t>5</a:t>
            </a:r>
          </a:p>
        </p:txBody>
      </p:sp>
      <p:sp>
        <p:nvSpPr>
          <p:cNvPr id="14" name="TextBox 13"/>
          <p:cNvSpPr txBox="1"/>
          <p:nvPr/>
        </p:nvSpPr>
        <p:spPr>
          <a:xfrm>
            <a:off x="914400" y="3931920"/>
            <a:ext cx="9326880" cy="548640"/>
          </a:xfrm>
          <a:prstGeom prst="rect">
            <a:avLst/>
          </a:prstGeom>
          <a:noFill/>
        </p:spPr>
        <p:txBody>
          <a:bodyPr wrap="none">
            <a:spAutoFit/>
          </a:bodyPr>
          <a:lstStyle/>
          <a:p>
            <a:pPr algn="r">
              <a:defRPr sz="1600">
                <a:solidFill>
                  <a:srgbClr val="232D37"/>
                </a:solidFill>
              </a:defRPr>
            </a:pPr>
            <a:r>
              <a:t>مدیریت منابع  |  EndNote / Zotero</a:t>
            </a:r>
          </a:p>
        </p:txBody>
      </p:sp>
      <p:sp>
        <p:nvSpPr>
          <p:cNvPr id="15" name="Oval 14"/>
          <p:cNvSpPr/>
          <p:nvPr/>
        </p:nvSpPr>
        <p:spPr>
          <a:xfrm>
            <a:off x="10561320" y="4663440"/>
            <a:ext cx="502920" cy="502920"/>
          </a:xfrm>
          <a:prstGeom prst="ellipse">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defRPr>
            </a:pPr>
            <a:r>
              <a:t>6</a:t>
            </a:r>
          </a:p>
        </p:txBody>
      </p:sp>
      <p:sp>
        <p:nvSpPr>
          <p:cNvPr id="16" name="TextBox 15"/>
          <p:cNvSpPr txBox="1"/>
          <p:nvPr/>
        </p:nvSpPr>
        <p:spPr>
          <a:xfrm>
            <a:off x="914400" y="4645152"/>
            <a:ext cx="9326880" cy="548640"/>
          </a:xfrm>
          <a:prstGeom prst="rect">
            <a:avLst/>
          </a:prstGeom>
          <a:noFill/>
        </p:spPr>
        <p:txBody>
          <a:bodyPr wrap="none">
            <a:spAutoFit/>
          </a:bodyPr>
          <a:lstStyle/>
          <a:p>
            <a:pPr algn="r">
              <a:defRPr sz="1600">
                <a:solidFill>
                  <a:srgbClr val="232D37"/>
                </a:solidFill>
              </a:defRPr>
            </a:pPr>
            <a:r>
              <a:rPr dirty="0" err="1"/>
              <a:t>استخراج</a:t>
            </a:r>
            <a:r>
              <a:rPr dirty="0"/>
              <a:t> و </a:t>
            </a:r>
            <a:r>
              <a:rPr dirty="0" err="1"/>
              <a:t>خلاصه</a:t>
            </a:r>
            <a:r>
              <a:rPr dirty="0"/>
              <a:t>  |  LLM </a:t>
            </a:r>
            <a:r>
              <a:rPr dirty="0" err="1"/>
              <a:t>با</a:t>
            </a:r>
            <a:r>
              <a:rPr dirty="0"/>
              <a:t> </a:t>
            </a:r>
            <a:r>
              <a:rPr dirty="0" err="1"/>
              <a:t>شواهد</a:t>
            </a:r>
            <a:r>
              <a:rPr dirty="0"/>
              <a:t> </a:t>
            </a:r>
            <a:r>
              <a:rPr dirty="0" err="1"/>
              <a:t>پشتیبان</a:t>
            </a:r>
            <a:endParaRPr dirty="0"/>
          </a:p>
        </p:txBody>
      </p:sp>
      <p:sp>
        <p:nvSpPr>
          <p:cNvPr id="17" name="Oval 16"/>
          <p:cNvSpPr/>
          <p:nvPr/>
        </p:nvSpPr>
        <p:spPr>
          <a:xfrm>
            <a:off x="10561320" y="5376672"/>
            <a:ext cx="502920" cy="502920"/>
          </a:xfrm>
          <a:prstGeom prst="ellipse">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400" b="1">
                <a:solidFill>
                  <a:srgbClr val="FFFFFF"/>
                </a:solidFill>
              </a:defRPr>
            </a:pPr>
            <a:r>
              <a:t>7</a:t>
            </a:r>
          </a:p>
        </p:txBody>
      </p:sp>
      <p:sp>
        <p:nvSpPr>
          <p:cNvPr id="18" name="TextBox 17"/>
          <p:cNvSpPr txBox="1"/>
          <p:nvPr/>
        </p:nvSpPr>
        <p:spPr>
          <a:xfrm>
            <a:off x="914400" y="5358384"/>
            <a:ext cx="9326880" cy="548640"/>
          </a:xfrm>
          <a:prstGeom prst="rect">
            <a:avLst/>
          </a:prstGeom>
          <a:noFill/>
        </p:spPr>
        <p:txBody>
          <a:bodyPr wrap="none">
            <a:spAutoFit/>
          </a:bodyPr>
          <a:lstStyle/>
          <a:p>
            <a:pPr algn="r">
              <a:defRPr sz="1600">
                <a:solidFill>
                  <a:srgbClr val="232D37"/>
                </a:solidFill>
              </a:defRPr>
            </a:pPr>
            <a:r>
              <a:t>کنترل کیفیت  |  بررسی منبع اصلی + ثبت تصمیم‌ها</a:t>
            </a:r>
          </a:p>
        </p:txBody>
      </p:sp>
      <p:sp>
        <p:nvSpPr>
          <p:cNvPr id="19" name="Rectangle 18"/>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94360" y="384048"/>
            <a:ext cx="10881360" cy="594360"/>
          </a:xfrm>
          <a:prstGeom prst="rect">
            <a:avLst/>
          </a:prstGeom>
          <a:noFill/>
        </p:spPr>
        <p:txBody>
          <a:bodyPr wrap="none">
            <a:spAutoFit/>
          </a:bodyPr>
          <a:lstStyle/>
          <a:p>
            <a:pPr algn="r">
              <a:defRPr sz="2500" b="1">
                <a:solidFill>
                  <a:srgbClr val="16365C"/>
                </a:solidFill>
                <a:latin typeface="Aptos Display"/>
              </a:defRPr>
            </a:pPr>
            <a:r>
              <a:t>تمرین عملی ۱ | کشف منابع</a:t>
            </a:r>
          </a:p>
        </p:txBody>
      </p:sp>
      <p:sp>
        <p:nvSpPr>
          <p:cNvPr id="5" name="Rounded Rectangle 4"/>
          <p:cNvSpPr/>
          <p:nvPr/>
        </p:nvSpPr>
        <p:spPr>
          <a:xfrm>
            <a:off x="640080" y="1280160"/>
            <a:ext cx="3429000" cy="438912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3995928" y="1280160"/>
            <a:ext cx="73152" cy="4389120"/>
          </a:xfrm>
          <a:prstGeom prst="rect">
            <a:avLst/>
          </a:prstGeom>
          <a:solidFill>
            <a:srgbClr val="16365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822959" y="1444751"/>
            <a:ext cx="3108960" cy="411480"/>
          </a:xfrm>
          <a:prstGeom prst="rect">
            <a:avLst/>
          </a:prstGeom>
          <a:noFill/>
        </p:spPr>
        <p:txBody>
          <a:bodyPr wrap="none">
            <a:spAutoFit/>
          </a:bodyPr>
          <a:lstStyle/>
          <a:p>
            <a:pPr algn="r">
              <a:defRPr sz="1900" b="1">
                <a:solidFill>
                  <a:srgbClr val="16365C"/>
                </a:solidFill>
              </a:defRPr>
            </a:pPr>
            <a:r>
              <a:t>وظیفه</a:t>
            </a:r>
          </a:p>
        </p:txBody>
      </p:sp>
      <p:sp>
        <p:nvSpPr>
          <p:cNvPr id="8" name="TextBox 7"/>
          <p:cNvSpPr txBox="1"/>
          <p:nvPr/>
        </p:nvSpPr>
        <p:spPr>
          <a:xfrm>
            <a:off x="822959" y="1965960"/>
            <a:ext cx="3108960" cy="3566160"/>
          </a:xfrm>
          <a:prstGeom prst="rect">
            <a:avLst/>
          </a:prstGeom>
          <a:noFill/>
        </p:spPr>
        <p:txBody>
          <a:bodyPr wrap="square">
            <a:spAutoFit/>
          </a:bodyPr>
          <a:lstStyle/>
          <a:p>
            <a:pPr algn="r">
              <a:defRPr sz="1600">
                <a:solidFill>
                  <a:srgbClr val="232D37"/>
                </a:solidFill>
              </a:defRPr>
            </a:pPr>
            <a:r>
              <a:t>موضوع: «کاربرد AI در تشخیص سرطان»</a:t>
            </a:r>
            <a:br/>
            <a:r>
              <a:t/>
            </a:r>
            <a:br/>
            <a:r>
              <a:t>یک مقاله کلیدی پیدا کنید و در Semantic Scholar:</a:t>
            </a:r>
            <a:br/>
            <a:r>
              <a:t>• مقالات مرتبط</a:t>
            </a:r>
            <a:br/>
            <a:r>
              <a:t>• استنادها</a:t>
            </a:r>
            <a:br/>
            <a:r>
              <a:t>• مقالات جدید</a:t>
            </a:r>
            <a:br/>
            <a:r>
              <a:t>را بررسی کنید.</a:t>
            </a:r>
          </a:p>
        </p:txBody>
      </p:sp>
      <p:sp>
        <p:nvSpPr>
          <p:cNvPr id="9" name="Rounded Rectangle 8"/>
          <p:cNvSpPr/>
          <p:nvPr/>
        </p:nvSpPr>
        <p:spPr>
          <a:xfrm>
            <a:off x="4389120" y="1280160"/>
            <a:ext cx="3429000" cy="438912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7744968" y="1280160"/>
            <a:ext cx="73152" cy="4389120"/>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4572000" y="1444751"/>
            <a:ext cx="3108960" cy="411480"/>
          </a:xfrm>
          <a:prstGeom prst="rect">
            <a:avLst/>
          </a:prstGeom>
          <a:noFill/>
        </p:spPr>
        <p:txBody>
          <a:bodyPr wrap="none">
            <a:spAutoFit/>
          </a:bodyPr>
          <a:lstStyle/>
          <a:p>
            <a:pPr algn="r">
              <a:defRPr sz="1900" b="1">
                <a:solidFill>
                  <a:srgbClr val="16365C"/>
                </a:solidFill>
              </a:defRPr>
            </a:pPr>
            <a:r>
              <a:t>وظیفه</a:t>
            </a:r>
          </a:p>
        </p:txBody>
      </p:sp>
      <p:sp>
        <p:nvSpPr>
          <p:cNvPr id="12" name="TextBox 11"/>
          <p:cNvSpPr txBox="1"/>
          <p:nvPr/>
        </p:nvSpPr>
        <p:spPr>
          <a:xfrm>
            <a:off x="4572000" y="1965960"/>
            <a:ext cx="3108960" cy="3566160"/>
          </a:xfrm>
          <a:prstGeom prst="rect">
            <a:avLst/>
          </a:prstGeom>
          <a:noFill/>
        </p:spPr>
        <p:txBody>
          <a:bodyPr wrap="square">
            <a:spAutoFit/>
          </a:bodyPr>
          <a:lstStyle/>
          <a:p>
            <a:pPr algn="r">
              <a:defRPr sz="1600">
                <a:solidFill>
                  <a:srgbClr val="232D37"/>
                </a:solidFill>
              </a:defRPr>
            </a:pPr>
            <a:r>
              <a:t>همان سؤال را در Elicit وارد کنید.</a:t>
            </a:r>
            <a:br/>
            <a:r>
              <a:t/>
            </a:r>
            <a:br/>
            <a:r>
              <a:t>۵ مقاله مرتبط انتخاب کنید و این ستون‌ها را بسازید:</a:t>
            </a:r>
            <a:br/>
            <a:r>
              <a:t>• Design</a:t>
            </a:r>
            <a:br/>
            <a:r>
              <a:t>• Population</a:t>
            </a:r>
            <a:br/>
            <a:r>
              <a:t>• Intervention</a:t>
            </a:r>
            <a:br/>
            <a:r>
              <a:t>• Outcome</a:t>
            </a:r>
          </a:p>
        </p:txBody>
      </p:sp>
      <p:sp>
        <p:nvSpPr>
          <p:cNvPr id="13" name="Rounded Rectangle 12"/>
          <p:cNvSpPr/>
          <p:nvPr/>
        </p:nvSpPr>
        <p:spPr>
          <a:xfrm>
            <a:off x="8138160" y="1280160"/>
            <a:ext cx="3429000" cy="438912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11494008" y="1280160"/>
            <a:ext cx="73152" cy="4389120"/>
          </a:xfrm>
          <a:prstGeom prst="rect">
            <a:avLst/>
          </a:prstGeom>
          <a:solidFill>
            <a:srgbClr val="3484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8321040" y="1444751"/>
            <a:ext cx="3108960" cy="411480"/>
          </a:xfrm>
          <a:prstGeom prst="rect">
            <a:avLst/>
          </a:prstGeom>
          <a:noFill/>
        </p:spPr>
        <p:txBody>
          <a:bodyPr wrap="none">
            <a:spAutoFit/>
          </a:bodyPr>
          <a:lstStyle/>
          <a:p>
            <a:pPr algn="r">
              <a:defRPr sz="1900" b="1">
                <a:solidFill>
                  <a:srgbClr val="16365C"/>
                </a:solidFill>
              </a:defRPr>
            </a:pPr>
            <a:r>
              <a:t>وظیفه</a:t>
            </a:r>
          </a:p>
        </p:txBody>
      </p:sp>
      <p:sp>
        <p:nvSpPr>
          <p:cNvPr id="16" name="TextBox 15"/>
          <p:cNvSpPr txBox="1"/>
          <p:nvPr/>
        </p:nvSpPr>
        <p:spPr>
          <a:xfrm>
            <a:off x="8321040" y="1965960"/>
            <a:ext cx="3108960" cy="3566160"/>
          </a:xfrm>
          <a:prstGeom prst="rect">
            <a:avLst/>
          </a:prstGeom>
          <a:noFill/>
        </p:spPr>
        <p:txBody>
          <a:bodyPr wrap="square">
            <a:spAutoFit/>
          </a:bodyPr>
          <a:lstStyle/>
          <a:p>
            <a:pPr algn="r">
              <a:defRPr sz="1600">
                <a:solidFill>
                  <a:srgbClr val="232D37"/>
                </a:solidFill>
              </a:defRPr>
            </a:pPr>
            <a:r>
              <a:t>یکی از مقالات کلیدی را در ResearchRabbit وارد کنید.</a:t>
            </a:r>
            <a:br/>
            <a:r>
              <a:t/>
            </a:r>
            <a:br/>
            <a:r>
              <a:t>یک نویسنده مهم و ۳ مقاله مرتبط دیگر پیدا کنید و ارتباطات را توضیح دهید.</a:t>
            </a:r>
          </a:p>
        </p:txBody>
      </p:sp>
      <p:sp>
        <p:nvSpPr>
          <p:cNvPr id="17" name="Rectangle 16"/>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24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94360" y="384048"/>
            <a:ext cx="10881360" cy="594360"/>
          </a:xfrm>
          <a:prstGeom prst="rect">
            <a:avLst/>
          </a:prstGeom>
          <a:noFill/>
        </p:spPr>
        <p:txBody>
          <a:bodyPr wrap="none">
            <a:spAutoFit/>
          </a:bodyPr>
          <a:lstStyle/>
          <a:p>
            <a:pPr algn="r">
              <a:defRPr sz="2500" b="1">
                <a:solidFill>
                  <a:srgbClr val="16365C"/>
                </a:solidFill>
                <a:latin typeface="Aptos Display"/>
              </a:defRPr>
            </a:pPr>
            <a:r>
              <a:t>تمرین عملی ۲ | خلاصه‌سازی و استخراج</a:t>
            </a:r>
          </a:p>
        </p:txBody>
      </p:sp>
      <p:sp>
        <p:nvSpPr>
          <p:cNvPr id="5" name="TextBox 4"/>
          <p:cNvSpPr txBox="1"/>
          <p:nvPr/>
        </p:nvSpPr>
        <p:spPr>
          <a:xfrm>
            <a:off x="822960" y="1325880"/>
            <a:ext cx="10424160" cy="1990288"/>
          </a:xfrm>
          <a:prstGeom prst="rect">
            <a:avLst/>
          </a:prstGeom>
          <a:noFill/>
        </p:spPr>
        <p:txBody>
          <a:bodyPr wrap="square">
            <a:spAutoFit/>
          </a:bodyPr>
          <a:lstStyle/>
          <a:p>
            <a:pPr algn="r" rtl="1">
              <a:spcAft>
                <a:spcPts val="1000"/>
              </a:spcAft>
              <a:defRPr sz="1800">
                <a:solidFill>
                  <a:srgbClr val="232D37"/>
                </a:solidFill>
                <a:latin typeface="Aptos"/>
              </a:defRPr>
            </a:pPr>
            <a:r>
              <a:rPr dirty="0"/>
              <a:t>• </a:t>
            </a:r>
            <a:r>
              <a:rPr dirty="0" err="1"/>
              <a:t>یک</a:t>
            </a:r>
            <a:r>
              <a:rPr dirty="0"/>
              <a:t> </a:t>
            </a:r>
            <a:r>
              <a:rPr dirty="0" err="1"/>
              <a:t>مقاله</a:t>
            </a:r>
            <a:r>
              <a:rPr dirty="0"/>
              <a:t> </a:t>
            </a:r>
            <a:r>
              <a:rPr dirty="0" err="1"/>
              <a:t>کوتاه</a:t>
            </a:r>
            <a:r>
              <a:rPr dirty="0"/>
              <a:t> </a:t>
            </a:r>
            <a:r>
              <a:rPr dirty="0" err="1"/>
              <a:t>یا</a:t>
            </a:r>
            <a:r>
              <a:rPr dirty="0"/>
              <a:t> Abstract </a:t>
            </a:r>
            <a:r>
              <a:rPr dirty="0" err="1"/>
              <a:t>را</a:t>
            </a:r>
            <a:r>
              <a:rPr dirty="0"/>
              <a:t> </a:t>
            </a:r>
            <a:r>
              <a:rPr dirty="0" err="1"/>
              <a:t>انتخاب</a:t>
            </a:r>
            <a:r>
              <a:rPr dirty="0"/>
              <a:t> </a:t>
            </a:r>
            <a:r>
              <a:rPr dirty="0" err="1"/>
              <a:t>کنید</a:t>
            </a:r>
            <a:r>
              <a:rPr dirty="0"/>
              <a:t>.</a:t>
            </a:r>
          </a:p>
          <a:p>
            <a:pPr algn="r" rtl="1">
              <a:spcAft>
                <a:spcPts val="1000"/>
              </a:spcAft>
              <a:defRPr sz="1800">
                <a:solidFill>
                  <a:srgbClr val="232D37"/>
                </a:solidFill>
                <a:latin typeface="Aptos"/>
              </a:defRPr>
            </a:pPr>
            <a:r>
              <a:rPr dirty="0"/>
              <a:t>• </a:t>
            </a:r>
            <a:r>
              <a:rPr dirty="0" err="1"/>
              <a:t>از</a:t>
            </a:r>
            <a:r>
              <a:rPr dirty="0"/>
              <a:t> </a:t>
            </a:r>
            <a:r>
              <a:rPr dirty="0" err="1"/>
              <a:t>مدل</a:t>
            </a:r>
            <a:r>
              <a:rPr dirty="0"/>
              <a:t> </a:t>
            </a:r>
            <a:r>
              <a:rPr dirty="0" err="1"/>
              <a:t>زبانی</a:t>
            </a:r>
            <a:r>
              <a:rPr dirty="0"/>
              <a:t> </a:t>
            </a:r>
            <a:r>
              <a:rPr dirty="0" err="1"/>
              <a:t>بخواهید</a:t>
            </a:r>
            <a:r>
              <a:rPr dirty="0"/>
              <a:t> </a:t>
            </a:r>
            <a:r>
              <a:rPr dirty="0" err="1"/>
              <a:t>آن</a:t>
            </a:r>
            <a:r>
              <a:rPr dirty="0"/>
              <a:t> </a:t>
            </a:r>
            <a:r>
              <a:rPr dirty="0" err="1"/>
              <a:t>را</a:t>
            </a:r>
            <a:r>
              <a:rPr dirty="0"/>
              <a:t> </a:t>
            </a:r>
            <a:r>
              <a:rPr dirty="0" err="1"/>
              <a:t>در</a:t>
            </a:r>
            <a:r>
              <a:rPr dirty="0"/>
              <a:t> </a:t>
            </a:r>
            <a:r>
              <a:rPr dirty="0" err="1"/>
              <a:t>قالب</a:t>
            </a:r>
            <a:r>
              <a:rPr dirty="0"/>
              <a:t> ۸ </a:t>
            </a:r>
            <a:r>
              <a:rPr dirty="0" err="1"/>
              <a:t>فیلد</a:t>
            </a:r>
            <a:r>
              <a:rPr dirty="0"/>
              <a:t> </a:t>
            </a:r>
            <a:r>
              <a:rPr dirty="0" err="1"/>
              <a:t>خلاصه</a:t>
            </a:r>
            <a:r>
              <a:rPr dirty="0"/>
              <a:t> </a:t>
            </a:r>
            <a:r>
              <a:rPr dirty="0" err="1"/>
              <a:t>کند</a:t>
            </a:r>
            <a:r>
              <a:rPr dirty="0"/>
              <a:t>: </a:t>
            </a:r>
            <a:r>
              <a:rPr dirty="0" err="1"/>
              <a:t>هدف</a:t>
            </a:r>
            <a:r>
              <a:rPr dirty="0"/>
              <a:t>، </a:t>
            </a:r>
            <a:r>
              <a:rPr dirty="0" err="1"/>
              <a:t>طراحی</a:t>
            </a:r>
            <a:r>
              <a:rPr dirty="0"/>
              <a:t>، </a:t>
            </a:r>
            <a:r>
              <a:rPr dirty="0" err="1"/>
              <a:t>نمونه</a:t>
            </a:r>
            <a:r>
              <a:rPr dirty="0"/>
              <a:t>، </a:t>
            </a:r>
            <a:r>
              <a:rPr dirty="0" err="1"/>
              <a:t>مداخله</a:t>
            </a:r>
            <a:r>
              <a:rPr dirty="0"/>
              <a:t>، </a:t>
            </a:r>
            <a:r>
              <a:rPr dirty="0" err="1"/>
              <a:t>مقایسه</a:t>
            </a:r>
            <a:r>
              <a:rPr dirty="0"/>
              <a:t>، </a:t>
            </a:r>
            <a:r>
              <a:rPr dirty="0" err="1"/>
              <a:t>پیامد</a:t>
            </a:r>
            <a:r>
              <a:rPr dirty="0"/>
              <a:t>، </a:t>
            </a:r>
            <a:r>
              <a:rPr dirty="0" err="1"/>
              <a:t>یافته</a:t>
            </a:r>
            <a:r>
              <a:rPr dirty="0"/>
              <a:t> </a:t>
            </a:r>
            <a:r>
              <a:rPr dirty="0" err="1"/>
              <a:t>اصلی</a:t>
            </a:r>
            <a:r>
              <a:rPr dirty="0"/>
              <a:t>، </a:t>
            </a:r>
            <a:r>
              <a:rPr dirty="0" err="1"/>
              <a:t>محدودیت</a:t>
            </a:r>
            <a:r>
              <a:rPr dirty="0"/>
              <a:t>.</a:t>
            </a:r>
          </a:p>
          <a:p>
            <a:pPr algn="r" rtl="1">
              <a:spcAft>
                <a:spcPts val="1000"/>
              </a:spcAft>
              <a:defRPr sz="1800">
                <a:solidFill>
                  <a:srgbClr val="232D37"/>
                </a:solidFill>
                <a:latin typeface="Aptos"/>
              </a:defRPr>
            </a:pPr>
            <a:r>
              <a:rPr dirty="0"/>
              <a:t>• </a:t>
            </a:r>
            <a:r>
              <a:rPr dirty="0" err="1"/>
              <a:t>در</a:t>
            </a:r>
            <a:r>
              <a:rPr dirty="0"/>
              <a:t> </a:t>
            </a:r>
            <a:r>
              <a:rPr dirty="0" err="1"/>
              <a:t>مرحله</a:t>
            </a:r>
            <a:r>
              <a:rPr dirty="0"/>
              <a:t> </a:t>
            </a:r>
            <a:r>
              <a:rPr dirty="0" err="1"/>
              <a:t>دوم</a:t>
            </a:r>
            <a:r>
              <a:rPr dirty="0"/>
              <a:t>، </a:t>
            </a:r>
            <a:r>
              <a:rPr dirty="0" err="1"/>
              <a:t>از</a:t>
            </a:r>
            <a:r>
              <a:rPr dirty="0"/>
              <a:t> </a:t>
            </a:r>
            <a:r>
              <a:rPr dirty="0" err="1"/>
              <a:t>مدل</a:t>
            </a:r>
            <a:r>
              <a:rPr dirty="0"/>
              <a:t> </a:t>
            </a:r>
            <a:r>
              <a:rPr dirty="0" err="1"/>
              <a:t>بخواهید</a:t>
            </a:r>
            <a:r>
              <a:rPr dirty="0"/>
              <a:t> </a:t>
            </a:r>
            <a:r>
              <a:rPr dirty="0" err="1"/>
              <a:t>برای</a:t>
            </a:r>
            <a:r>
              <a:rPr dirty="0"/>
              <a:t> </a:t>
            </a:r>
            <a:r>
              <a:rPr dirty="0" err="1"/>
              <a:t>هر</a:t>
            </a:r>
            <a:r>
              <a:rPr dirty="0"/>
              <a:t> </a:t>
            </a:r>
            <a:r>
              <a:rPr dirty="0" err="1"/>
              <a:t>فیلد</a:t>
            </a:r>
            <a:r>
              <a:rPr dirty="0"/>
              <a:t> </a:t>
            </a:r>
            <a:r>
              <a:rPr dirty="0" err="1"/>
              <a:t>یک</a:t>
            </a:r>
            <a:r>
              <a:rPr dirty="0"/>
              <a:t> </a:t>
            </a:r>
            <a:r>
              <a:rPr dirty="0" err="1"/>
              <a:t>عبارت</a:t>
            </a:r>
            <a:r>
              <a:rPr dirty="0"/>
              <a:t> </a:t>
            </a:r>
            <a:r>
              <a:rPr dirty="0" err="1"/>
              <a:t>پشتیبان</a:t>
            </a:r>
            <a:r>
              <a:rPr dirty="0"/>
              <a:t> </a:t>
            </a:r>
            <a:r>
              <a:rPr dirty="0" err="1"/>
              <a:t>از</a:t>
            </a:r>
            <a:r>
              <a:rPr dirty="0"/>
              <a:t> </a:t>
            </a:r>
            <a:r>
              <a:rPr dirty="0" err="1"/>
              <a:t>متن</a:t>
            </a:r>
            <a:r>
              <a:rPr dirty="0"/>
              <a:t> </a:t>
            </a:r>
            <a:r>
              <a:rPr dirty="0" err="1"/>
              <a:t>ارائه‌شده</a:t>
            </a:r>
            <a:r>
              <a:rPr dirty="0"/>
              <a:t> </a:t>
            </a:r>
            <a:r>
              <a:rPr dirty="0" err="1"/>
              <a:t>بیاورد</a:t>
            </a:r>
            <a:r>
              <a:rPr dirty="0"/>
              <a:t>.</a:t>
            </a:r>
          </a:p>
          <a:p>
            <a:pPr algn="r" rtl="1">
              <a:spcAft>
                <a:spcPts val="1000"/>
              </a:spcAft>
              <a:defRPr sz="1800">
                <a:solidFill>
                  <a:srgbClr val="232D37"/>
                </a:solidFill>
                <a:latin typeface="Aptos"/>
              </a:defRPr>
            </a:pPr>
            <a:r>
              <a:rPr dirty="0"/>
              <a:t>• </a:t>
            </a:r>
            <a:r>
              <a:rPr dirty="0" err="1"/>
              <a:t>دو</a:t>
            </a:r>
            <a:r>
              <a:rPr dirty="0"/>
              <a:t> </a:t>
            </a:r>
            <a:r>
              <a:rPr dirty="0" err="1"/>
              <a:t>خروجی</a:t>
            </a:r>
            <a:r>
              <a:rPr dirty="0"/>
              <a:t> </a:t>
            </a:r>
            <a:r>
              <a:rPr dirty="0" err="1"/>
              <a:t>را</a:t>
            </a:r>
            <a:r>
              <a:rPr dirty="0"/>
              <a:t> </a:t>
            </a:r>
            <a:r>
              <a:rPr dirty="0" err="1"/>
              <a:t>با</a:t>
            </a:r>
            <a:r>
              <a:rPr dirty="0"/>
              <a:t> </a:t>
            </a:r>
            <a:r>
              <a:rPr dirty="0" err="1"/>
              <a:t>مقاله</a:t>
            </a:r>
            <a:r>
              <a:rPr dirty="0"/>
              <a:t> </a:t>
            </a:r>
            <a:r>
              <a:rPr dirty="0" err="1"/>
              <a:t>اصلی</a:t>
            </a:r>
            <a:r>
              <a:rPr dirty="0"/>
              <a:t> </a:t>
            </a:r>
            <a:r>
              <a:rPr dirty="0" err="1"/>
              <a:t>مقایسه</a:t>
            </a:r>
            <a:r>
              <a:rPr dirty="0"/>
              <a:t> </a:t>
            </a:r>
            <a:r>
              <a:rPr dirty="0" err="1"/>
              <a:t>کنید</a:t>
            </a:r>
            <a:r>
              <a:rPr dirty="0"/>
              <a:t> و </a:t>
            </a:r>
            <a:r>
              <a:rPr dirty="0" err="1"/>
              <a:t>حداقل</a:t>
            </a:r>
            <a:r>
              <a:rPr dirty="0"/>
              <a:t> </a:t>
            </a:r>
            <a:r>
              <a:rPr dirty="0" err="1"/>
              <a:t>یک</a:t>
            </a:r>
            <a:r>
              <a:rPr dirty="0"/>
              <a:t> </a:t>
            </a:r>
            <a:r>
              <a:rPr dirty="0" err="1"/>
              <a:t>خطای</a:t>
            </a:r>
            <a:r>
              <a:rPr dirty="0"/>
              <a:t> </a:t>
            </a:r>
            <a:r>
              <a:rPr dirty="0" err="1"/>
              <a:t>احتمالی</a:t>
            </a:r>
            <a:r>
              <a:rPr dirty="0"/>
              <a:t> </a:t>
            </a:r>
            <a:r>
              <a:rPr dirty="0" err="1"/>
              <a:t>پیدا</a:t>
            </a:r>
            <a:r>
              <a:rPr dirty="0"/>
              <a:t> </a:t>
            </a:r>
            <a:r>
              <a:rPr dirty="0" err="1"/>
              <a:t>کنید</a:t>
            </a:r>
            <a:r>
              <a:rPr dirty="0"/>
              <a:t>.</a:t>
            </a:r>
          </a:p>
          <a:p>
            <a:pPr algn="r" rtl="1">
              <a:spcAft>
                <a:spcPts val="1000"/>
              </a:spcAft>
              <a:defRPr sz="1800">
                <a:solidFill>
                  <a:srgbClr val="232D37"/>
                </a:solidFill>
                <a:latin typeface="Aptos"/>
              </a:defRPr>
            </a:pPr>
            <a:r>
              <a:rPr dirty="0"/>
              <a:t>• </a:t>
            </a:r>
            <a:r>
              <a:rPr dirty="0" err="1"/>
              <a:t>بحث</a:t>
            </a:r>
            <a:r>
              <a:rPr dirty="0"/>
              <a:t>: </a:t>
            </a:r>
            <a:r>
              <a:rPr dirty="0" err="1"/>
              <a:t>کدام</a:t>
            </a:r>
            <a:r>
              <a:rPr dirty="0"/>
              <a:t> </a:t>
            </a:r>
            <a:r>
              <a:rPr dirty="0" err="1"/>
              <a:t>خطاها</a:t>
            </a:r>
            <a:r>
              <a:rPr dirty="0"/>
              <a:t> </a:t>
            </a:r>
            <a:r>
              <a:rPr dirty="0" err="1"/>
              <a:t>برای</a:t>
            </a:r>
            <a:r>
              <a:rPr dirty="0"/>
              <a:t> </a:t>
            </a:r>
            <a:r>
              <a:rPr dirty="0" err="1"/>
              <a:t>تصمیم‌گیری</a:t>
            </a:r>
            <a:r>
              <a:rPr dirty="0"/>
              <a:t> </a:t>
            </a:r>
            <a:r>
              <a:rPr dirty="0" err="1"/>
              <a:t>پزشکی</a:t>
            </a:r>
            <a:r>
              <a:rPr dirty="0"/>
              <a:t> </a:t>
            </a:r>
            <a:r>
              <a:rPr dirty="0" err="1"/>
              <a:t>خطرناک‌ترند</a:t>
            </a:r>
            <a:r>
              <a:rPr dirty="0"/>
              <a:t>؟</a:t>
            </a:r>
          </a:p>
        </p:txBody>
      </p:sp>
      <p:sp>
        <p:nvSpPr>
          <p:cNvPr id="6" name="Rectangle 5"/>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25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921155" y="313990"/>
            <a:ext cx="4618573" cy="477054"/>
          </a:xfrm>
          <a:prstGeom prst="rect">
            <a:avLst/>
          </a:prstGeom>
          <a:noFill/>
        </p:spPr>
        <p:txBody>
          <a:bodyPr wrap="none">
            <a:spAutoFit/>
          </a:bodyPr>
          <a:lstStyle/>
          <a:p>
            <a:pPr algn="r" rtl="1">
              <a:defRPr sz="2500" b="1">
                <a:solidFill>
                  <a:srgbClr val="16365C"/>
                </a:solidFill>
                <a:latin typeface="Aptos Display"/>
              </a:defRPr>
            </a:pPr>
            <a:r>
              <a:rPr dirty="0" err="1"/>
              <a:t>راهنمای</a:t>
            </a:r>
            <a:r>
              <a:rPr dirty="0"/>
              <a:t> Prompt </a:t>
            </a:r>
            <a:r>
              <a:rPr lang="fa-IR" dirty="0" smtClean="0"/>
              <a:t> </a:t>
            </a:r>
            <a:r>
              <a:rPr dirty="0" err="1" smtClean="0"/>
              <a:t>نویسی</a:t>
            </a:r>
            <a:r>
              <a:rPr dirty="0" smtClean="0"/>
              <a:t> </a:t>
            </a:r>
            <a:r>
              <a:rPr dirty="0" err="1"/>
              <a:t>برای</a:t>
            </a:r>
            <a:r>
              <a:rPr dirty="0"/>
              <a:t> </a:t>
            </a:r>
            <a:r>
              <a:rPr dirty="0" err="1"/>
              <a:t>پژوهش</a:t>
            </a:r>
            <a:endParaRPr dirty="0"/>
          </a:p>
        </p:txBody>
      </p:sp>
      <p:sp>
        <p:nvSpPr>
          <p:cNvPr id="5" name="Rounded Rectangle 4"/>
          <p:cNvSpPr/>
          <p:nvPr/>
        </p:nvSpPr>
        <p:spPr>
          <a:xfrm>
            <a:off x="594360" y="1234440"/>
            <a:ext cx="3429000" cy="196596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3950208" y="1234440"/>
            <a:ext cx="73152" cy="1965960"/>
          </a:xfrm>
          <a:prstGeom prst="rect">
            <a:avLst/>
          </a:prstGeom>
          <a:solidFill>
            <a:srgbClr val="16365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77240" y="1399032"/>
            <a:ext cx="3108960" cy="411480"/>
          </a:xfrm>
          <a:prstGeom prst="rect">
            <a:avLst/>
          </a:prstGeom>
          <a:noFill/>
        </p:spPr>
        <p:txBody>
          <a:bodyPr wrap="none">
            <a:spAutoFit/>
          </a:bodyPr>
          <a:lstStyle/>
          <a:p>
            <a:pPr algn="r">
              <a:defRPr sz="1700" b="1">
                <a:solidFill>
                  <a:srgbClr val="16365C"/>
                </a:solidFill>
              </a:defRPr>
            </a:pPr>
            <a:r>
              <a:t>نقش</a:t>
            </a:r>
          </a:p>
        </p:txBody>
      </p:sp>
      <p:sp>
        <p:nvSpPr>
          <p:cNvPr id="8" name="TextBox 7"/>
          <p:cNvSpPr txBox="1"/>
          <p:nvPr/>
        </p:nvSpPr>
        <p:spPr>
          <a:xfrm>
            <a:off x="777240" y="1920240"/>
            <a:ext cx="3108960" cy="323165"/>
          </a:xfrm>
          <a:prstGeom prst="rect">
            <a:avLst/>
          </a:prstGeom>
          <a:noFill/>
        </p:spPr>
        <p:txBody>
          <a:bodyPr wrap="square">
            <a:spAutoFit/>
          </a:bodyPr>
          <a:lstStyle/>
          <a:p>
            <a:pPr algn="r">
              <a:defRPr sz="1500">
                <a:solidFill>
                  <a:srgbClr val="232D37"/>
                </a:solidFill>
              </a:defRPr>
            </a:pPr>
            <a:r>
              <a:rPr dirty="0"/>
              <a:t>«</a:t>
            </a:r>
            <a:r>
              <a:rPr dirty="0" err="1"/>
              <a:t>تو</a:t>
            </a:r>
            <a:r>
              <a:rPr dirty="0"/>
              <a:t> </a:t>
            </a:r>
            <a:r>
              <a:rPr dirty="0" err="1"/>
              <a:t>دستیار</a:t>
            </a:r>
            <a:r>
              <a:rPr dirty="0"/>
              <a:t> </a:t>
            </a:r>
            <a:r>
              <a:rPr dirty="0" err="1"/>
              <a:t>پژوهش</a:t>
            </a:r>
            <a:r>
              <a:rPr dirty="0"/>
              <a:t> </a:t>
            </a:r>
            <a:r>
              <a:rPr dirty="0" err="1"/>
              <a:t>در</a:t>
            </a:r>
            <a:r>
              <a:rPr dirty="0"/>
              <a:t> </a:t>
            </a:r>
            <a:r>
              <a:rPr dirty="0" err="1"/>
              <a:t>علوم</a:t>
            </a:r>
            <a:r>
              <a:rPr dirty="0"/>
              <a:t> </a:t>
            </a:r>
            <a:r>
              <a:rPr dirty="0" err="1"/>
              <a:t>پزشکی</a:t>
            </a:r>
            <a:r>
              <a:rPr dirty="0"/>
              <a:t> </a:t>
            </a:r>
            <a:r>
              <a:rPr dirty="0" err="1" smtClean="0"/>
              <a:t>هستی</a:t>
            </a:r>
            <a:r>
              <a:rPr dirty="0" smtClean="0"/>
              <a:t>»</a:t>
            </a:r>
            <a:endParaRPr dirty="0"/>
          </a:p>
        </p:txBody>
      </p:sp>
      <p:sp>
        <p:nvSpPr>
          <p:cNvPr id="9" name="Rounded Rectangle 8"/>
          <p:cNvSpPr/>
          <p:nvPr/>
        </p:nvSpPr>
        <p:spPr>
          <a:xfrm>
            <a:off x="4389120" y="1234440"/>
            <a:ext cx="3429000" cy="196596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7744968" y="1234440"/>
            <a:ext cx="73152" cy="1965960"/>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4572000" y="1399032"/>
            <a:ext cx="3108960" cy="411480"/>
          </a:xfrm>
          <a:prstGeom prst="rect">
            <a:avLst/>
          </a:prstGeom>
          <a:noFill/>
        </p:spPr>
        <p:txBody>
          <a:bodyPr wrap="none">
            <a:spAutoFit/>
          </a:bodyPr>
          <a:lstStyle/>
          <a:p>
            <a:pPr algn="r">
              <a:defRPr sz="1700" b="1">
                <a:solidFill>
                  <a:srgbClr val="16365C"/>
                </a:solidFill>
              </a:defRPr>
            </a:pPr>
            <a:r>
              <a:t>وظیفه</a:t>
            </a:r>
          </a:p>
        </p:txBody>
      </p:sp>
      <p:sp>
        <p:nvSpPr>
          <p:cNvPr id="12" name="TextBox 11"/>
          <p:cNvSpPr txBox="1"/>
          <p:nvPr/>
        </p:nvSpPr>
        <p:spPr>
          <a:xfrm>
            <a:off x="4572000" y="1920240"/>
            <a:ext cx="3108960" cy="323165"/>
          </a:xfrm>
          <a:prstGeom prst="rect">
            <a:avLst/>
          </a:prstGeom>
          <a:noFill/>
        </p:spPr>
        <p:txBody>
          <a:bodyPr wrap="square">
            <a:spAutoFit/>
          </a:bodyPr>
          <a:lstStyle/>
          <a:p>
            <a:pPr algn="r">
              <a:defRPr sz="1500">
                <a:solidFill>
                  <a:srgbClr val="232D37"/>
                </a:solidFill>
              </a:defRPr>
            </a:pPr>
            <a:r>
              <a:rPr dirty="0"/>
              <a:t>«</a:t>
            </a:r>
            <a:r>
              <a:rPr dirty="0" err="1"/>
              <a:t>اطلاعات</a:t>
            </a:r>
            <a:r>
              <a:rPr dirty="0"/>
              <a:t> </a:t>
            </a:r>
            <a:r>
              <a:rPr dirty="0" err="1"/>
              <a:t>را</a:t>
            </a:r>
            <a:r>
              <a:rPr dirty="0"/>
              <a:t> </a:t>
            </a:r>
            <a:r>
              <a:rPr dirty="0" err="1"/>
              <a:t>از</a:t>
            </a:r>
            <a:r>
              <a:rPr dirty="0"/>
              <a:t> </a:t>
            </a:r>
            <a:r>
              <a:rPr dirty="0" err="1"/>
              <a:t>متن</a:t>
            </a:r>
            <a:r>
              <a:rPr dirty="0"/>
              <a:t> </a:t>
            </a:r>
            <a:r>
              <a:rPr dirty="0" err="1"/>
              <a:t>استخراج</a:t>
            </a:r>
            <a:r>
              <a:rPr dirty="0"/>
              <a:t> </a:t>
            </a:r>
            <a:r>
              <a:rPr dirty="0" err="1" smtClean="0"/>
              <a:t>کن</a:t>
            </a:r>
            <a:r>
              <a:rPr dirty="0" smtClean="0"/>
              <a:t>»</a:t>
            </a:r>
            <a:endParaRPr dirty="0"/>
          </a:p>
        </p:txBody>
      </p:sp>
      <p:sp>
        <p:nvSpPr>
          <p:cNvPr id="13" name="Rounded Rectangle 12"/>
          <p:cNvSpPr/>
          <p:nvPr/>
        </p:nvSpPr>
        <p:spPr>
          <a:xfrm>
            <a:off x="8183880" y="1234440"/>
            <a:ext cx="3429000" cy="196596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11539728" y="1234440"/>
            <a:ext cx="73152" cy="1965960"/>
          </a:xfrm>
          <a:prstGeom prst="rect">
            <a:avLst/>
          </a:prstGeom>
          <a:solidFill>
            <a:srgbClr val="3484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8366760" y="1399032"/>
            <a:ext cx="3108960" cy="411480"/>
          </a:xfrm>
          <a:prstGeom prst="rect">
            <a:avLst/>
          </a:prstGeom>
          <a:noFill/>
        </p:spPr>
        <p:txBody>
          <a:bodyPr wrap="none">
            <a:spAutoFit/>
          </a:bodyPr>
          <a:lstStyle/>
          <a:p>
            <a:pPr algn="r">
              <a:defRPr sz="1700" b="1">
                <a:solidFill>
                  <a:srgbClr val="16365C"/>
                </a:solidFill>
              </a:defRPr>
            </a:pPr>
            <a:r>
              <a:t>قالب</a:t>
            </a:r>
          </a:p>
        </p:txBody>
      </p:sp>
      <p:sp>
        <p:nvSpPr>
          <p:cNvPr id="16" name="TextBox 15"/>
          <p:cNvSpPr txBox="1"/>
          <p:nvPr/>
        </p:nvSpPr>
        <p:spPr>
          <a:xfrm>
            <a:off x="8307324" y="1930743"/>
            <a:ext cx="3108960" cy="323165"/>
          </a:xfrm>
          <a:prstGeom prst="rect">
            <a:avLst/>
          </a:prstGeom>
          <a:noFill/>
        </p:spPr>
        <p:txBody>
          <a:bodyPr wrap="square">
            <a:spAutoFit/>
          </a:bodyPr>
          <a:lstStyle/>
          <a:p>
            <a:pPr algn="r" rtl="1">
              <a:defRPr sz="1500">
                <a:solidFill>
                  <a:srgbClr val="232D37"/>
                </a:solidFill>
              </a:defRPr>
            </a:pPr>
            <a:r>
              <a:rPr lang="fa-IR" dirty="0" smtClean="0"/>
              <a:t>«</a:t>
            </a:r>
            <a:r>
              <a:rPr dirty="0" err="1" smtClean="0"/>
              <a:t>نتیجه</a:t>
            </a:r>
            <a:r>
              <a:rPr dirty="0" smtClean="0"/>
              <a:t> </a:t>
            </a:r>
            <a:r>
              <a:rPr dirty="0" err="1"/>
              <a:t>را</a:t>
            </a:r>
            <a:r>
              <a:rPr dirty="0"/>
              <a:t> </a:t>
            </a:r>
            <a:r>
              <a:rPr dirty="0" err="1"/>
              <a:t>در</a:t>
            </a:r>
            <a:r>
              <a:rPr dirty="0"/>
              <a:t> </a:t>
            </a:r>
            <a:r>
              <a:rPr dirty="0" err="1"/>
              <a:t>جدول</a:t>
            </a:r>
            <a:r>
              <a:rPr dirty="0"/>
              <a:t> </a:t>
            </a:r>
            <a:r>
              <a:rPr dirty="0" err="1"/>
              <a:t>با</a:t>
            </a:r>
            <a:r>
              <a:rPr dirty="0"/>
              <a:t> </a:t>
            </a:r>
            <a:r>
              <a:rPr dirty="0" err="1"/>
              <a:t>ستون‌های</a:t>
            </a:r>
            <a:r>
              <a:rPr dirty="0"/>
              <a:t> X و Y </a:t>
            </a:r>
            <a:r>
              <a:rPr dirty="0" err="1" smtClean="0"/>
              <a:t>بده</a:t>
            </a:r>
            <a:r>
              <a:rPr lang="fa-IR" dirty="0" smtClean="0"/>
              <a:t>»</a:t>
            </a:r>
            <a:endParaRPr dirty="0"/>
          </a:p>
        </p:txBody>
      </p:sp>
      <p:sp>
        <p:nvSpPr>
          <p:cNvPr id="17" name="Rounded Rectangle 16"/>
          <p:cNvSpPr/>
          <p:nvPr/>
        </p:nvSpPr>
        <p:spPr>
          <a:xfrm>
            <a:off x="594360" y="3611880"/>
            <a:ext cx="3429000" cy="196596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3950208" y="3611880"/>
            <a:ext cx="73152" cy="1965960"/>
          </a:xfrm>
          <a:prstGeom prst="rect">
            <a:avLst/>
          </a:prstGeom>
          <a:solidFill>
            <a:srgbClr val="DA89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777240" y="3776472"/>
            <a:ext cx="3108960" cy="411480"/>
          </a:xfrm>
          <a:prstGeom prst="rect">
            <a:avLst/>
          </a:prstGeom>
          <a:noFill/>
        </p:spPr>
        <p:txBody>
          <a:bodyPr wrap="none">
            <a:spAutoFit/>
          </a:bodyPr>
          <a:lstStyle/>
          <a:p>
            <a:pPr algn="r">
              <a:defRPr sz="1700" b="1">
                <a:solidFill>
                  <a:srgbClr val="16365C"/>
                </a:solidFill>
              </a:defRPr>
            </a:pPr>
            <a:r>
              <a:t>محدودیت</a:t>
            </a:r>
          </a:p>
        </p:txBody>
      </p:sp>
      <p:sp>
        <p:nvSpPr>
          <p:cNvPr id="20" name="TextBox 19"/>
          <p:cNvSpPr txBox="1"/>
          <p:nvPr/>
        </p:nvSpPr>
        <p:spPr>
          <a:xfrm>
            <a:off x="777240" y="4297680"/>
            <a:ext cx="3108960" cy="323165"/>
          </a:xfrm>
          <a:prstGeom prst="rect">
            <a:avLst/>
          </a:prstGeom>
          <a:noFill/>
        </p:spPr>
        <p:txBody>
          <a:bodyPr wrap="square">
            <a:spAutoFit/>
          </a:bodyPr>
          <a:lstStyle/>
          <a:p>
            <a:pPr algn="r">
              <a:defRPr sz="1500">
                <a:solidFill>
                  <a:srgbClr val="232D37"/>
                </a:solidFill>
              </a:defRPr>
            </a:pPr>
            <a:r>
              <a:rPr dirty="0"/>
              <a:t>«</a:t>
            </a:r>
            <a:r>
              <a:rPr dirty="0" err="1"/>
              <a:t>اگر</a:t>
            </a:r>
            <a:r>
              <a:rPr dirty="0"/>
              <a:t> </a:t>
            </a:r>
            <a:r>
              <a:rPr dirty="0" err="1"/>
              <a:t>داده</a:t>
            </a:r>
            <a:r>
              <a:rPr dirty="0"/>
              <a:t> </a:t>
            </a:r>
            <a:r>
              <a:rPr dirty="0" err="1"/>
              <a:t>وجود</a:t>
            </a:r>
            <a:r>
              <a:rPr dirty="0"/>
              <a:t> </a:t>
            </a:r>
            <a:r>
              <a:rPr dirty="0" err="1"/>
              <a:t>ندارد</a:t>
            </a:r>
            <a:r>
              <a:rPr dirty="0"/>
              <a:t>، </a:t>
            </a:r>
            <a:r>
              <a:rPr dirty="0" err="1"/>
              <a:t>گزارش</a:t>
            </a:r>
            <a:r>
              <a:rPr dirty="0"/>
              <a:t> </a:t>
            </a:r>
            <a:r>
              <a:rPr dirty="0" err="1"/>
              <a:t>نشده</a:t>
            </a:r>
            <a:r>
              <a:rPr dirty="0"/>
              <a:t> </a:t>
            </a:r>
            <a:r>
              <a:rPr dirty="0" err="1" smtClean="0"/>
              <a:t>بنویس</a:t>
            </a:r>
            <a:r>
              <a:rPr dirty="0" smtClean="0"/>
              <a:t>»</a:t>
            </a:r>
            <a:endParaRPr dirty="0"/>
          </a:p>
        </p:txBody>
      </p:sp>
      <p:sp>
        <p:nvSpPr>
          <p:cNvPr id="21" name="Rounded Rectangle 20"/>
          <p:cNvSpPr/>
          <p:nvPr/>
        </p:nvSpPr>
        <p:spPr>
          <a:xfrm>
            <a:off x="4389120" y="3611880"/>
            <a:ext cx="3429000" cy="196596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7744968" y="3611880"/>
            <a:ext cx="73152" cy="1965960"/>
          </a:xfrm>
          <a:prstGeom prst="rect">
            <a:avLst/>
          </a:prstGeom>
          <a:solidFill>
            <a:srgbClr val="B7434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4572000" y="3776472"/>
            <a:ext cx="3108960" cy="411480"/>
          </a:xfrm>
          <a:prstGeom prst="rect">
            <a:avLst/>
          </a:prstGeom>
          <a:noFill/>
        </p:spPr>
        <p:txBody>
          <a:bodyPr wrap="none">
            <a:spAutoFit/>
          </a:bodyPr>
          <a:lstStyle/>
          <a:p>
            <a:pPr algn="r">
              <a:defRPr sz="1700" b="1">
                <a:solidFill>
                  <a:srgbClr val="16365C"/>
                </a:solidFill>
              </a:defRPr>
            </a:pPr>
            <a:r>
              <a:t>شواهد</a:t>
            </a:r>
          </a:p>
        </p:txBody>
      </p:sp>
      <p:sp>
        <p:nvSpPr>
          <p:cNvPr id="24" name="TextBox 23"/>
          <p:cNvSpPr txBox="1"/>
          <p:nvPr/>
        </p:nvSpPr>
        <p:spPr>
          <a:xfrm>
            <a:off x="4572000" y="4297680"/>
            <a:ext cx="3108960" cy="323165"/>
          </a:xfrm>
          <a:prstGeom prst="rect">
            <a:avLst/>
          </a:prstGeom>
          <a:noFill/>
        </p:spPr>
        <p:txBody>
          <a:bodyPr wrap="square">
            <a:spAutoFit/>
          </a:bodyPr>
          <a:lstStyle/>
          <a:p>
            <a:pPr algn="r">
              <a:defRPr sz="1500">
                <a:solidFill>
                  <a:srgbClr val="232D37"/>
                </a:solidFill>
              </a:defRPr>
            </a:pPr>
            <a:r>
              <a:rPr dirty="0"/>
              <a:t>«</a:t>
            </a:r>
            <a:r>
              <a:rPr dirty="0" err="1"/>
              <a:t>برای</a:t>
            </a:r>
            <a:r>
              <a:rPr dirty="0"/>
              <a:t> </a:t>
            </a:r>
            <a:r>
              <a:rPr dirty="0" err="1"/>
              <a:t>هر</a:t>
            </a:r>
            <a:r>
              <a:rPr dirty="0"/>
              <a:t> </a:t>
            </a:r>
            <a:r>
              <a:rPr dirty="0" err="1"/>
              <a:t>ادعا</a:t>
            </a:r>
            <a:r>
              <a:rPr dirty="0"/>
              <a:t> </a:t>
            </a:r>
            <a:r>
              <a:rPr dirty="0" err="1"/>
              <a:t>عبارت</a:t>
            </a:r>
            <a:r>
              <a:rPr dirty="0"/>
              <a:t> </a:t>
            </a:r>
            <a:r>
              <a:rPr dirty="0" err="1"/>
              <a:t>پشتیبان</a:t>
            </a:r>
            <a:r>
              <a:rPr dirty="0"/>
              <a:t> </a:t>
            </a:r>
            <a:r>
              <a:rPr dirty="0" err="1"/>
              <a:t>را</a:t>
            </a:r>
            <a:r>
              <a:rPr dirty="0"/>
              <a:t> </a:t>
            </a:r>
            <a:r>
              <a:rPr dirty="0" err="1"/>
              <a:t>مشخص</a:t>
            </a:r>
            <a:r>
              <a:rPr dirty="0"/>
              <a:t> </a:t>
            </a:r>
            <a:r>
              <a:rPr dirty="0" err="1" smtClean="0"/>
              <a:t>کن</a:t>
            </a:r>
            <a:r>
              <a:rPr dirty="0" smtClean="0"/>
              <a:t>»</a:t>
            </a:r>
            <a:endParaRPr dirty="0"/>
          </a:p>
        </p:txBody>
      </p:sp>
      <p:sp>
        <p:nvSpPr>
          <p:cNvPr id="25" name="Rounded Rectangle 24"/>
          <p:cNvSpPr/>
          <p:nvPr/>
        </p:nvSpPr>
        <p:spPr>
          <a:xfrm>
            <a:off x="8183880" y="3611880"/>
            <a:ext cx="3429000" cy="196596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25"/>
          <p:cNvSpPr/>
          <p:nvPr/>
        </p:nvSpPr>
        <p:spPr>
          <a:xfrm>
            <a:off x="11539728" y="3611880"/>
            <a:ext cx="73152" cy="1965960"/>
          </a:xfrm>
          <a:prstGeom prst="rect">
            <a:avLst/>
          </a:prstGeom>
          <a:solidFill>
            <a:srgbClr val="37A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8366760" y="3776472"/>
            <a:ext cx="3108960" cy="411480"/>
          </a:xfrm>
          <a:prstGeom prst="rect">
            <a:avLst/>
          </a:prstGeom>
          <a:noFill/>
        </p:spPr>
        <p:txBody>
          <a:bodyPr wrap="none">
            <a:spAutoFit/>
          </a:bodyPr>
          <a:lstStyle/>
          <a:p>
            <a:pPr algn="r">
              <a:defRPr sz="1700" b="1">
                <a:solidFill>
                  <a:srgbClr val="16365C"/>
                </a:solidFill>
              </a:defRPr>
            </a:pPr>
            <a:r>
              <a:t>کنترل</a:t>
            </a:r>
          </a:p>
        </p:txBody>
      </p:sp>
      <p:sp>
        <p:nvSpPr>
          <p:cNvPr id="28" name="TextBox 27"/>
          <p:cNvSpPr txBox="1"/>
          <p:nvPr/>
        </p:nvSpPr>
        <p:spPr>
          <a:xfrm>
            <a:off x="8366760" y="4297680"/>
            <a:ext cx="3108960" cy="323165"/>
          </a:xfrm>
          <a:prstGeom prst="rect">
            <a:avLst/>
          </a:prstGeom>
          <a:noFill/>
        </p:spPr>
        <p:txBody>
          <a:bodyPr wrap="square">
            <a:spAutoFit/>
          </a:bodyPr>
          <a:lstStyle/>
          <a:p>
            <a:pPr algn="r">
              <a:defRPr sz="1500">
                <a:solidFill>
                  <a:srgbClr val="232D37"/>
                </a:solidFill>
              </a:defRPr>
            </a:pPr>
            <a:r>
              <a:rPr dirty="0"/>
              <a:t>«</a:t>
            </a:r>
            <a:r>
              <a:rPr dirty="0" err="1"/>
              <a:t>موارد</a:t>
            </a:r>
            <a:r>
              <a:rPr dirty="0"/>
              <a:t> </a:t>
            </a:r>
            <a:r>
              <a:rPr dirty="0" err="1"/>
              <a:t>نامطمئن</a:t>
            </a:r>
            <a:r>
              <a:rPr dirty="0"/>
              <a:t> </a:t>
            </a:r>
            <a:r>
              <a:rPr dirty="0" err="1"/>
              <a:t>را</a:t>
            </a:r>
            <a:r>
              <a:rPr dirty="0"/>
              <a:t> </a:t>
            </a:r>
            <a:r>
              <a:rPr dirty="0" err="1"/>
              <a:t>جداگانه</a:t>
            </a:r>
            <a:r>
              <a:rPr dirty="0"/>
              <a:t> </a:t>
            </a:r>
            <a:r>
              <a:rPr dirty="0" err="1"/>
              <a:t>فهرست</a:t>
            </a:r>
            <a:r>
              <a:rPr dirty="0"/>
              <a:t> </a:t>
            </a:r>
            <a:r>
              <a:rPr dirty="0" err="1" smtClean="0"/>
              <a:t>کن</a:t>
            </a:r>
            <a:r>
              <a:rPr dirty="0" smtClean="0"/>
              <a:t>»</a:t>
            </a:r>
            <a:endParaRPr dirty="0"/>
          </a:p>
        </p:txBody>
      </p:sp>
      <p:sp>
        <p:nvSpPr>
          <p:cNvPr id="29" name="Rectangle 28"/>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26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94360" y="384048"/>
            <a:ext cx="10881360" cy="594360"/>
          </a:xfrm>
          <a:prstGeom prst="rect">
            <a:avLst/>
          </a:prstGeom>
          <a:noFill/>
        </p:spPr>
        <p:txBody>
          <a:bodyPr wrap="none">
            <a:spAutoFit/>
          </a:bodyPr>
          <a:lstStyle/>
          <a:p>
            <a:pPr algn="r">
              <a:defRPr sz="2500" b="1">
                <a:solidFill>
                  <a:srgbClr val="16365C"/>
                </a:solidFill>
                <a:latin typeface="Aptos Display"/>
              </a:defRPr>
            </a:pPr>
            <a:r>
              <a:t>ملاحظات اخلاقی و محرمانگی</a:t>
            </a:r>
          </a:p>
        </p:txBody>
      </p:sp>
      <p:sp>
        <p:nvSpPr>
          <p:cNvPr id="5" name="TextBox 4"/>
          <p:cNvSpPr txBox="1"/>
          <p:nvPr/>
        </p:nvSpPr>
        <p:spPr>
          <a:xfrm>
            <a:off x="822960" y="1325880"/>
            <a:ext cx="10424160" cy="1990288"/>
          </a:xfrm>
          <a:prstGeom prst="rect">
            <a:avLst/>
          </a:prstGeom>
          <a:noFill/>
        </p:spPr>
        <p:txBody>
          <a:bodyPr wrap="square">
            <a:spAutoFit/>
          </a:bodyPr>
          <a:lstStyle/>
          <a:p>
            <a:pPr algn="r" rtl="1">
              <a:spcAft>
                <a:spcPts val="1000"/>
              </a:spcAft>
              <a:defRPr sz="1800">
                <a:solidFill>
                  <a:srgbClr val="232D37"/>
                </a:solidFill>
                <a:latin typeface="Aptos"/>
              </a:defRPr>
            </a:pPr>
            <a:r>
              <a:rPr dirty="0"/>
              <a:t>• </a:t>
            </a:r>
            <a:r>
              <a:rPr dirty="0" err="1"/>
              <a:t>اطلاعات</a:t>
            </a:r>
            <a:r>
              <a:rPr dirty="0"/>
              <a:t> </a:t>
            </a:r>
            <a:r>
              <a:rPr dirty="0" err="1"/>
              <a:t>شناسایی‌کننده</a:t>
            </a:r>
            <a:r>
              <a:rPr dirty="0"/>
              <a:t> </a:t>
            </a:r>
            <a:r>
              <a:rPr dirty="0" err="1"/>
              <a:t>بیمار</a:t>
            </a:r>
            <a:r>
              <a:rPr dirty="0"/>
              <a:t> </a:t>
            </a:r>
            <a:r>
              <a:rPr dirty="0" err="1"/>
              <a:t>را</a:t>
            </a:r>
            <a:r>
              <a:rPr dirty="0"/>
              <a:t> </a:t>
            </a:r>
            <a:r>
              <a:rPr dirty="0" err="1"/>
              <a:t>در</a:t>
            </a:r>
            <a:r>
              <a:rPr dirty="0"/>
              <a:t> </a:t>
            </a:r>
            <a:r>
              <a:rPr dirty="0" err="1"/>
              <a:t>ابزارهای</a:t>
            </a:r>
            <a:r>
              <a:rPr dirty="0"/>
              <a:t> </a:t>
            </a:r>
            <a:r>
              <a:rPr dirty="0" err="1"/>
              <a:t>عمومی</a:t>
            </a:r>
            <a:r>
              <a:rPr dirty="0"/>
              <a:t> </a:t>
            </a:r>
            <a:r>
              <a:rPr dirty="0" err="1"/>
              <a:t>وارد</a:t>
            </a:r>
            <a:r>
              <a:rPr dirty="0"/>
              <a:t> </a:t>
            </a:r>
            <a:r>
              <a:rPr dirty="0" err="1"/>
              <a:t>نکنید</a:t>
            </a:r>
            <a:r>
              <a:rPr dirty="0"/>
              <a:t>.</a:t>
            </a:r>
          </a:p>
          <a:p>
            <a:pPr algn="r" rtl="1">
              <a:spcAft>
                <a:spcPts val="1000"/>
              </a:spcAft>
              <a:defRPr sz="1800">
                <a:solidFill>
                  <a:srgbClr val="232D37"/>
                </a:solidFill>
                <a:latin typeface="Aptos"/>
              </a:defRPr>
            </a:pPr>
            <a:r>
              <a:rPr dirty="0"/>
              <a:t>• </a:t>
            </a:r>
            <a:r>
              <a:rPr dirty="0" err="1"/>
              <a:t>سیاست</a:t>
            </a:r>
            <a:r>
              <a:rPr dirty="0"/>
              <a:t> </a:t>
            </a:r>
            <a:r>
              <a:rPr dirty="0" err="1"/>
              <a:t>سازمان</a:t>
            </a:r>
            <a:r>
              <a:rPr dirty="0"/>
              <a:t> و </a:t>
            </a:r>
            <a:r>
              <a:rPr dirty="0" err="1"/>
              <a:t>مجله</a:t>
            </a:r>
            <a:r>
              <a:rPr dirty="0"/>
              <a:t> </a:t>
            </a:r>
            <a:r>
              <a:rPr dirty="0" err="1"/>
              <a:t>درباره</a:t>
            </a:r>
            <a:r>
              <a:rPr dirty="0"/>
              <a:t> </a:t>
            </a:r>
            <a:r>
              <a:rPr dirty="0" err="1"/>
              <a:t>استفاده</a:t>
            </a:r>
            <a:r>
              <a:rPr dirty="0"/>
              <a:t> </a:t>
            </a:r>
            <a:r>
              <a:rPr dirty="0" err="1"/>
              <a:t>از</a:t>
            </a:r>
            <a:r>
              <a:rPr dirty="0"/>
              <a:t> </a:t>
            </a:r>
            <a:r>
              <a:rPr dirty="0" smtClean="0"/>
              <a:t>AI</a:t>
            </a:r>
            <a:r>
              <a:rPr lang="fa-IR" dirty="0" smtClean="0"/>
              <a:t> </a:t>
            </a:r>
            <a:r>
              <a:rPr dirty="0" smtClean="0"/>
              <a:t> </a:t>
            </a:r>
            <a:r>
              <a:rPr dirty="0" err="1"/>
              <a:t>را</a:t>
            </a:r>
            <a:r>
              <a:rPr dirty="0"/>
              <a:t> </a:t>
            </a:r>
            <a:r>
              <a:rPr dirty="0" err="1"/>
              <a:t>بررسی</a:t>
            </a:r>
            <a:r>
              <a:rPr dirty="0"/>
              <a:t> </a:t>
            </a:r>
            <a:r>
              <a:rPr dirty="0" err="1"/>
              <a:t>کنید</a:t>
            </a:r>
            <a:r>
              <a:rPr dirty="0"/>
              <a:t>.</a:t>
            </a:r>
          </a:p>
          <a:p>
            <a:pPr algn="r" rtl="1">
              <a:spcAft>
                <a:spcPts val="1000"/>
              </a:spcAft>
              <a:defRPr sz="1800">
                <a:solidFill>
                  <a:srgbClr val="232D37"/>
                </a:solidFill>
                <a:latin typeface="Aptos"/>
              </a:defRPr>
            </a:pPr>
            <a:r>
              <a:rPr dirty="0"/>
              <a:t>• </a:t>
            </a:r>
            <a:r>
              <a:rPr dirty="0" err="1"/>
              <a:t>اگر</a:t>
            </a:r>
            <a:r>
              <a:rPr dirty="0"/>
              <a:t> AI </a:t>
            </a:r>
            <a:r>
              <a:rPr lang="fa-IR" dirty="0" smtClean="0"/>
              <a:t> </a:t>
            </a:r>
            <a:r>
              <a:rPr dirty="0" err="1" smtClean="0"/>
              <a:t>در</a:t>
            </a:r>
            <a:r>
              <a:rPr dirty="0" smtClean="0"/>
              <a:t> </a:t>
            </a:r>
            <a:r>
              <a:rPr dirty="0" err="1"/>
              <a:t>تولید</a:t>
            </a:r>
            <a:r>
              <a:rPr dirty="0"/>
              <a:t> </a:t>
            </a:r>
            <a:r>
              <a:rPr dirty="0" err="1"/>
              <a:t>یا</a:t>
            </a:r>
            <a:r>
              <a:rPr dirty="0"/>
              <a:t> </a:t>
            </a:r>
            <a:r>
              <a:rPr dirty="0" err="1"/>
              <a:t>ویرایش</a:t>
            </a:r>
            <a:r>
              <a:rPr dirty="0"/>
              <a:t> </a:t>
            </a:r>
            <a:r>
              <a:rPr dirty="0" err="1"/>
              <a:t>محتوای</a:t>
            </a:r>
            <a:r>
              <a:rPr dirty="0"/>
              <a:t> </a:t>
            </a:r>
            <a:r>
              <a:rPr dirty="0" err="1"/>
              <a:t>علمی</a:t>
            </a:r>
            <a:r>
              <a:rPr dirty="0"/>
              <a:t> </a:t>
            </a:r>
            <a:r>
              <a:rPr dirty="0" err="1"/>
              <a:t>نقش</a:t>
            </a:r>
            <a:r>
              <a:rPr dirty="0"/>
              <a:t> </a:t>
            </a:r>
            <a:r>
              <a:rPr dirty="0" err="1"/>
              <a:t>داشته</a:t>
            </a:r>
            <a:r>
              <a:rPr dirty="0"/>
              <a:t> </a:t>
            </a:r>
            <a:r>
              <a:rPr dirty="0" err="1"/>
              <a:t>است</a:t>
            </a:r>
            <a:r>
              <a:rPr dirty="0"/>
              <a:t>، </a:t>
            </a:r>
            <a:r>
              <a:rPr dirty="0" err="1"/>
              <a:t>شیوه</a:t>
            </a:r>
            <a:r>
              <a:rPr dirty="0"/>
              <a:t> </a:t>
            </a:r>
            <a:r>
              <a:rPr dirty="0" err="1"/>
              <a:t>اعلام</a:t>
            </a:r>
            <a:r>
              <a:rPr dirty="0"/>
              <a:t> </a:t>
            </a:r>
            <a:r>
              <a:rPr dirty="0" err="1"/>
              <a:t>آن</a:t>
            </a:r>
            <a:r>
              <a:rPr dirty="0"/>
              <a:t> </a:t>
            </a:r>
            <a:r>
              <a:rPr dirty="0" err="1"/>
              <a:t>را</a:t>
            </a:r>
            <a:r>
              <a:rPr dirty="0"/>
              <a:t> </a:t>
            </a:r>
            <a:r>
              <a:rPr dirty="0" err="1"/>
              <a:t>مطابق</a:t>
            </a:r>
            <a:r>
              <a:rPr dirty="0"/>
              <a:t> </a:t>
            </a:r>
            <a:r>
              <a:rPr dirty="0" err="1"/>
              <a:t>دستورالعمل</a:t>
            </a:r>
            <a:r>
              <a:rPr dirty="0"/>
              <a:t> </a:t>
            </a:r>
            <a:r>
              <a:rPr dirty="0" err="1"/>
              <a:t>ناشر</a:t>
            </a:r>
            <a:r>
              <a:rPr dirty="0"/>
              <a:t> </a:t>
            </a:r>
            <a:r>
              <a:rPr dirty="0" err="1"/>
              <a:t>رعایت</a:t>
            </a:r>
            <a:r>
              <a:rPr dirty="0"/>
              <a:t> </a:t>
            </a:r>
            <a:r>
              <a:rPr dirty="0" err="1"/>
              <a:t>کنید</a:t>
            </a:r>
            <a:r>
              <a:rPr dirty="0"/>
              <a:t>.</a:t>
            </a:r>
          </a:p>
          <a:p>
            <a:pPr algn="r" rtl="1">
              <a:spcAft>
                <a:spcPts val="1000"/>
              </a:spcAft>
              <a:defRPr sz="1800">
                <a:solidFill>
                  <a:srgbClr val="232D37"/>
                </a:solidFill>
                <a:latin typeface="Aptos"/>
              </a:defRPr>
            </a:pPr>
            <a:r>
              <a:rPr dirty="0"/>
              <a:t>• </a:t>
            </a:r>
            <a:r>
              <a:rPr dirty="0" err="1"/>
              <a:t>منبع</a:t>
            </a:r>
            <a:r>
              <a:rPr dirty="0"/>
              <a:t> و </a:t>
            </a:r>
            <a:r>
              <a:rPr dirty="0" err="1"/>
              <a:t>نسخه</a:t>
            </a:r>
            <a:r>
              <a:rPr dirty="0"/>
              <a:t> </a:t>
            </a:r>
            <a:r>
              <a:rPr dirty="0" err="1"/>
              <a:t>نهایی</a:t>
            </a:r>
            <a:r>
              <a:rPr dirty="0"/>
              <a:t> </a:t>
            </a:r>
            <a:r>
              <a:rPr dirty="0" err="1"/>
              <a:t>مقاله</a:t>
            </a:r>
            <a:r>
              <a:rPr dirty="0"/>
              <a:t> </a:t>
            </a:r>
            <a:r>
              <a:rPr dirty="0" err="1"/>
              <a:t>را</a:t>
            </a:r>
            <a:r>
              <a:rPr dirty="0"/>
              <a:t> </a:t>
            </a:r>
            <a:r>
              <a:rPr dirty="0" err="1"/>
              <a:t>مبنای</a:t>
            </a:r>
            <a:r>
              <a:rPr dirty="0"/>
              <a:t> </a:t>
            </a:r>
            <a:r>
              <a:rPr dirty="0" err="1"/>
              <a:t>تصمیم</a:t>
            </a:r>
            <a:r>
              <a:rPr dirty="0"/>
              <a:t> </a:t>
            </a:r>
            <a:r>
              <a:rPr dirty="0" err="1"/>
              <a:t>علمی</a:t>
            </a:r>
            <a:r>
              <a:rPr dirty="0"/>
              <a:t> </a:t>
            </a:r>
            <a:r>
              <a:rPr dirty="0" err="1"/>
              <a:t>قرار</a:t>
            </a:r>
            <a:r>
              <a:rPr dirty="0"/>
              <a:t> </a:t>
            </a:r>
            <a:r>
              <a:rPr dirty="0" err="1"/>
              <a:t>دهید</a:t>
            </a:r>
            <a:r>
              <a:rPr dirty="0"/>
              <a:t>.</a:t>
            </a:r>
          </a:p>
          <a:p>
            <a:pPr algn="r" rtl="1">
              <a:spcAft>
                <a:spcPts val="1000"/>
              </a:spcAft>
              <a:defRPr sz="1800">
                <a:solidFill>
                  <a:srgbClr val="232D37"/>
                </a:solidFill>
                <a:latin typeface="Aptos"/>
              </a:defRPr>
            </a:pPr>
            <a:r>
              <a:rPr dirty="0"/>
              <a:t>• </a:t>
            </a:r>
            <a:r>
              <a:rPr dirty="0" err="1"/>
              <a:t>برای</a:t>
            </a:r>
            <a:r>
              <a:rPr dirty="0"/>
              <a:t> </a:t>
            </a:r>
            <a:r>
              <a:rPr dirty="0" err="1"/>
              <a:t>تصمیم‌های</a:t>
            </a:r>
            <a:r>
              <a:rPr dirty="0"/>
              <a:t> </a:t>
            </a:r>
            <a:r>
              <a:rPr dirty="0" err="1"/>
              <a:t>بالینی</a:t>
            </a:r>
            <a:r>
              <a:rPr dirty="0"/>
              <a:t>، </a:t>
            </a:r>
            <a:r>
              <a:rPr dirty="0" err="1"/>
              <a:t>خروجی</a:t>
            </a:r>
            <a:r>
              <a:rPr dirty="0"/>
              <a:t> AI </a:t>
            </a:r>
            <a:r>
              <a:rPr lang="fa-IR" dirty="0" smtClean="0"/>
              <a:t> </a:t>
            </a:r>
            <a:r>
              <a:rPr dirty="0" err="1" smtClean="0"/>
              <a:t>به‌تنهایی</a:t>
            </a:r>
            <a:r>
              <a:rPr dirty="0" smtClean="0"/>
              <a:t> </a:t>
            </a:r>
            <a:r>
              <a:rPr dirty="0" err="1"/>
              <a:t>منبع</a:t>
            </a:r>
            <a:r>
              <a:rPr dirty="0"/>
              <a:t> </a:t>
            </a:r>
            <a:r>
              <a:rPr dirty="0" err="1"/>
              <a:t>معتبر</a:t>
            </a:r>
            <a:r>
              <a:rPr dirty="0"/>
              <a:t> </a:t>
            </a:r>
            <a:r>
              <a:rPr dirty="0" err="1"/>
              <a:t>تصمیم‌گیری</a:t>
            </a:r>
            <a:r>
              <a:rPr dirty="0"/>
              <a:t> </a:t>
            </a:r>
            <a:r>
              <a:rPr dirty="0" err="1"/>
              <a:t>نیست</a:t>
            </a:r>
            <a:r>
              <a:rPr dirty="0"/>
              <a:t>.</a:t>
            </a:r>
          </a:p>
        </p:txBody>
      </p:sp>
      <p:sp>
        <p:nvSpPr>
          <p:cNvPr id="6" name="Rectangle 5"/>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27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7421880" y="406996"/>
            <a:ext cx="3775393" cy="477054"/>
          </a:xfrm>
          <a:prstGeom prst="rect">
            <a:avLst/>
          </a:prstGeom>
          <a:noFill/>
        </p:spPr>
        <p:txBody>
          <a:bodyPr wrap="none">
            <a:spAutoFit/>
          </a:bodyPr>
          <a:lstStyle/>
          <a:p>
            <a:pPr algn="r" rtl="1">
              <a:defRPr sz="2500" b="1">
                <a:solidFill>
                  <a:srgbClr val="16365C"/>
                </a:solidFill>
                <a:latin typeface="Aptos Display"/>
              </a:defRPr>
            </a:pPr>
            <a:r>
              <a:rPr dirty="0" err="1"/>
              <a:t>چک‌لیست</a:t>
            </a:r>
            <a:r>
              <a:rPr dirty="0"/>
              <a:t> </a:t>
            </a:r>
            <a:r>
              <a:rPr dirty="0" err="1"/>
              <a:t>استفاده</a:t>
            </a:r>
            <a:r>
              <a:rPr dirty="0"/>
              <a:t> </a:t>
            </a:r>
            <a:r>
              <a:rPr dirty="0" err="1"/>
              <a:t>مسئولانه</a:t>
            </a:r>
            <a:r>
              <a:rPr dirty="0"/>
              <a:t> </a:t>
            </a:r>
            <a:r>
              <a:rPr dirty="0" err="1"/>
              <a:t>از</a:t>
            </a:r>
            <a:r>
              <a:rPr dirty="0"/>
              <a:t> AI</a:t>
            </a:r>
          </a:p>
        </p:txBody>
      </p:sp>
      <p:sp>
        <p:nvSpPr>
          <p:cNvPr id="5" name="Rounded Rectangle 4"/>
          <p:cNvSpPr/>
          <p:nvPr/>
        </p:nvSpPr>
        <p:spPr>
          <a:xfrm>
            <a:off x="822960" y="1325880"/>
            <a:ext cx="5029200" cy="109728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051560" y="1554480"/>
            <a:ext cx="4572000" cy="594360"/>
          </a:xfrm>
          <a:prstGeom prst="rect">
            <a:avLst/>
          </a:prstGeom>
          <a:noFill/>
        </p:spPr>
        <p:txBody>
          <a:bodyPr wrap="none">
            <a:spAutoFit/>
          </a:bodyPr>
          <a:lstStyle/>
          <a:p>
            <a:pPr algn="r">
              <a:defRPr sz="1800" b="1">
                <a:solidFill>
                  <a:srgbClr val="16365C"/>
                </a:solidFill>
              </a:defRPr>
            </a:pPr>
            <a:r>
              <a:t>☐  آیا منبع واقعی است؟</a:t>
            </a:r>
          </a:p>
        </p:txBody>
      </p:sp>
      <p:sp>
        <p:nvSpPr>
          <p:cNvPr id="7" name="Rounded Rectangle 6"/>
          <p:cNvSpPr/>
          <p:nvPr/>
        </p:nvSpPr>
        <p:spPr>
          <a:xfrm>
            <a:off x="6309360" y="1325880"/>
            <a:ext cx="5029200" cy="109728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6537960" y="1554480"/>
            <a:ext cx="4572000" cy="594360"/>
          </a:xfrm>
          <a:prstGeom prst="rect">
            <a:avLst/>
          </a:prstGeom>
          <a:noFill/>
        </p:spPr>
        <p:txBody>
          <a:bodyPr wrap="none">
            <a:spAutoFit/>
          </a:bodyPr>
          <a:lstStyle/>
          <a:p>
            <a:pPr algn="r">
              <a:defRPr sz="1800" b="1">
                <a:solidFill>
                  <a:srgbClr val="16365C"/>
                </a:solidFill>
              </a:defRPr>
            </a:pPr>
            <a:r>
              <a:rPr dirty="0"/>
              <a:t>☐  </a:t>
            </a:r>
            <a:r>
              <a:rPr dirty="0" err="1"/>
              <a:t>آیا</a:t>
            </a:r>
            <a:r>
              <a:rPr dirty="0"/>
              <a:t> </a:t>
            </a:r>
            <a:r>
              <a:rPr dirty="0" err="1"/>
              <a:t>به</a:t>
            </a:r>
            <a:r>
              <a:rPr dirty="0"/>
              <a:t> </a:t>
            </a:r>
            <a:r>
              <a:rPr dirty="0" err="1"/>
              <a:t>متن</a:t>
            </a:r>
            <a:r>
              <a:rPr dirty="0"/>
              <a:t> </a:t>
            </a:r>
            <a:r>
              <a:rPr dirty="0" err="1"/>
              <a:t>اصلی</a:t>
            </a:r>
            <a:r>
              <a:rPr dirty="0"/>
              <a:t> </a:t>
            </a:r>
            <a:r>
              <a:rPr dirty="0" err="1"/>
              <a:t>مراجعه</a:t>
            </a:r>
            <a:r>
              <a:rPr dirty="0"/>
              <a:t> </a:t>
            </a:r>
            <a:r>
              <a:rPr dirty="0" err="1"/>
              <a:t>کردم</a:t>
            </a:r>
            <a:r>
              <a:rPr dirty="0"/>
              <a:t>؟</a:t>
            </a:r>
          </a:p>
        </p:txBody>
      </p:sp>
      <p:sp>
        <p:nvSpPr>
          <p:cNvPr id="9" name="Rounded Rectangle 8"/>
          <p:cNvSpPr/>
          <p:nvPr/>
        </p:nvSpPr>
        <p:spPr>
          <a:xfrm>
            <a:off x="822960" y="2834639"/>
            <a:ext cx="5029200" cy="109728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051560" y="3063239"/>
            <a:ext cx="4572000" cy="594360"/>
          </a:xfrm>
          <a:prstGeom prst="rect">
            <a:avLst/>
          </a:prstGeom>
          <a:noFill/>
        </p:spPr>
        <p:txBody>
          <a:bodyPr wrap="none">
            <a:spAutoFit/>
          </a:bodyPr>
          <a:lstStyle/>
          <a:p>
            <a:pPr algn="r">
              <a:defRPr sz="1800" b="1">
                <a:solidFill>
                  <a:srgbClr val="16365C"/>
                </a:solidFill>
              </a:defRPr>
            </a:pPr>
            <a:r>
              <a:t>☐  آیا اعداد را کنترل کردم؟</a:t>
            </a:r>
          </a:p>
        </p:txBody>
      </p:sp>
      <p:sp>
        <p:nvSpPr>
          <p:cNvPr id="11" name="Rounded Rectangle 10"/>
          <p:cNvSpPr/>
          <p:nvPr/>
        </p:nvSpPr>
        <p:spPr>
          <a:xfrm>
            <a:off x="6309360" y="2834639"/>
            <a:ext cx="5029200" cy="109728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537960" y="3063239"/>
            <a:ext cx="4572000" cy="594360"/>
          </a:xfrm>
          <a:prstGeom prst="rect">
            <a:avLst/>
          </a:prstGeom>
          <a:noFill/>
        </p:spPr>
        <p:txBody>
          <a:bodyPr wrap="none">
            <a:spAutoFit/>
          </a:bodyPr>
          <a:lstStyle/>
          <a:p>
            <a:pPr algn="r">
              <a:defRPr sz="1800" b="1">
                <a:solidFill>
                  <a:srgbClr val="16365C"/>
                </a:solidFill>
              </a:defRPr>
            </a:pPr>
            <a:r>
              <a:t>☐  آیا محدودیت‌ها حفظ شده‌اند؟</a:t>
            </a:r>
          </a:p>
        </p:txBody>
      </p:sp>
      <p:sp>
        <p:nvSpPr>
          <p:cNvPr id="13" name="Rounded Rectangle 12"/>
          <p:cNvSpPr/>
          <p:nvPr/>
        </p:nvSpPr>
        <p:spPr>
          <a:xfrm>
            <a:off x="822960" y="4343400"/>
            <a:ext cx="5029200" cy="109728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1051560" y="4572000"/>
            <a:ext cx="4572000" cy="594360"/>
          </a:xfrm>
          <a:prstGeom prst="rect">
            <a:avLst/>
          </a:prstGeom>
          <a:noFill/>
        </p:spPr>
        <p:txBody>
          <a:bodyPr wrap="none">
            <a:spAutoFit/>
          </a:bodyPr>
          <a:lstStyle/>
          <a:p>
            <a:pPr algn="r">
              <a:defRPr sz="1800" b="1">
                <a:solidFill>
                  <a:srgbClr val="16365C"/>
                </a:solidFill>
              </a:defRPr>
            </a:pPr>
            <a:r>
              <a:t>☐  آیا داده محرمانه وارد نکردم؟</a:t>
            </a:r>
          </a:p>
        </p:txBody>
      </p:sp>
      <p:sp>
        <p:nvSpPr>
          <p:cNvPr id="15" name="Rounded Rectangle 14"/>
          <p:cNvSpPr/>
          <p:nvPr/>
        </p:nvSpPr>
        <p:spPr>
          <a:xfrm>
            <a:off x="6309360" y="4343400"/>
            <a:ext cx="5029200" cy="109728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6537960" y="4572000"/>
            <a:ext cx="4572000" cy="594360"/>
          </a:xfrm>
          <a:prstGeom prst="rect">
            <a:avLst/>
          </a:prstGeom>
          <a:noFill/>
        </p:spPr>
        <p:txBody>
          <a:bodyPr wrap="none">
            <a:spAutoFit/>
          </a:bodyPr>
          <a:lstStyle/>
          <a:p>
            <a:pPr algn="r">
              <a:defRPr sz="1800" b="1">
                <a:solidFill>
                  <a:srgbClr val="16365C"/>
                </a:solidFill>
              </a:defRPr>
            </a:pPr>
            <a:r>
              <a:t>☐  آیا روش کار قابل بازتولید است؟</a:t>
            </a:r>
          </a:p>
        </p:txBody>
      </p:sp>
      <p:sp>
        <p:nvSpPr>
          <p:cNvPr id="17" name="Rectangle 16"/>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28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94360" y="384048"/>
            <a:ext cx="10881360" cy="594360"/>
          </a:xfrm>
          <a:prstGeom prst="rect">
            <a:avLst/>
          </a:prstGeom>
          <a:noFill/>
        </p:spPr>
        <p:txBody>
          <a:bodyPr wrap="none">
            <a:spAutoFit/>
          </a:bodyPr>
          <a:lstStyle/>
          <a:p>
            <a:pPr algn="r">
              <a:defRPr sz="2500" b="1">
                <a:solidFill>
                  <a:srgbClr val="16365C"/>
                </a:solidFill>
                <a:latin typeface="Aptos Display"/>
              </a:defRPr>
            </a:pPr>
            <a:r>
              <a:t>منابع و لینک‌های پیشنهادی</a:t>
            </a:r>
          </a:p>
        </p:txBody>
      </p:sp>
      <p:sp>
        <p:nvSpPr>
          <p:cNvPr id="5" name="TextBox 4"/>
          <p:cNvSpPr txBox="1"/>
          <p:nvPr/>
        </p:nvSpPr>
        <p:spPr>
          <a:xfrm>
            <a:off x="822960" y="1325880"/>
            <a:ext cx="10424160" cy="4800600"/>
          </a:xfrm>
          <a:prstGeom prst="rect">
            <a:avLst/>
          </a:prstGeom>
          <a:noFill/>
        </p:spPr>
        <p:txBody>
          <a:bodyPr wrap="square">
            <a:spAutoFit/>
          </a:bodyPr>
          <a:lstStyle/>
          <a:p>
            <a:pPr algn="r">
              <a:spcAft>
                <a:spcPts val="1000"/>
              </a:spcAft>
              <a:defRPr sz="1700">
                <a:solidFill>
                  <a:srgbClr val="232D37"/>
                </a:solidFill>
                <a:latin typeface="Aptos"/>
              </a:defRPr>
            </a:pPr>
            <a:r>
              <a:rPr dirty="0">
                <a:hlinkClick r:id="rId2"/>
              </a:rPr>
              <a:t>• Semantic Scholar — semanticscholar.org</a:t>
            </a:r>
          </a:p>
          <a:p>
            <a:pPr algn="r">
              <a:spcAft>
                <a:spcPts val="1000"/>
              </a:spcAft>
              <a:defRPr sz="1700">
                <a:solidFill>
                  <a:srgbClr val="232D37"/>
                </a:solidFill>
                <a:latin typeface="Aptos"/>
              </a:defRPr>
            </a:pPr>
            <a:r>
              <a:rPr dirty="0">
                <a:hlinkClick r:id="rId3"/>
              </a:rPr>
              <a:t>• Elicit — elicit.com</a:t>
            </a:r>
          </a:p>
          <a:p>
            <a:pPr algn="r">
              <a:spcAft>
                <a:spcPts val="1000"/>
              </a:spcAft>
              <a:defRPr sz="1700">
                <a:solidFill>
                  <a:srgbClr val="232D37"/>
                </a:solidFill>
                <a:latin typeface="Aptos"/>
              </a:defRPr>
            </a:pPr>
            <a:r>
              <a:rPr dirty="0">
                <a:hlinkClick r:id="rId4"/>
              </a:rPr>
              <a:t>• </a:t>
            </a:r>
            <a:r>
              <a:rPr dirty="0" err="1">
                <a:hlinkClick r:id="rId4"/>
              </a:rPr>
              <a:t>ResearchRabbit</a:t>
            </a:r>
            <a:r>
              <a:rPr dirty="0">
                <a:hlinkClick r:id="rId4"/>
              </a:rPr>
              <a:t> — researchrabbit.ai</a:t>
            </a:r>
          </a:p>
          <a:p>
            <a:pPr algn="r">
              <a:spcAft>
                <a:spcPts val="1000"/>
              </a:spcAft>
              <a:defRPr sz="1700">
                <a:solidFill>
                  <a:srgbClr val="232D37"/>
                </a:solidFill>
                <a:latin typeface="Aptos"/>
              </a:defRPr>
            </a:pPr>
            <a:r>
              <a:rPr dirty="0">
                <a:hlinkClick r:id="rId5"/>
              </a:rPr>
              <a:t>• PubMed — pubmed.ncbi.nlm.nih.gov</a:t>
            </a:r>
          </a:p>
          <a:p>
            <a:pPr algn="r">
              <a:spcAft>
                <a:spcPts val="1000"/>
              </a:spcAft>
              <a:defRPr sz="1700">
                <a:solidFill>
                  <a:srgbClr val="232D37"/>
                </a:solidFill>
                <a:latin typeface="Aptos"/>
              </a:defRPr>
            </a:pPr>
            <a:r>
              <a:rPr dirty="0">
                <a:hlinkClick r:id="rId6"/>
              </a:rPr>
              <a:t>• PubMed: PubMed and beyond: biomedical literature search in the age of artificial intelligence (2024)</a:t>
            </a:r>
          </a:p>
          <a:p>
            <a:pPr algn="r">
              <a:spcAft>
                <a:spcPts val="1000"/>
              </a:spcAft>
              <a:defRPr sz="1700">
                <a:solidFill>
                  <a:srgbClr val="232D37"/>
                </a:solidFill>
                <a:latin typeface="Aptos"/>
              </a:defRPr>
            </a:pPr>
            <a:r>
              <a:rPr dirty="0">
                <a:hlinkClick r:id="rId7"/>
              </a:rPr>
              <a:t>• PubMed: Artificial Intelligence Tools in Biomedical Research: Part 1—Literature Search and Knowledge Mining (2025)</a:t>
            </a:r>
          </a:p>
        </p:txBody>
      </p:sp>
      <p:sp>
        <p:nvSpPr>
          <p:cNvPr id="6" name="Rectangle 5"/>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7256417" y="428290"/>
            <a:ext cx="3969356" cy="477054"/>
          </a:xfrm>
          <a:prstGeom prst="rect">
            <a:avLst/>
          </a:prstGeom>
          <a:noFill/>
        </p:spPr>
        <p:txBody>
          <a:bodyPr wrap="none">
            <a:spAutoFit/>
          </a:bodyPr>
          <a:lstStyle/>
          <a:p>
            <a:pPr algn="r" rtl="1">
              <a:defRPr sz="2500" b="1">
                <a:solidFill>
                  <a:srgbClr val="16365C"/>
                </a:solidFill>
                <a:latin typeface="Aptos Display"/>
              </a:defRPr>
            </a:pPr>
            <a:r>
              <a:rPr dirty="0" err="1" smtClean="0"/>
              <a:t>چراAI</a:t>
            </a:r>
            <a:r>
              <a:rPr dirty="0" smtClean="0"/>
              <a:t> </a:t>
            </a:r>
            <a:r>
              <a:rPr lang="fa-IR" dirty="0" smtClean="0"/>
              <a:t> </a:t>
            </a:r>
            <a:r>
              <a:rPr dirty="0" err="1" smtClean="0"/>
              <a:t>در</a:t>
            </a:r>
            <a:r>
              <a:rPr dirty="0" smtClean="0"/>
              <a:t> </a:t>
            </a:r>
            <a:r>
              <a:rPr dirty="0" err="1"/>
              <a:t>جستجوی</a:t>
            </a:r>
            <a:r>
              <a:rPr dirty="0"/>
              <a:t> </a:t>
            </a:r>
            <a:r>
              <a:rPr dirty="0" err="1"/>
              <a:t>منابع</a:t>
            </a:r>
            <a:r>
              <a:rPr dirty="0"/>
              <a:t> </a:t>
            </a:r>
            <a:r>
              <a:rPr dirty="0" err="1"/>
              <a:t>پزشکی</a:t>
            </a:r>
            <a:r>
              <a:rPr dirty="0"/>
              <a:t>؟</a:t>
            </a:r>
          </a:p>
        </p:txBody>
      </p:sp>
      <p:sp>
        <p:nvSpPr>
          <p:cNvPr id="5" name="Rounded Rectangle 4"/>
          <p:cNvSpPr/>
          <p:nvPr/>
        </p:nvSpPr>
        <p:spPr>
          <a:xfrm>
            <a:off x="640080" y="1325880"/>
            <a:ext cx="5257800" cy="1874519"/>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824728" y="1325880"/>
            <a:ext cx="73152" cy="1874519"/>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822959" y="1490472"/>
            <a:ext cx="4937760" cy="411480"/>
          </a:xfrm>
          <a:prstGeom prst="rect">
            <a:avLst/>
          </a:prstGeom>
          <a:noFill/>
        </p:spPr>
        <p:txBody>
          <a:bodyPr wrap="none">
            <a:spAutoFit/>
          </a:bodyPr>
          <a:lstStyle/>
          <a:p>
            <a:pPr algn="r">
              <a:defRPr sz="1800" b="1">
                <a:solidFill>
                  <a:srgbClr val="16365C"/>
                </a:solidFill>
              </a:defRPr>
            </a:pPr>
            <a:r>
              <a:t>حجم اطلاعات</a:t>
            </a:r>
          </a:p>
        </p:txBody>
      </p:sp>
      <p:sp>
        <p:nvSpPr>
          <p:cNvPr id="8" name="TextBox 7"/>
          <p:cNvSpPr txBox="1"/>
          <p:nvPr/>
        </p:nvSpPr>
        <p:spPr>
          <a:xfrm>
            <a:off x="822959" y="2011680"/>
            <a:ext cx="4937760" cy="338554"/>
          </a:xfrm>
          <a:prstGeom prst="rect">
            <a:avLst/>
          </a:prstGeom>
          <a:noFill/>
        </p:spPr>
        <p:txBody>
          <a:bodyPr wrap="square">
            <a:spAutoFit/>
          </a:bodyPr>
          <a:lstStyle/>
          <a:p>
            <a:pPr algn="r">
              <a:defRPr sz="1400">
                <a:solidFill>
                  <a:srgbClr val="232D37"/>
                </a:solidFill>
              </a:defRPr>
            </a:pPr>
            <a:r>
              <a:rPr sz="1600" dirty="0" err="1"/>
              <a:t>رشد</a:t>
            </a:r>
            <a:r>
              <a:rPr sz="1600" dirty="0"/>
              <a:t> </a:t>
            </a:r>
            <a:r>
              <a:rPr sz="1600" dirty="0" err="1"/>
              <a:t>سریع</a:t>
            </a:r>
            <a:r>
              <a:rPr sz="1600" dirty="0"/>
              <a:t> </a:t>
            </a:r>
            <a:r>
              <a:rPr sz="1600" dirty="0" err="1"/>
              <a:t>مقالات</a:t>
            </a:r>
            <a:r>
              <a:rPr sz="1600" dirty="0"/>
              <a:t> و </a:t>
            </a:r>
            <a:r>
              <a:rPr sz="1600" dirty="0" err="1"/>
              <a:t>دشواری</a:t>
            </a:r>
            <a:r>
              <a:rPr sz="1600" dirty="0"/>
              <a:t> </a:t>
            </a:r>
            <a:r>
              <a:rPr sz="1600" dirty="0" err="1"/>
              <a:t>مرور</a:t>
            </a:r>
            <a:r>
              <a:rPr sz="1600" dirty="0"/>
              <a:t> </a:t>
            </a:r>
            <a:r>
              <a:rPr sz="1600" dirty="0" err="1"/>
              <a:t>همه</a:t>
            </a:r>
            <a:r>
              <a:rPr sz="1600" dirty="0"/>
              <a:t> </a:t>
            </a:r>
            <a:r>
              <a:rPr sz="1600" dirty="0" err="1"/>
              <a:t>نتایج</a:t>
            </a:r>
            <a:endParaRPr sz="1600" dirty="0"/>
          </a:p>
        </p:txBody>
      </p:sp>
      <p:sp>
        <p:nvSpPr>
          <p:cNvPr id="9" name="Rounded Rectangle 8"/>
          <p:cNvSpPr/>
          <p:nvPr/>
        </p:nvSpPr>
        <p:spPr>
          <a:xfrm>
            <a:off x="6263640" y="1325880"/>
            <a:ext cx="5257800" cy="1874519"/>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11448288" y="1325880"/>
            <a:ext cx="73152" cy="1874519"/>
          </a:xfrm>
          <a:prstGeom prst="rect">
            <a:avLst/>
          </a:prstGeom>
          <a:solidFill>
            <a:srgbClr val="37A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446520" y="1490472"/>
            <a:ext cx="4937760" cy="411480"/>
          </a:xfrm>
          <a:prstGeom prst="rect">
            <a:avLst/>
          </a:prstGeom>
          <a:noFill/>
        </p:spPr>
        <p:txBody>
          <a:bodyPr wrap="none">
            <a:spAutoFit/>
          </a:bodyPr>
          <a:lstStyle/>
          <a:p>
            <a:pPr algn="r">
              <a:defRPr sz="1800" b="1">
                <a:solidFill>
                  <a:srgbClr val="16365C"/>
                </a:solidFill>
              </a:defRPr>
            </a:pPr>
            <a:r>
              <a:t>پیچیدگی زبان</a:t>
            </a:r>
          </a:p>
        </p:txBody>
      </p:sp>
      <p:sp>
        <p:nvSpPr>
          <p:cNvPr id="12" name="TextBox 11"/>
          <p:cNvSpPr txBox="1"/>
          <p:nvPr/>
        </p:nvSpPr>
        <p:spPr>
          <a:xfrm>
            <a:off x="6446520" y="2011680"/>
            <a:ext cx="4937760" cy="338554"/>
          </a:xfrm>
          <a:prstGeom prst="rect">
            <a:avLst/>
          </a:prstGeom>
          <a:noFill/>
        </p:spPr>
        <p:txBody>
          <a:bodyPr wrap="square">
            <a:spAutoFit/>
          </a:bodyPr>
          <a:lstStyle/>
          <a:p>
            <a:pPr algn="r">
              <a:defRPr sz="1400">
                <a:solidFill>
                  <a:srgbClr val="232D37"/>
                </a:solidFill>
              </a:defRPr>
            </a:pPr>
            <a:r>
              <a:rPr sz="1600" dirty="0" err="1"/>
              <a:t>یک</a:t>
            </a:r>
            <a:r>
              <a:rPr sz="1600" dirty="0"/>
              <a:t> </a:t>
            </a:r>
            <a:r>
              <a:rPr sz="1600" dirty="0" err="1"/>
              <a:t>مفهوم</a:t>
            </a:r>
            <a:r>
              <a:rPr sz="1600" dirty="0"/>
              <a:t> </a:t>
            </a:r>
            <a:r>
              <a:rPr sz="1600" dirty="0" err="1"/>
              <a:t>می‌تواند</a:t>
            </a:r>
            <a:r>
              <a:rPr sz="1600" dirty="0"/>
              <a:t> </a:t>
            </a:r>
            <a:r>
              <a:rPr sz="1600" dirty="0" err="1"/>
              <a:t>با</a:t>
            </a:r>
            <a:r>
              <a:rPr sz="1600" dirty="0"/>
              <a:t> </a:t>
            </a:r>
            <a:r>
              <a:rPr sz="1600" dirty="0" err="1"/>
              <a:t>واژه‌ها</a:t>
            </a:r>
            <a:r>
              <a:rPr sz="1600" dirty="0"/>
              <a:t> و </a:t>
            </a:r>
            <a:r>
              <a:rPr sz="1600" dirty="0" err="1"/>
              <a:t>اصطلاحات</a:t>
            </a:r>
            <a:r>
              <a:rPr sz="1600" dirty="0"/>
              <a:t> </a:t>
            </a:r>
            <a:r>
              <a:rPr sz="1600" dirty="0" err="1"/>
              <a:t>متفاوت</a:t>
            </a:r>
            <a:r>
              <a:rPr sz="1600" dirty="0"/>
              <a:t> </a:t>
            </a:r>
            <a:r>
              <a:rPr sz="1600" dirty="0" err="1"/>
              <a:t>بیان</a:t>
            </a:r>
            <a:r>
              <a:rPr sz="1600" dirty="0"/>
              <a:t> </a:t>
            </a:r>
            <a:r>
              <a:rPr sz="1600" dirty="0" err="1"/>
              <a:t>شود</a:t>
            </a:r>
            <a:endParaRPr sz="1600" dirty="0"/>
          </a:p>
        </p:txBody>
      </p:sp>
      <p:sp>
        <p:nvSpPr>
          <p:cNvPr id="13" name="Rounded Rectangle 12"/>
          <p:cNvSpPr/>
          <p:nvPr/>
        </p:nvSpPr>
        <p:spPr>
          <a:xfrm>
            <a:off x="640080" y="3566160"/>
            <a:ext cx="5257800" cy="1874519"/>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5824728" y="3566160"/>
            <a:ext cx="73152" cy="1874519"/>
          </a:xfrm>
          <a:prstGeom prst="rect">
            <a:avLst/>
          </a:prstGeom>
          <a:solidFill>
            <a:srgbClr val="3484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822959" y="3730752"/>
            <a:ext cx="4937760" cy="411480"/>
          </a:xfrm>
          <a:prstGeom prst="rect">
            <a:avLst/>
          </a:prstGeom>
          <a:noFill/>
        </p:spPr>
        <p:txBody>
          <a:bodyPr wrap="none">
            <a:spAutoFit/>
          </a:bodyPr>
          <a:lstStyle/>
          <a:p>
            <a:pPr algn="r">
              <a:defRPr sz="1800" b="1">
                <a:solidFill>
                  <a:srgbClr val="16365C"/>
                </a:solidFill>
              </a:defRPr>
            </a:pPr>
            <a:r>
              <a:t>ارتباطات پنهان</a:t>
            </a:r>
          </a:p>
        </p:txBody>
      </p:sp>
      <p:sp>
        <p:nvSpPr>
          <p:cNvPr id="16" name="TextBox 15"/>
          <p:cNvSpPr txBox="1"/>
          <p:nvPr/>
        </p:nvSpPr>
        <p:spPr>
          <a:xfrm>
            <a:off x="822959" y="4251960"/>
            <a:ext cx="4937760" cy="338554"/>
          </a:xfrm>
          <a:prstGeom prst="rect">
            <a:avLst/>
          </a:prstGeom>
          <a:noFill/>
        </p:spPr>
        <p:txBody>
          <a:bodyPr wrap="square">
            <a:spAutoFit/>
          </a:bodyPr>
          <a:lstStyle/>
          <a:p>
            <a:pPr algn="r">
              <a:defRPr sz="1400">
                <a:solidFill>
                  <a:srgbClr val="232D37"/>
                </a:solidFill>
              </a:defRPr>
            </a:pPr>
            <a:r>
              <a:rPr sz="1600" dirty="0" err="1"/>
              <a:t>مقالات</a:t>
            </a:r>
            <a:r>
              <a:rPr sz="1600" dirty="0"/>
              <a:t>، </a:t>
            </a:r>
            <a:r>
              <a:rPr sz="1600" dirty="0" err="1"/>
              <a:t>نویسندگان</a:t>
            </a:r>
            <a:r>
              <a:rPr sz="1600" dirty="0"/>
              <a:t> و </a:t>
            </a:r>
            <a:r>
              <a:rPr sz="1600" dirty="0" err="1"/>
              <a:t>ایده‌ها</a:t>
            </a:r>
            <a:r>
              <a:rPr sz="1600" dirty="0"/>
              <a:t> </a:t>
            </a:r>
            <a:r>
              <a:rPr sz="1600" dirty="0" err="1"/>
              <a:t>در</a:t>
            </a:r>
            <a:r>
              <a:rPr sz="1600" dirty="0"/>
              <a:t> </a:t>
            </a:r>
            <a:r>
              <a:rPr sz="1600" dirty="0" err="1"/>
              <a:t>شبکه‌های</a:t>
            </a:r>
            <a:r>
              <a:rPr sz="1600" dirty="0"/>
              <a:t> </a:t>
            </a:r>
            <a:r>
              <a:rPr sz="1600" dirty="0" err="1"/>
              <a:t>استنادی</a:t>
            </a:r>
            <a:r>
              <a:rPr sz="1600" dirty="0"/>
              <a:t> </a:t>
            </a:r>
            <a:r>
              <a:rPr sz="1600" dirty="0" err="1"/>
              <a:t>به</a:t>
            </a:r>
            <a:r>
              <a:rPr sz="1600" dirty="0"/>
              <a:t> </a:t>
            </a:r>
            <a:r>
              <a:rPr sz="1600" dirty="0" err="1"/>
              <a:t>هم</a:t>
            </a:r>
            <a:r>
              <a:rPr sz="1600" dirty="0"/>
              <a:t> </a:t>
            </a:r>
            <a:r>
              <a:rPr sz="1600" dirty="0" err="1"/>
              <a:t>متصل‌اند</a:t>
            </a:r>
            <a:endParaRPr sz="1600" dirty="0"/>
          </a:p>
        </p:txBody>
      </p:sp>
      <p:sp>
        <p:nvSpPr>
          <p:cNvPr id="17" name="Rounded Rectangle 16"/>
          <p:cNvSpPr/>
          <p:nvPr/>
        </p:nvSpPr>
        <p:spPr>
          <a:xfrm>
            <a:off x="6263640" y="3566160"/>
            <a:ext cx="5257800" cy="1874519"/>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11448288" y="3566160"/>
            <a:ext cx="73152" cy="1874519"/>
          </a:xfrm>
          <a:prstGeom prst="rect">
            <a:avLst/>
          </a:prstGeom>
          <a:solidFill>
            <a:srgbClr val="DA89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6446520" y="3730752"/>
            <a:ext cx="4937760" cy="411480"/>
          </a:xfrm>
          <a:prstGeom prst="rect">
            <a:avLst/>
          </a:prstGeom>
          <a:noFill/>
        </p:spPr>
        <p:txBody>
          <a:bodyPr wrap="none">
            <a:spAutoFit/>
          </a:bodyPr>
          <a:lstStyle/>
          <a:p>
            <a:pPr algn="r">
              <a:defRPr sz="1800" b="1">
                <a:solidFill>
                  <a:srgbClr val="16365C"/>
                </a:solidFill>
              </a:defRPr>
            </a:pPr>
            <a:r>
              <a:t>صرفه‌جویی در زمان</a:t>
            </a:r>
          </a:p>
        </p:txBody>
      </p:sp>
      <p:sp>
        <p:nvSpPr>
          <p:cNvPr id="20" name="TextBox 19"/>
          <p:cNvSpPr txBox="1"/>
          <p:nvPr/>
        </p:nvSpPr>
        <p:spPr>
          <a:xfrm>
            <a:off x="6446520" y="4251960"/>
            <a:ext cx="4937760" cy="338554"/>
          </a:xfrm>
          <a:prstGeom prst="rect">
            <a:avLst/>
          </a:prstGeom>
          <a:noFill/>
        </p:spPr>
        <p:txBody>
          <a:bodyPr wrap="square">
            <a:spAutoFit/>
          </a:bodyPr>
          <a:lstStyle/>
          <a:p>
            <a:pPr algn="r" rtl="1">
              <a:defRPr sz="1400">
                <a:solidFill>
                  <a:srgbClr val="232D37"/>
                </a:solidFill>
              </a:defRPr>
            </a:pPr>
            <a:r>
              <a:rPr sz="1600" dirty="0"/>
              <a:t>AI </a:t>
            </a:r>
            <a:r>
              <a:rPr lang="fa-IR" sz="1600" dirty="0" smtClean="0"/>
              <a:t> </a:t>
            </a:r>
            <a:r>
              <a:rPr sz="1600" dirty="0" err="1" smtClean="0"/>
              <a:t>می‌تواند</a:t>
            </a:r>
            <a:r>
              <a:rPr sz="1600" dirty="0" smtClean="0"/>
              <a:t> </a:t>
            </a:r>
            <a:r>
              <a:rPr sz="1600" dirty="0" err="1"/>
              <a:t>کشف</a:t>
            </a:r>
            <a:r>
              <a:rPr sz="1600" dirty="0"/>
              <a:t>، </a:t>
            </a:r>
            <a:r>
              <a:rPr sz="1600" dirty="0" err="1"/>
              <a:t>غربالگری</a:t>
            </a:r>
            <a:r>
              <a:rPr sz="1600" dirty="0"/>
              <a:t> </a:t>
            </a:r>
            <a:r>
              <a:rPr sz="1600" dirty="0" err="1"/>
              <a:t>اولیه</a:t>
            </a:r>
            <a:r>
              <a:rPr sz="1600" dirty="0"/>
              <a:t> و </a:t>
            </a:r>
            <a:r>
              <a:rPr sz="1600" dirty="0" err="1"/>
              <a:t>استخراج</a:t>
            </a:r>
            <a:r>
              <a:rPr sz="1600" dirty="0"/>
              <a:t> </a:t>
            </a:r>
            <a:r>
              <a:rPr sz="1600" dirty="0" err="1"/>
              <a:t>داده</a:t>
            </a:r>
            <a:r>
              <a:rPr sz="1600" dirty="0"/>
              <a:t> </a:t>
            </a:r>
            <a:r>
              <a:rPr sz="1600" dirty="0" err="1"/>
              <a:t>را</a:t>
            </a:r>
            <a:r>
              <a:rPr sz="1600" dirty="0"/>
              <a:t> </a:t>
            </a:r>
            <a:r>
              <a:rPr sz="1600" dirty="0" err="1"/>
              <a:t>سریع‌تر</a:t>
            </a:r>
            <a:r>
              <a:rPr sz="1600" dirty="0"/>
              <a:t> </a:t>
            </a:r>
            <a:r>
              <a:rPr sz="1600" dirty="0" err="1"/>
              <a:t>کند</a:t>
            </a:r>
            <a:endParaRPr sz="1600" dirty="0"/>
          </a:p>
        </p:txBody>
      </p:sp>
      <p:sp>
        <p:nvSpPr>
          <p:cNvPr id="21" name="Rectangle 20"/>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16365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914400" y="1645920"/>
            <a:ext cx="10332720" cy="1097280"/>
          </a:xfrm>
          <a:prstGeom prst="rect">
            <a:avLst/>
          </a:prstGeom>
          <a:noFill/>
        </p:spPr>
        <p:txBody>
          <a:bodyPr wrap="none">
            <a:spAutoFit/>
          </a:bodyPr>
          <a:lstStyle/>
          <a:p>
            <a:pPr algn="ctr">
              <a:defRPr sz="3400" b="1">
                <a:solidFill>
                  <a:srgbClr val="FFFFFF"/>
                </a:solidFill>
              </a:defRPr>
            </a:pPr>
            <a:r>
              <a:t>جمع‌بندی</a:t>
            </a:r>
          </a:p>
        </p:txBody>
      </p:sp>
      <p:sp>
        <p:nvSpPr>
          <p:cNvPr id="4" name="TextBox 3"/>
          <p:cNvSpPr txBox="1"/>
          <p:nvPr/>
        </p:nvSpPr>
        <p:spPr>
          <a:xfrm>
            <a:off x="1188720" y="2834640"/>
            <a:ext cx="9784080" cy="1323439"/>
          </a:xfrm>
          <a:prstGeom prst="rect">
            <a:avLst/>
          </a:prstGeom>
          <a:noFill/>
        </p:spPr>
        <p:txBody>
          <a:bodyPr wrap="square">
            <a:spAutoFit/>
          </a:bodyPr>
          <a:lstStyle/>
          <a:p>
            <a:pPr algn="ctr" rtl="1">
              <a:spcAft>
                <a:spcPts val="1200"/>
              </a:spcAft>
              <a:defRPr sz="2000">
                <a:solidFill>
                  <a:srgbClr val="E1F0F5"/>
                </a:solidFill>
              </a:defRPr>
            </a:pPr>
            <a:r>
              <a:rPr lang="fa-IR" dirty="0" smtClean="0"/>
              <a:t> </a:t>
            </a:r>
            <a:r>
              <a:rPr dirty="0" smtClean="0"/>
              <a:t>AI </a:t>
            </a:r>
            <a:r>
              <a:rPr lang="fa-IR" dirty="0" smtClean="0"/>
              <a:t> </a:t>
            </a:r>
            <a:r>
              <a:rPr dirty="0" err="1" smtClean="0"/>
              <a:t>می‌تواند</a:t>
            </a:r>
            <a:r>
              <a:rPr dirty="0" smtClean="0"/>
              <a:t> </a:t>
            </a:r>
            <a:r>
              <a:rPr dirty="0" err="1"/>
              <a:t>سرعت</a:t>
            </a:r>
            <a:r>
              <a:rPr dirty="0"/>
              <a:t> </a:t>
            </a:r>
            <a:r>
              <a:rPr dirty="0" err="1"/>
              <a:t>کشف</a:t>
            </a:r>
            <a:r>
              <a:rPr dirty="0"/>
              <a:t> و </a:t>
            </a:r>
            <a:r>
              <a:rPr dirty="0" err="1" smtClean="0"/>
              <a:t>تحلیل</a:t>
            </a:r>
            <a:r>
              <a:rPr dirty="0" smtClean="0"/>
              <a:t> </a:t>
            </a:r>
            <a:r>
              <a:rPr lang="fa-IR" dirty="0" smtClean="0"/>
              <a:t>مطالعات</a:t>
            </a:r>
            <a:r>
              <a:rPr dirty="0" smtClean="0"/>
              <a:t> </a:t>
            </a:r>
            <a:r>
              <a:rPr dirty="0" err="1"/>
              <a:t>پزشکی</a:t>
            </a:r>
            <a:r>
              <a:rPr dirty="0"/>
              <a:t> </a:t>
            </a:r>
            <a:r>
              <a:rPr dirty="0" err="1"/>
              <a:t>را</a:t>
            </a:r>
            <a:r>
              <a:rPr dirty="0"/>
              <a:t> </a:t>
            </a:r>
            <a:r>
              <a:rPr dirty="0" err="1"/>
              <a:t>افزایش</a:t>
            </a:r>
            <a:r>
              <a:rPr dirty="0"/>
              <a:t> </a:t>
            </a:r>
            <a:r>
              <a:rPr dirty="0" err="1"/>
              <a:t>دهد</a:t>
            </a:r>
            <a:r>
              <a:rPr dirty="0"/>
              <a:t>.</a:t>
            </a:r>
          </a:p>
          <a:p>
            <a:pPr algn="ctr" rtl="1">
              <a:spcAft>
                <a:spcPts val="1200"/>
              </a:spcAft>
              <a:defRPr sz="2000">
                <a:solidFill>
                  <a:srgbClr val="E1F0F5"/>
                </a:solidFill>
              </a:defRPr>
            </a:pPr>
            <a:r>
              <a:rPr dirty="0" err="1" smtClean="0"/>
              <a:t>بهترین</a:t>
            </a:r>
            <a:r>
              <a:rPr dirty="0" smtClean="0"/>
              <a:t> </a:t>
            </a:r>
            <a:r>
              <a:rPr dirty="0" err="1"/>
              <a:t>نتیجه</a:t>
            </a:r>
            <a:r>
              <a:rPr dirty="0"/>
              <a:t> </a:t>
            </a:r>
            <a:r>
              <a:rPr dirty="0" err="1"/>
              <a:t>از</a:t>
            </a:r>
            <a:r>
              <a:rPr dirty="0"/>
              <a:t> </a:t>
            </a:r>
            <a:r>
              <a:rPr dirty="0" err="1"/>
              <a:t>ترکیب</a:t>
            </a:r>
            <a:r>
              <a:rPr dirty="0"/>
              <a:t> </a:t>
            </a:r>
            <a:r>
              <a:rPr dirty="0" err="1"/>
              <a:t>پایگاه‌های</a:t>
            </a:r>
            <a:r>
              <a:rPr dirty="0"/>
              <a:t> </a:t>
            </a:r>
            <a:r>
              <a:rPr dirty="0" err="1"/>
              <a:t>تخصصی</a:t>
            </a:r>
            <a:r>
              <a:rPr dirty="0"/>
              <a:t>، </a:t>
            </a:r>
            <a:r>
              <a:rPr dirty="0" err="1"/>
              <a:t>ابزارهای</a:t>
            </a:r>
            <a:r>
              <a:rPr dirty="0"/>
              <a:t> AI </a:t>
            </a:r>
            <a:r>
              <a:rPr lang="fa-IR" dirty="0" smtClean="0"/>
              <a:t> </a:t>
            </a:r>
            <a:r>
              <a:rPr dirty="0" smtClean="0"/>
              <a:t>و </a:t>
            </a:r>
            <a:r>
              <a:rPr dirty="0" err="1"/>
              <a:t>قضاوت</a:t>
            </a:r>
            <a:r>
              <a:rPr dirty="0"/>
              <a:t> </a:t>
            </a:r>
            <a:r>
              <a:rPr dirty="0" err="1"/>
              <a:t>انسانی</a:t>
            </a:r>
            <a:r>
              <a:rPr dirty="0"/>
              <a:t> </a:t>
            </a:r>
            <a:r>
              <a:rPr dirty="0" err="1"/>
              <a:t>به</a:t>
            </a:r>
            <a:r>
              <a:rPr dirty="0"/>
              <a:t> </a:t>
            </a:r>
            <a:r>
              <a:rPr dirty="0" err="1"/>
              <a:t>دست</a:t>
            </a:r>
            <a:r>
              <a:rPr dirty="0"/>
              <a:t> </a:t>
            </a:r>
            <a:r>
              <a:rPr dirty="0" err="1"/>
              <a:t>می‌آید</a:t>
            </a:r>
            <a:r>
              <a:rPr dirty="0"/>
              <a:t>.</a:t>
            </a:r>
          </a:p>
          <a:p>
            <a:pPr algn="ctr" rtl="1">
              <a:spcAft>
                <a:spcPts val="1200"/>
              </a:spcAft>
              <a:defRPr sz="2000">
                <a:solidFill>
                  <a:srgbClr val="E1F0F5"/>
                </a:solidFill>
              </a:defRPr>
            </a:pPr>
            <a:r>
              <a:rPr dirty="0" err="1" smtClean="0"/>
              <a:t>هر</a:t>
            </a:r>
            <a:r>
              <a:rPr dirty="0" smtClean="0"/>
              <a:t> </a:t>
            </a:r>
            <a:r>
              <a:rPr dirty="0" err="1"/>
              <a:t>خروجی</a:t>
            </a:r>
            <a:r>
              <a:rPr dirty="0"/>
              <a:t> </a:t>
            </a:r>
            <a:r>
              <a:rPr dirty="0" err="1"/>
              <a:t>مهم</a:t>
            </a:r>
            <a:r>
              <a:rPr dirty="0"/>
              <a:t> AI </a:t>
            </a:r>
            <a:r>
              <a:rPr lang="fa-IR" dirty="0" smtClean="0"/>
              <a:t> </a:t>
            </a:r>
            <a:r>
              <a:rPr dirty="0" err="1" smtClean="0"/>
              <a:t>باید</a:t>
            </a:r>
            <a:r>
              <a:rPr dirty="0" smtClean="0"/>
              <a:t> </a:t>
            </a:r>
            <a:r>
              <a:rPr dirty="0" err="1"/>
              <a:t>به</a:t>
            </a:r>
            <a:r>
              <a:rPr dirty="0"/>
              <a:t> </a:t>
            </a:r>
            <a:r>
              <a:rPr dirty="0" err="1"/>
              <a:t>منبع</a:t>
            </a:r>
            <a:r>
              <a:rPr dirty="0"/>
              <a:t> </a:t>
            </a:r>
            <a:r>
              <a:rPr dirty="0" err="1"/>
              <a:t>اصلی</a:t>
            </a:r>
            <a:r>
              <a:rPr dirty="0"/>
              <a:t> </a:t>
            </a:r>
            <a:r>
              <a:rPr dirty="0" err="1"/>
              <a:t>برگردد</a:t>
            </a:r>
            <a:r>
              <a:rPr dirty="0"/>
              <a:t> و </a:t>
            </a:r>
            <a:r>
              <a:rPr dirty="0" err="1"/>
              <a:t>راستی‌آزمایی</a:t>
            </a:r>
            <a:r>
              <a:rPr dirty="0"/>
              <a:t> </a:t>
            </a:r>
            <a:r>
              <a:rPr dirty="0" err="1"/>
              <a:t>شود</a:t>
            </a:r>
            <a:r>
              <a:rPr dirty="0"/>
              <a:t>.</a:t>
            </a:r>
          </a:p>
        </p:txBody>
      </p:sp>
      <p:sp>
        <p:nvSpPr>
          <p:cNvPr id="5" name="TextBox 4"/>
          <p:cNvSpPr txBox="1"/>
          <p:nvPr/>
        </p:nvSpPr>
        <p:spPr>
          <a:xfrm>
            <a:off x="914400" y="5715000"/>
            <a:ext cx="10332720" cy="457200"/>
          </a:xfrm>
          <a:prstGeom prst="rect">
            <a:avLst/>
          </a:prstGeom>
          <a:noFill/>
        </p:spPr>
        <p:txBody>
          <a:bodyPr wrap="none">
            <a:spAutoFit/>
          </a:bodyPr>
          <a:lstStyle/>
          <a:p>
            <a:pPr algn="ctr">
              <a:defRPr sz="1800">
                <a:solidFill>
                  <a:srgbClr val="FFFFFF"/>
                </a:solidFill>
              </a:defRPr>
            </a:pPr>
            <a:r>
              <a:t>ممنون از توجه شما</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94360" y="384048"/>
            <a:ext cx="10881360" cy="594360"/>
          </a:xfrm>
          <a:prstGeom prst="rect">
            <a:avLst/>
          </a:prstGeom>
          <a:noFill/>
        </p:spPr>
        <p:txBody>
          <a:bodyPr wrap="none">
            <a:spAutoFit/>
          </a:bodyPr>
          <a:lstStyle/>
          <a:p>
            <a:pPr algn="r">
              <a:defRPr sz="2500" b="1">
                <a:solidFill>
                  <a:srgbClr val="16365C"/>
                </a:solidFill>
                <a:latin typeface="Aptos Display"/>
              </a:defRPr>
            </a:pPr>
            <a:r>
              <a:t>سه رویکرد مکمل در جستجوی علمی</a:t>
            </a:r>
          </a:p>
        </p:txBody>
      </p:sp>
      <p:sp>
        <p:nvSpPr>
          <p:cNvPr id="5" name="Rounded Rectangle 4"/>
          <p:cNvSpPr/>
          <p:nvPr/>
        </p:nvSpPr>
        <p:spPr>
          <a:xfrm>
            <a:off x="594360" y="1508760"/>
            <a:ext cx="3520440" cy="347472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4041648" y="1508760"/>
            <a:ext cx="73152" cy="3474720"/>
          </a:xfrm>
          <a:prstGeom prst="rect">
            <a:avLst/>
          </a:prstGeom>
          <a:solidFill>
            <a:srgbClr val="16365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ounded Rectangle 8"/>
          <p:cNvSpPr/>
          <p:nvPr/>
        </p:nvSpPr>
        <p:spPr>
          <a:xfrm>
            <a:off x="4434840" y="1508760"/>
            <a:ext cx="3520440" cy="347472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7882128" y="1508760"/>
            <a:ext cx="73152" cy="3474720"/>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166888" y="1664208"/>
            <a:ext cx="1827744" cy="400110"/>
          </a:xfrm>
          <a:prstGeom prst="rect">
            <a:avLst/>
          </a:prstGeom>
          <a:noFill/>
        </p:spPr>
        <p:txBody>
          <a:bodyPr wrap="none">
            <a:spAutoFit/>
          </a:bodyPr>
          <a:lstStyle/>
          <a:p>
            <a:pPr algn="r" rtl="1">
              <a:defRPr sz="2000" b="1">
                <a:solidFill>
                  <a:srgbClr val="16365C"/>
                </a:solidFill>
              </a:defRPr>
            </a:pPr>
            <a:r>
              <a:rPr dirty="0"/>
              <a:t>۲. </a:t>
            </a:r>
            <a:r>
              <a:rPr dirty="0" err="1"/>
              <a:t>جستجوی</a:t>
            </a:r>
            <a:r>
              <a:rPr dirty="0"/>
              <a:t> </a:t>
            </a:r>
            <a:r>
              <a:rPr dirty="0" err="1"/>
              <a:t>معنایی</a:t>
            </a:r>
            <a:endParaRPr dirty="0"/>
          </a:p>
        </p:txBody>
      </p:sp>
      <p:sp>
        <p:nvSpPr>
          <p:cNvPr id="12" name="TextBox 11"/>
          <p:cNvSpPr txBox="1"/>
          <p:nvPr/>
        </p:nvSpPr>
        <p:spPr>
          <a:xfrm>
            <a:off x="4495647" y="2547946"/>
            <a:ext cx="3200400" cy="830997"/>
          </a:xfrm>
          <a:prstGeom prst="rect">
            <a:avLst/>
          </a:prstGeom>
          <a:noFill/>
        </p:spPr>
        <p:txBody>
          <a:bodyPr wrap="square">
            <a:spAutoFit/>
          </a:bodyPr>
          <a:lstStyle/>
          <a:p>
            <a:pPr algn="ctr" rtl="1">
              <a:defRPr sz="1600">
                <a:solidFill>
                  <a:srgbClr val="232D37"/>
                </a:solidFill>
              </a:defRPr>
            </a:pPr>
            <a:r>
              <a:rPr dirty="0"/>
              <a:t>Elicit / Semantic Scholar</a:t>
            </a:r>
            <a:br>
              <a:rPr dirty="0"/>
            </a:br>
            <a:r>
              <a:rPr dirty="0" err="1"/>
              <a:t>تمرکز</a:t>
            </a:r>
            <a:r>
              <a:rPr dirty="0"/>
              <a:t> </a:t>
            </a:r>
            <a:r>
              <a:rPr dirty="0" err="1"/>
              <a:t>بر</a:t>
            </a:r>
            <a:r>
              <a:rPr dirty="0"/>
              <a:t> </a:t>
            </a:r>
            <a:r>
              <a:rPr dirty="0" err="1"/>
              <a:t>مفهوم</a:t>
            </a:r>
            <a:r>
              <a:rPr dirty="0"/>
              <a:t> و </a:t>
            </a:r>
            <a:r>
              <a:rPr dirty="0" err="1"/>
              <a:t>ارتباط</a:t>
            </a:r>
            <a:r>
              <a:rPr dirty="0"/>
              <a:t> </a:t>
            </a:r>
            <a:r>
              <a:rPr dirty="0" err="1"/>
              <a:t>معنایی</a:t>
            </a:r>
            <a:r>
              <a:rPr dirty="0"/>
              <a:t>، </a:t>
            </a:r>
            <a:r>
              <a:rPr dirty="0" err="1"/>
              <a:t>نه</a:t>
            </a:r>
            <a:r>
              <a:rPr dirty="0"/>
              <a:t> </a:t>
            </a:r>
            <a:r>
              <a:rPr dirty="0" err="1"/>
              <a:t>فقط</a:t>
            </a:r>
            <a:r>
              <a:rPr dirty="0"/>
              <a:t> </a:t>
            </a:r>
            <a:r>
              <a:rPr dirty="0" err="1"/>
              <a:t>تطابق</a:t>
            </a:r>
            <a:r>
              <a:rPr dirty="0"/>
              <a:t> </a:t>
            </a:r>
            <a:r>
              <a:rPr dirty="0" err="1"/>
              <a:t>واژه‌ها</a:t>
            </a:r>
            <a:endParaRPr dirty="0"/>
          </a:p>
        </p:txBody>
      </p:sp>
      <p:sp>
        <p:nvSpPr>
          <p:cNvPr id="13" name="Rounded Rectangle 12"/>
          <p:cNvSpPr/>
          <p:nvPr/>
        </p:nvSpPr>
        <p:spPr>
          <a:xfrm>
            <a:off x="8275320" y="1508760"/>
            <a:ext cx="3520440" cy="347472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11722608" y="1508760"/>
            <a:ext cx="73152" cy="3474720"/>
          </a:xfrm>
          <a:prstGeom prst="rect">
            <a:avLst/>
          </a:prstGeom>
          <a:solidFill>
            <a:srgbClr val="3484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1534451" y="1664208"/>
            <a:ext cx="1646605" cy="400110"/>
          </a:xfrm>
          <a:prstGeom prst="rect">
            <a:avLst/>
          </a:prstGeom>
          <a:noFill/>
        </p:spPr>
        <p:txBody>
          <a:bodyPr wrap="none">
            <a:spAutoFit/>
          </a:bodyPr>
          <a:lstStyle/>
          <a:p>
            <a:pPr algn="r" rtl="1">
              <a:defRPr sz="2000" b="1">
                <a:solidFill>
                  <a:srgbClr val="16365C"/>
                </a:solidFill>
              </a:defRPr>
            </a:pPr>
            <a:r>
              <a:rPr dirty="0"/>
              <a:t>۳. </a:t>
            </a:r>
            <a:r>
              <a:rPr dirty="0" err="1"/>
              <a:t>کشف</a:t>
            </a:r>
            <a:r>
              <a:rPr dirty="0"/>
              <a:t> </a:t>
            </a:r>
            <a:r>
              <a:rPr dirty="0" err="1"/>
              <a:t>شبکه‌ای</a:t>
            </a:r>
            <a:endParaRPr dirty="0"/>
          </a:p>
        </p:txBody>
      </p:sp>
      <p:sp>
        <p:nvSpPr>
          <p:cNvPr id="16" name="TextBox 15"/>
          <p:cNvSpPr txBox="1"/>
          <p:nvPr/>
        </p:nvSpPr>
        <p:spPr>
          <a:xfrm>
            <a:off x="645233" y="2521485"/>
            <a:ext cx="3200400" cy="830997"/>
          </a:xfrm>
          <a:prstGeom prst="rect">
            <a:avLst/>
          </a:prstGeom>
          <a:noFill/>
        </p:spPr>
        <p:txBody>
          <a:bodyPr wrap="square">
            <a:spAutoFit/>
          </a:bodyPr>
          <a:lstStyle/>
          <a:p>
            <a:pPr algn="ctr" rtl="1">
              <a:defRPr sz="1600">
                <a:solidFill>
                  <a:srgbClr val="232D37"/>
                </a:solidFill>
              </a:defRPr>
            </a:pPr>
            <a:r>
              <a:rPr dirty="0" err="1"/>
              <a:t>ResearchRabbit</a:t>
            </a:r>
            <a:r>
              <a:rPr dirty="0"/>
              <a:t/>
            </a:r>
            <a:br>
              <a:rPr dirty="0"/>
            </a:br>
            <a:r>
              <a:rPr dirty="0" err="1"/>
              <a:t>ردیابی</a:t>
            </a:r>
            <a:r>
              <a:rPr dirty="0"/>
              <a:t> </a:t>
            </a:r>
            <a:r>
              <a:rPr dirty="0" err="1"/>
              <a:t>استنادها</a:t>
            </a:r>
            <a:r>
              <a:rPr dirty="0"/>
              <a:t>، </a:t>
            </a:r>
            <a:r>
              <a:rPr dirty="0" err="1"/>
              <a:t>نویسندگان</a:t>
            </a:r>
            <a:r>
              <a:rPr dirty="0"/>
              <a:t>، </a:t>
            </a:r>
            <a:r>
              <a:rPr dirty="0" err="1"/>
              <a:t>مقالات</a:t>
            </a:r>
            <a:r>
              <a:rPr dirty="0"/>
              <a:t> </a:t>
            </a:r>
            <a:r>
              <a:rPr dirty="0" err="1"/>
              <a:t>مرتبط</a:t>
            </a:r>
            <a:r>
              <a:rPr dirty="0"/>
              <a:t> و </a:t>
            </a:r>
            <a:r>
              <a:rPr dirty="0" err="1"/>
              <a:t>روند</a:t>
            </a:r>
            <a:r>
              <a:rPr dirty="0"/>
              <a:t> </a:t>
            </a:r>
            <a:r>
              <a:rPr dirty="0" err="1"/>
              <a:t>موضوع</a:t>
            </a:r>
            <a:endParaRPr dirty="0"/>
          </a:p>
        </p:txBody>
      </p:sp>
      <p:sp>
        <p:nvSpPr>
          <p:cNvPr id="17" name="Rectangle 16"/>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4</a:t>
            </a:r>
          </a:p>
        </p:txBody>
      </p:sp>
      <p:sp>
        <p:nvSpPr>
          <p:cNvPr id="7" name="TextBox 6"/>
          <p:cNvSpPr txBox="1"/>
          <p:nvPr/>
        </p:nvSpPr>
        <p:spPr>
          <a:xfrm>
            <a:off x="9164949" y="1664208"/>
            <a:ext cx="1741182" cy="400110"/>
          </a:xfrm>
          <a:prstGeom prst="rect">
            <a:avLst/>
          </a:prstGeom>
          <a:noFill/>
        </p:spPr>
        <p:txBody>
          <a:bodyPr wrap="none">
            <a:spAutoFit/>
          </a:bodyPr>
          <a:lstStyle/>
          <a:p>
            <a:pPr algn="r" rtl="1">
              <a:defRPr sz="2000" b="1">
                <a:solidFill>
                  <a:srgbClr val="16365C"/>
                </a:solidFill>
              </a:defRPr>
            </a:pPr>
            <a:r>
              <a:rPr dirty="0"/>
              <a:t>۱. </a:t>
            </a:r>
            <a:r>
              <a:rPr dirty="0" err="1"/>
              <a:t>پایگاه</a:t>
            </a:r>
            <a:r>
              <a:rPr dirty="0"/>
              <a:t> </a:t>
            </a:r>
            <a:r>
              <a:rPr dirty="0" err="1"/>
              <a:t>تخصصی</a:t>
            </a:r>
            <a:endParaRPr dirty="0"/>
          </a:p>
        </p:txBody>
      </p:sp>
      <p:sp>
        <p:nvSpPr>
          <p:cNvPr id="8" name="TextBox 7"/>
          <p:cNvSpPr txBox="1"/>
          <p:nvPr/>
        </p:nvSpPr>
        <p:spPr>
          <a:xfrm>
            <a:off x="8362188" y="2558800"/>
            <a:ext cx="3200400" cy="830997"/>
          </a:xfrm>
          <a:prstGeom prst="rect">
            <a:avLst/>
          </a:prstGeom>
          <a:noFill/>
        </p:spPr>
        <p:txBody>
          <a:bodyPr wrap="square">
            <a:spAutoFit/>
          </a:bodyPr>
          <a:lstStyle/>
          <a:p>
            <a:pPr algn="ctr" rtl="1">
              <a:defRPr sz="1600">
                <a:solidFill>
                  <a:srgbClr val="232D37"/>
                </a:solidFill>
              </a:defRPr>
            </a:pPr>
            <a:r>
              <a:rPr dirty="0"/>
              <a:t>PubMed / MEDLINE</a:t>
            </a:r>
            <a:br>
              <a:rPr dirty="0"/>
            </a:br>
            <a:r>
              <a:rPr dirty="0" err="1"/>
              <a:t>کنترل</a:t>
            </a:r>
            <a:r>
              <a:rPr dirty="0"/>
              <a:t> </a:t>
            </a:r>
            <a:r>
              <a:rPr dirty="0" err="1"/>
              <a:t>واژگان</a:t>
            </a:r>
            <a:r>
              <a:rPr dirty="0"/>
              <a:t>، </a:t>
            </a:r>
            <a:r>
              <a:rPr dirty="0" err="1"/>
              <a:t>فیلترها</a:t>
            </a:r>
            <a:r>
              <a:rPr dirty="0"/>
              <a:t>، </a:t>
            </a:r>
            <a:r>
              <a:rPr dirty="0" err="1"/>
              <a:t>MeSH</a:t>
            </a:r>
            <a:r>
              <a:rPr dirty="0"/>
              <a:t> و </a:t>
            </a:r>
            <a:r>
              <a:rPr dirty="0" err="1"/>
              <a:t>جستجوی</a:t>
            </a:r>
            <a:r>
              <a:rPr dirty="0"/>
              <a:t> </a:t>
            </a:r>
            <a:r>
              <a:rPr dirty="0" err="1"/>
              <a:t>قابل</a:t>
            </a:r>
            <a:r>
              <a:rPr dirty="0"/>
              <a:t> </a:t>
            </a:r>
            <a:r>
              <a:rPr dirty="0" err="1"/>
              <a:t>بازتولید</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498772" y="418275"/>
            <a:ext cx="4647426" cy="477054"/>
          </a:xfrm>
          <a:prstGeom prst="rect">
            <a:avLst/>
          </a:prstGeom>
          <a:noFill/>
        </p:spPr>
        <p:txBody>
          <a:bodyPr wrap="none">
            <a:spAutoFit/>
          </a:bodyPr>
          <a:lstStyle/>
          <a:p>
            <a:pPr algn="r" rtl="1">
              <a:defRPr sz="2500" b="1">
                <a:solidFill>
                  <a:srgbClr val="16365C"/>
                </a:solidFill>
                <a:latin typeface="Aptos Display"/>
              </a:defRPr>
            </a:pPr>
            <a:r>
              <a:rPr dirty="0"/>
              <a:t>AI </a:t>
            </a:r>
            <a:r>
              <a:rPr dirty="0" err="1"/>
              <a:t>جایگزین</a:t>
            </a:r>
            <a:r>
              <a:rPr dirty="0"/>
              <a:t> </a:t>
            </a:r>
            <a:r>
              <a:rPr dirty="0" err="1"/>
              <a:t>پایگاه‌های</a:t>
            </a:r>
            <a:r>
              <a:rPr dirty="0"/>
              <a:t> </a:t>
            </a:r>
            <a:r>
              <a:rPr dirty="0" err="1"/>
              <a:t>داده</a:t>
            </a:r>
            <a:r>
              <a:rPr dirty="0"/>
              <a:t> </a:t>
            </a:r>
            <a:r>
              <a:rPr dirty="0" err="1"/>
              <a:t>پزشکی</a:t>
            </a:r>
            <a:r>
              <a:rPr dirty="0"/>
              <a:t> </a:t>
            </a:r>
            <a:r>
              <a:rPr dirty="0" err="1"/>
              <a:t>نیست</a:t>
            </a:r>
            <a:endParaRPr dirty="0"/>
          </a:p>
        </p:txBody>
      </p:sp>
      <p:sp>
        <p:nvSpPr>
          <p:cNvPr id="5" name="TextBox 4"/>
          <p:cNvSpPr txBox="1"/>
          <p:nvPr/>
        </p:nvSpPr>
        <p:spPr>
          <a:xfrm>
            <a:off x="731449" y="1246908"/>
            <a:ext cx="10424160" cy="2503249"/>
          </a:xfrm>
          <a:prstGeom prst="rect">
            <a:avLst/>
          </a:prstGeom>
          <a:noFill/>
        </p:spPr>
        <p:txBody>
          <a:bodyPr wrap="square">
            <a:spAutoFit/>
          </a:bodyPr>
          <a:lstStyle/>
          <a:p>
            <a:pPr algn="r" rtl="1">
              <a:spcAft>
                <a:spcPts val="1000"/>
              </a:spcAft>
              <a:defRPr sz="1900">
                <a:solidFill>
                  <a:srgbClr val="232D37"/>
                </a:solidFill>
                <a:latin typeface="Aptos"/>
              </a:defRPr>
            </a:pPr>
            <a:r>
              <a:rPr sz="2800" dirty="0" smtClean="0"/>
              <a:t>• </a:t>
            </a:r>
            <a:r>
              <a:rPr lang="fa-IR" sz="2800" dirty="0" smtClean="0"/>
              <a:t> </a:t>
            </a:r>
            <a:r>
              <a:rPr sz="2800" dirty="0" err="1" smtClean="0"/>
              <a:t>برای</a:t>
            </a:r>
            <a:r>
              <a:rPr sz="2800" dirty="0" smtClean="0"/>
              <a:t> </a:t>
            </a:r>
            <a:r>
              <a:rPr sz="2800" dirty="0" err="1"/>
              <a:t>جستجوی</a:t>
            </a:r>
            <a:r>
              <a:rPr sz="2800" dirty="0"/>
              <a:t> </a:t>
            </a:r>
            <a:r>
              <a:rPr sz="2800" dirty="0" err="1"/>
              <a:t>نظام‌مند</a:t>
            </a:r>
            <a:r>
              <a:rPr sz="2800" dirty="0"/>
              <a:t> </a:t>
            </a:r>
            <a:r>
              <a:rPr sz="2800" dirty="0" err="1"/>
              <a:t>یا</a:t>
            </a:r>
            <a:r>
              <a:rPr sz="2800" dirty="0"/>
              <a:t> </a:t>
            </a:r>
            <a:r>
              <a:rPr sz="2800" dirty="0" err="1"/>
              <a:t>مرور</a:t>
            </a:r>
            <a:r>
              <a:rPr sz="2800" dirty="0"/>
              <a:t> </a:t>
            </a:r>
            <a:r>
              <a:rPr sz="2800" dirty="0" err="1"/>
              <a:t>دامنه‌دار</a:t>
            </a:r>
            <a:r>
              <a:rPr sz="2800" dirty="0"/>
              <a:t>، </a:t>
            </a:r>
            <a:r>
              <a:rPr sz="2800" dirty="0" err="1"/>
              <a:t>راهبرد</a:t>
            </a:r>
            <a:r>
              <a:rPr sz="2800" dirty="0"/>
              <a:t> </a:t>
            </a:r>
            <a:r>
              <a:rPr sz="2800" dirty="0" err="1"/>
              <a:t>جستجوی</a:t>
            </a:r>
            <a:r>
              <a:rPr sz="2800" dirty="0"/>
              <a:t> </a:t>
            </a:r>
            <a:r>
              <a:rPr sz="2800" dirty="0" err="1"/>
              <a:t>پایگاه‌های</a:t>
            </a:r>
            <a:r>
              <a:rPr sz="2800" dirty="0"/>
              <a:t> </a:t>
            </a:r>
            <a:r>
              <a:rPr sz="2800" dirty="0" err="1"/>
              <a:t>تخصصی</a:t>
            </a:r>
            <a:r>
              <a:rPr sz="2800" dirty="0"/>
              <a:t> </a:t>
            </a:r>
            <a:r>
              <a:rPr sz="2800" dirty="0" err="1"/>
              <a:t>همچنان</a:t>
            </a:r>
            <a:r>
              <a:rPr sz="2800" dirty="0"/>
              <a:t> </a:t>
            </a:r>
            <a:r>
              <a:rPr sz="2800" dirty="0" err="1"/>
              <a:t>باید</a:t>
            </a:r>
            <a:r>
              <a:rPr sz="2800" dirty="0"/>
              <a:t> </a:t>
            </a:r>
            <a:r>
              <a:rPr sz="2800" dirty="0" err="1"/>
              <a:t>مستند</a:t>
            </a:r>
            <a:r>
              <a:rPr sz="2800" dirty="0"/>
              <a:t> و </a:t>
            </a:r>
            <a:r>
              <a:rPr sz="2800" dirty="0" err="1"/>
              <a:t>قابل</a:t>
            </a:r>
            <a:r>
              <a:rPr sz="2800" dirty="0"/>
              <a:t> </a:t>
            </a:r>
            <a:r>
              <a:rPr sz="2800" dirty="0" err="1"/>
              <a:t>بازتولید</a:t>
            </a:r>
            <a:r>
              <a:rPr sz="2800" dirty="0"/>
              <a:t> </a:t>
            </a:r>
            <a:r>
              <a:rPr sz="2800" dirty="0" err="1"/>
              <a:t>باشد</a:t>
            </a:r>
            <a:r>
              <a:rPr sz="2800" dirty="0"/>
              <a:t>.</a:t>
            </a:r>
          </a:p>
          <a:p>
            <a:pPr algn="r" rtl="1">
              <a:spcAft>
                <a:spcPts val="1000"/>
              </a:spcAft>
              <a:defRPr sz="1900">
                <a:solidFill>
                  <a:srgbClr val="232D37"/>
                </a:solidFill>
                <a:latin typeface="Aptos"/>
              </a:defRPr>
            </a:pPr>
            <a:r>
              <a:rPr sz="2800" dirty="0"/>
              <a:t>• </a:t>
            </a:r>
            <a:r>
              <a:rPr lang="fa-IR" sz="2800" dirty="0" smtClean="0"/>
              <a:t> </a:t>
            </a:r>
            <a:r>
              <a:rPr sz="2800" dirty="0" err="1" smtClean="0"/>
              <a:t>برای</a:t>
            </a:r>
            <a:r>
              <a:rPr sz="2800" dirty="0" smtClean="0"/>
              <a:t> </a:t>
            </a:r>
            <a:r>
              <a:rPr sz="2800" dirty="0" err="1"/>
              <a:t>کشف</a:t>
            </a:r>
            <a:r>
              <a:rPr sz="2800" dirty="0"/>
              <a:t> </a:t>
            </a:r>
            <a:r>
              <a:rPr sz="2800" dirty="0" err="1"/>
              <a:t>مطالعات</a:t>
            </a:r>
            <a:r>
              <a:rPr sz="2800" dirty="0"/>
              <a:t> </a:t>
            </a:r>
            <a:r>
              <a:rPr sz="2800" dirty="0" err="1"/>
              <a:t>مرتبط</a:t>
            </a:r>
            <a:r>
              <a:rPr sz="2800" dirty="0"/>
              <a:t>، </a:t>
            </a:r>
            <a:r>
              <a:rPr sz="2800" dirty="0" err="1"/>
              <a:t>گسترش</a:t>
            </a:r>
            <a:r>
              <a:rPr sz="2800" dirty="0"/>
              <a:t> </a:t>
            </a:r>
            <a:r>
              <a:rPr sz="2800" dirty="0" err="1"/>
              <a:t>ایده‌ها</a:t>
            </a:r>
            <a:r>
              <a:rPr sz="2800" dirty="0"/>
              <a:t>، </a:t>
            </a:r>
            <a:r>
              <a:rPr sz="2800" dirty="0" err="1"/>
              <a:t>خلاصه‌سازی</a:t>
            </a:r>
            <a:r>
              <a:rPr sz="2800" dirty="0"/>
              <a:t> و </a:t>
            </a:r>
            <a:r>
              <a:rPr sz="2800" dirty="0" err="1"/>
              <a:t>استخراج</a:t>
            </a:r>
            <a:r>
              <a:rPr sz="2800" dirty="0"/>
              <a:t> </a:t>
            </a:r>
            <a:r>
              <a:rPr sz="2800" dirty="0" err="1"/>
              <a:t>اولیه</a:t>
            </a:r>
            <a:r>
              <a:rPr sz="2800" dirty="0"/>
              <a:t> </a:t>
            </a:r>
            <a:r>
              <a:rPr sz="2800" dirty="0" err="1"/>
              <a:t>بسیار</a:t>
            </a:r>
            <a:r>
              <a:rPr sz="2800" dirty="0"/>
              <a:t> </a:t>
            </a:r>
            <a:r>
              <a:rPr sz="2800" dirty="0" err="1"/>
              <a:t>مفید</a:t>
            </a:r>
            <a:r>
              <a:rPr sz="2800" dirty="0"/>
              <a:t> </a:t>
            </a:r>
            <a:r>
              <a:rPr sz="2800" dirty="0" err="1"/>
              <a:t>است</a:t>
            </a:r>
            <a:r>
              <a:rPr sz="2800" dirty="0"/>
              <a:t>.</a:t>
            </a:r>
          </a:p>
          <a:p>
            <a:pPr algn="r" rtl="1">
              <a:spcAft>
                <a:spcPts val="1000"/>
              </a:spcAft>
              <a:defRPr sz="1900">
                <a:solidFill>
                  <a:srgbClr val="232D37"/>
                </a:solidFill>
                <a:latin typeface="Aptos"/>
              </a:defRPr>
            </a:pPr>
            <a:r>
              <a:rPr sz="2800" dirty="0"/>
              <a:t>• </a:t>
            </a:r>
            <a:r>
              <a:rPr lang="fa-IR" sz="2800" dirty="0" smtClean="0"/>
              <a:t> </a:t>
            </a:r>
            <a:r>
              <a:rPr sz="2800" dirty="0" err="1" smtClean="0"/>
              <a:t>هر</a:t>
            </a:r>
            <a:r>
              <a:rPr sz="2800" dirty="0" smtClean="0"/>
              <a:t> </a:t>
            </a:r>
            <a:r>
              <a:rPr sz="2800" dirty="0" err="1"/>
              <a:t>نتیجه</a:t>
            </a:r>
            <a:r>
              <a:rPr sz="2800" dirty="0"/>
              <a:t> </a:t>
            </a:r>
            <a:r>
              <a:rPr sz="2800" dirty="0" err="1"/>
              <a:t>مهم</a:t>
            </a:r>
            <a:r>
              <a:rPr sz="2800" dirty="0"/>
              <a:t> </a:t>
            </a:r>
            <a:r>
              <a:rPr sz="2800" dirty="0" err="1"/>
              <a:t>باید</a:t>
            </a:r>
            <a:r>
              <a:rPr sz="2800" dirty="0"/>
              <a:t> </a:t>
            </a:r>
            <a:r>
              <a:rPr sz="2800" dirty="0" err="1"/>
              <a:t>به</a:t>
            </a:r>
            <a:r>
              <a:rPr sz="2800" dirty="0"/>
              <a:t> </a:t>
            </a:r>
            <a:r>
              <a:rPr sz="2800" dirty="0" err="1"/>
              <a:t>منبع</a:t>
            </a:r>
            <a:r>
              <a:rPr sz="2800" dirty="0"/>
              <a:t> </a:t>
            </a:r>
            <a:r>
              <a:rPr sz="2800" dirty="0" err="1"/>
              <a:t>اصلی</a:t>
            </a:r>
            <a:r>
              <a:rPr sz="2800" dirty="0"/>
              <a:t> </a:t>
            </a:r>
            <a:r>
              <a:rPr sz="2800" dirty="0" err="1"/>
              <a:t>برگردد</a:t>
            </a:r>
            <a:r>
              <a:rPr sz="2800" dirty="0"/>
              <a:t> و </a:t>
            </a:r>
            <a:r>
              <a:rPr sz="2800" dirty="0" err="1"/>
              <a:t>با</a:t>
            </a:r>
            <a:r>
              <a:rPr sz="2800" dirty="0"/>
              <a:t> </a:t>
            </a:r>
            <a:r>
              <a:rPr sz="2800" dirty="0" err="1"/>
              <a:t>متن</a:t>
            </a:r>
            <a:r>
              <a:rPr sz="2800" dirty="0"/>
              <a:t> </a:t>
            </a:r>
            <a:r>
              <a:rPr sz="2800" dirty="0" err="1"/>
              <a:t>مقاله</a:t>
            </a:r>
            <a:r>
              <a:rPr sz="2800" dirty="0"/>
              <a:t> </a:t>
            </a:r>
            <a:r>
              <a:rPr sz="2800" dirty="0" err="1"/>
              <a:t>یا</a:t>
            </a:r>
            <a:r>
              <a:rPr sz="2800" dirty="0"/>
              <a:t> </a:t>
            </a:r>
            <a:r>
              <a:rPr sz="2800" dirty="0" err="1"/>
              <a:t>رکورد</a:t>
            </a:r>
            <a:r>
              <a:rPr sz="2800" dirty="0"/>
              <a:t> </a:t>
            </a:r>
            <a:r>
              <a:rPr sz="2800" dirty="0" err="1"/>
              <a:t>پایگاه</a:t>
            </a:r>
            <a:r>
              <a:rPr sz="2800" dirty="0"/>
              <a:t> </a:t>
            </a:r>
            <a:r>
              <a:rPr sz="2800" dirty="0" err="1"/>
              <a:t>بررسی</a:t>
            </a:r>
            <a:r>
              <a:rPr sz="2800" dirty="0"/>
              <a:t> </a:t>
            </a:r>
            <a:r>
              <a:rPr sz="2800" dirty="0" err="1"/>
              <a:t>شود</a:t>
            </a:r>
            <a:r>
              <a:rPr sz="2800" dirty="0" smtClean="0"/>
              <a:t>.</a:t>
            </a:r>
            <a:endParaRPr sz="2800" dirty="0"/>
          </a:p>
        </p:txBody>
      </p:sp>
      <p:sp>
        <p:nvSpPr>
          <p:cNvPr id="6" name="Rectangle 5"/>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5</a:t>
            </a:r>
          </a:p>
        </p:txBody>
      </p:sp>
      <p:graphicFrame>
        <p:nvGraphicFramePr>
          <p:cNvPr id="8" name="Diagram 7"/>
          <p:cNvGraphicFramePr/>
          <p:nvPr>
            <p:extLst>
              <p:ext uri="{D42A27DB-BD31-4B8C-83A1-F6EECF244321}">
                <p14:modId xmlns:p14="http://schemas.microsoft.com/office/powerpoint/2010/main" val="2932506005"/>
              </p:ext>
            </p:extLst>
          </p:nvPr>
        </p:nvGraphicFramePr>
        <p:xfrm>
          <a:off x="722038" y="4101737"/>
          <a:ext cx="10569303" cy="2194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94360" y="384048"/>
            <a:ext cx="10881360" cy="594360"/>
          </a:xfrm>
          <a:prstGeom prst="rect">
            <a:avLst/>
          </a:prstGeom>
          <a:noFill/>
        </p:spPr>
        <p:txBody>
          <a:bodyPr wrap="none">
            <a:spAutoFit/>
          </a:bodyPr>
          <a:lstStyle/>
          <a:p>
            <a:pPr algn="r">
              <a:defRPr sz="2500" b="1">
                <a:solidFill>
                  <a:srgbClr val="16365C"/>
                </a:solidFill>
                <a:latin typeface="Aptos Display"/>
              </a:defRPr>
            </a:pPr>
            <a:r>
              <a:t>Semantic Scholar | جستجو و کشف هوشمند</a:t>
            </a:r>
          </a:p>
        </p:txBody>
      </p:sp>
      <p:sp>
        <p:nvSpPr>
          <p:cNvPr id="5" name="Rounded Rectangle 4"/>
          <p:cNvSpPr/>
          <p:nvPr/>
        </p:nvSpPr>
        <p:spPr>
          <a:xfrm>
            <a:off x="685800" y="1325880"/>
            <a:ext cx="5303520" cy="420624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916168" y="1325880"/>
            <a:ext cx="73152" cy="4206240"/>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ounded Rectangle 8"/>
          <p:cNvSpPr/>
          <p:nvPr/>
        </p:nvSpPr>
        <p:spPr>
          <a:xfrm>
            <a:off x="6217920" y="1325880"/>
            <a:ext cx="5257800" cy="4206240"/>
          </a:xfrm>
          <a:prstGeom prst="roundRect">
            <a:avLst/>
          </a:prstGeom>
          <a:solidFill>
            <a:srgbClr val="F2F7FA"/>
          </a:solidFill>
          <a:ln>
            <a:solidFill>
              <a:srgbClr val="DCE8E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11402568" y="1325880"/>
            <a:ext cx="73152" cy="4206240"/>
          </a:xfrm>
          <a:prstGeom prst="rect">
            <a:avLst/>
          </a:prstGeom>
          <a:solidFill>
            <a:srgbClr val="16365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6</a:t>
            </a:r>
          </a:p>
        </p:txBody>
      </p:sp>
      <p:sp>
        <p:nvSpPr>
          <p:cNvPr id="7" name="TextBox 6"/>
          <p:cNvSpPr txBox="1"/>
          <p:nvPr/>
        </p:nvSpPr>
        <p:spPr>
          <a:xfrm>
            <a:off x="7132319" y="1582347"/>
            <a:ext cx="2859285" cy="411480"/>
          </a:xfrm>
          <a:prstGeom prst="rect">
            <a:avLst/>
          </a:prstGeom>
          <a:noFill/>
        </p:spPr>
        <p:txBody>
          <a:bodyPr wrap="square">
            <a:spAutoFit/>
          </a:bodyPr>
          <a:lstStyle/>
          <a:p>
            <a:pPr algn="r">
              <a:defRPr sz="2000" b="1">
                <a:solidFill>
                  <a:srgbClr val="16365C"/>
                </a:solidFill>
              </a:defRPr>
            </a:pPr>
            <a:r>
              <a:rPr dirty="0" err="1"/>
              <a:t>چه</a:t>
            </a:r>
            <a:r>
              <a:rPr dirty="0"/>
              <a:t> </a:t>
            </a:r>
            <a:r>
              <a:rPr dirty="0" err="1"/>
              <a:t>کاری</a:t>
            </a:r>
            <a:r>
              <a:rPr dirty="0"/>
              <a:t> </a:t>
            </a:r>
            <a:r>
              <a:rPr dirty="0" err="1"/>
              <a:t>انجام</a:t>
            </a:r>
            <a:r>
              <a:rPr dirty="0"/>
              <a:t> </a:t>
            </a:r>
            <a:r>
              <a:rPr dirty="0" err="1"/>
              <a:t>می‌دهد</a:t>
            </a:r>
            <a:r>
              <a:rPr dirty="0"/>
              <a:t>؟</a:t>
            </a:r>
          </a:p>
        </p:txBody>
      </p:sp>
      <p:sp>
        <p:nvSpPr>
          <p:cNvPr id="8" name="TextBox 7"/>
          <p:cNvSpPr txBox="1"/>
          <p:nvPr/>
        </p:nvSpPr>
        <p:spPr>
          <a:xfrm>
            <a:off x="6190488" y="2767280"/>
            <a:ext cx="4983480" cy="1323439"/>
          </a:xfrm>
          <a:prstGeom prst="rect">
            <a:avLst/>
          </a:prstGeom>
          <a:noFill/>
        </p:spPr>
        <p:txBody>
          <a:bodyPr wrap="square">
            <a:spAutoFit/>
          </a:bodyPr>
          <a:lstStyle/>
          <a:p>
            <a:pPr algn="r" rtl="1">
              <a:defRPr sz="1600">
                <a:solidFill>
                  <a:srgbClr val="232D37"/>
                </a:solidFill>
              </a:defRPr>
            </a:pPr>
            <a:r>
              <a:rPr lang="en-US" dirty="0"/>
              <a:t>• </a:t>
            </a:r>
            <a:r>
              <a:rPr dirty="0" err="1" smtClean="0"/>
              <a:t>یک</a:t>
            </a:r>
            <a:r>
              <a:rPr dirty="0" smtClean="0"/>
              <a:t> </a:t>
            </a:r>
            <a:r>
              <a:rPr dirty="0" err="1"/>
              <a:t>ابزار</a:t>
            </a:r>
            <a:r>
              <a:rPr dirty="0"/>
              <a:t> </a:t>
            </a:r>
            <a:r>
              <a:rPr dirty="0" err="1"/>
              <a:t>رایگان</a:t>
            </a:r>
            <a:r>
              <a:rPr dirty="0"/>
              <a:t> و </a:t>
            </a:r>
            <a:r>
              <a:rPr dirty="0" err="1"/>
              <a:t>مبتنی</a:t>
            </a:r>
            <a:r>
              <a:rPr dirty="0"/>
              <a:t> </a:t>
            </a:r>
            <a:r>
              <a:rPr dirty="0" err="1"/>
              <a:t>بر</a:t>
            </a:r>
            <a:r>
              <a:rPr dirty="0"/>
              <a:t> AI </a:t>
            </a:r>
            <a:r>
              <a:rPr dirty="0" err="1"/>
              <a:t>برای</a:t>
            </a:r>
            <a:r>
              <a:rPr dirty="0"/>
              <a:t> </a:t>
            </a:r>
            <a:r>
              <a:rPr dirty="0" err="1"/>
              <a:t>کشف</a:t>
            </a:r>
            <a:r>
              <a:rPr dirty="0"/>
              <a:t> و </a:t>
            </a:r>
            <a:r>
              <a:rPr dirty="0" err="1"/>
              <a:t>درک</a:t>
            </a:r>
            <a:r>
              <a:rPr dirty="0"/>
              <a:t> </a:t>
            </a:r>
            <a:r>
              <a:rPr dirty="0" err="1"/>
              <a:t>ادبیات</a:t>
            </a:r>
            <a:r>
              <a:rPr dirty="0"/>
              <a:t> </a:t>
            </a:r>
            <a:r>
              <a:rPr dirty="0" err="1"/>
              <a:t>علمی</a:t>
            </a:r>
            <a:r>
              <a:rPr dirty="0"/>
              <a:t> </a:t>
            </a:r>
            <a:r>
              <a:rPr dirty="0" err="1"/>
              <a:t>است</a:t>
            </a:r>
            <a:r>
              <a:rPr dirty="0" smtClean="0"/>
              <a:t>.</a:t>
            </a:r>
            <a:r>
              <a:rPr dirty="0"/>
              <a:t/>
            </a:r>
            <a:br>
              <a:rPr dirty="0"/>
            </a:br>
            <a:r>
              <a:rPr dirty="0"/>
              <a:t>• </a:t>
            </a:r>
            <a:r>
              <a:rPr dirty="0" err="1"/>
              <a:t>جستجوی</a:t>
            </a:r>
            <a:r>
              <a:rPr dirty="0"/>
              <a:t> </a:t>
            </a:r>
            <a:r>
              <a:rPr dirty="0" err="1"/>
              <a:t>علمی</a:t>
            </a:r>
            <a:r>
              <a:rPr dirty="0"/>
              <a:t> و </a:t>
            </a:r>
            <a:r>
              <a:rPr dirty="0" err="1"/>
              <a:t>بازیابی</a:t>
            </a:r>
            <a:r>
              <a:rPr dirty="0"/>
              <a:t> </a:t>
            </a:r>
            <a:r>
              <a:rPr dirty="0" err="1"/>
              <a:t>مقالات</a:t>
            </a:r>
            <a:r>
              <a:rPr dirty="0"/>
              <a:t> </a:t>
            </a:r>
            <a:r>
              <a:rPr dirty="0" err="1"/>
              <a:t>مرتبط</a:t>
            </a:r>
            <a:r>
              <a:rPr dirty="0"/>
              <a:t/>
            </a:r>
            <a:br>
              <a:rPr dirty="0"/>
            </a:br>
            <a:r>
              <a:rPr dirty="0"/>
              <a:t>• </a:t>
            </a:r>
            <a:r>
              <a:rPr dirty="0" err="1"/>
              <a:t>استخراج</a:t>
            </a:r>
            <a:r>
              <a:rPr dirty="0"/>
              <a:t> </a:t>
            </a:r>
            <a:r>
              <a:rPr dirty="0" err="1"/>
              <a:t>ارتباطات</a:t>
            </a:r>
            <a:r>
              <a:rPr dirty="0"/>
              <a:t> و </a:t>
            </a:r>
            <a:r>
              <a:rPr dirty="0" err="1"/>
              <a:t>نشانه‌های</a:t>
            </a:r>
            <a:r>
              <a:rPr dirty="0"/>
              <a:t> </a:t>
            </a:r>
            <a:r>
              <a:rPr dirty="0" err="1"/>
              <a:t>مهم</a:t>
            </a:r>
            <a:r>
              <a:rPr dirty="0"/>
              <a:t> </a:t>
            </a:r>
            <a:r>
              <a:rPr dirty="0" err="1"/>
              <a:t>از</a:t>
            </a:r>
            <a:r>
              <a:rPr dirty="0"/>
              <a:t> </a:t>
            </a:r>
            <a:r>
              <a:rPr dirty="0" err="1"/>
              <a:t>مقالات</a:t>
            </a:r>
            <a:r>
              <a:rPr dirty="0"/>
              <a:t/>
            </a:r>
            <a:br>
              <a:rPr dirty="0"/>
            </a:br>
            <a:r>
              <a:rPr dirty="0"/>
              <a:t>• </a:t>
            </a:r>
            <a:r>
              <a:rPr dirty="0" err="1"/>
              <a:t>کتابخانه</a:t>
            </a:r>
            <a:r>
              <a:rPr dirty="0"/>
              <a:t> </a:t>
            </a:r>
            <a:r>
              <a:rPr dirty="0" err="1"/>
              <a:t>شخصی</a:t>
            </a:r>
            <a:r>
              <a:rPr dirty="0"/>
              <a:t> و </a:t>
            </a:r>
            <a:r>
              <a:rPr dirty="0" err="1"/>
              <a:t>پوشه‌بندی</a:t>
            </a:r>
            <a:r>
              <a:rPr dirty="0"/>
              <a:t/>
            </a:r>
            <a:br>
              <a:rPr dirty="0"/>
            </a:br>
            <a:r>
              <a:rPr dirty="0" smtClean="0"/>
              <a:t>Research </a:t>
            </a:r>
            <a:r>
              <a:rPr dirty="0"/>
              <a:t>Feeds </a:t>
            </a:r>
            <a:r>
              <a:rPr lang="en-US" dirty="0"/>
              <a:t>•</a:t>
            </a:r>
            <a:r>
              <a:rPr lang="fa-IR" dirty="0" smtClean="0"/>
              <a:t> </a:t>
            </a:r>
            <a:r>
              <a:rPr dirty="0" err="1" smtClean="0"/>
              <a:t>برای</a:t>
            </a:r>
            <a:r>
              <a:rPr dirty="0" smtClean="0"/>
              <a:t> </a:t>
            </a:r>
            <a:r>
              <a:rPr dirty="0" err="1"/>
              <a:t>پیشنهاد</a:t>
            </a:r>
            <a:r>
              <a:rPr dirty="0"/>
              <a:t> </a:t>
            </a:r>
            <a:r>
              <a:rPr dirty="0" err="1"/>
              <a:t>مقالات</a:t>
            </a:r>
            <a:r>
              <a:rPr dirty="0"/>
              <a:t> </a:t>
            </a:r>
            <a:r>
              <a:rPr dirty="0" err="1"/>
              <a:t>جدید</a:t>
            </a:r>
            <a:endParaRPr dirty="0"/>
          </a:p>
        </p:txBody>
      </p:sp>
      <p:sp>
        <p:nvSpPr>
          <p:cNvPr id="12" name="TextBox 11"/>
          <p:cNvSpPr txBox="1"/>
          <p:nvPr/>
        </p:nvSpPr>
        <p:spPr>
          <a:xfrm>
            <a:off x="749808" y="2588724"/>
            <a:ext cx="4937760" cy="1323439"/>
          </a:xfrm>
          <a:prstGeom prst="rect">
            <a:avLst/>
          </a:prstGeom>
          <a:noFill/>
        </p:spPr>
        <p:txBody>
          <a:bodyPr wrap="square">
            <a:spAutoFit/>
          </a:bodyPr>
          <a:lstStyle/>
          <a:p>
            <a:pPr algn="r" rtl="1">
              <a:defRPr sz="1600">
                <a:solidFill>
                  <a:srgbClr val="232D37"/>
                </a:solidFill>
              </a:defRPr>
            </a:pPr>
            <a:r>
              <a:rPr dirty="0" smtClean="0"/>
              <a:t>۱</a:t>
            </a:r>
            <a:r>
              <a:rPr lang="fa-IR" dirty="0" smtClean="0"/>
              <a:t>. </a:t>
            </a:r>
            <a:r>
              <a:rPr dirty="0" smtClean="0"/>
              <a:t> </a:t>
            </a:r>
            <a:r>
              <a:rPr dirty="0" err="1"/>
              <a:t>موضوع</a:t>
            </a:r>
            <a:r>
              <a:rPr dirty="0"/>
              <a:t> </a:t>
            </a:r>
            <a:r>
              <a:rPr dirty="0" err="1"/>
              <a:t>را</a:t>
            </a:r>
            <a:r>
              <a:rPr dirty="0"/>
              <a:t> </a:t>
            </a:r>
            <a:r>
              <a:rPr dirty="0" err="1"/>
              <a:t>جستجو</a:t>
            </a:r>
            <a:r>
              <a:rPr dirty="0"/>
              <a:t> </a:t>
            </a:r>
            <a:r>
              <a:rPr dirty="0" err="1"/>
              <a:t>کنید</a:t>
            </a:r>
            <a:r>
              <a:rPr dirty="0"/>
              <a:t>.</a:t>
            </a:r>
            <a:br>
              <a:rPr dirty="0"/>
            </a:br>
            <a:r>
              <a:rPr dirty="0" smtClean="0"/>
              <a:t>۲</a:t>
            </a:r>
            <a:r>
              <a:rPr lang="fa-IR" dirty="0" smtClean="0"/>
              <a:t>. </a:t>
            </a:r>
            <a:r>
              <a:rPr dirty="0" smtClean="0"/>
              <a:t>۳–۵ </a:t>
            </a:r>
            <a:r>
              <a:rPr dirty="0" err="1"/>
              <a:t>مقاله</a:t>
            </a:r>
            <a:r>
              <a:rPr dirty="0"/>
              <a:t> </a:t>
            </a:r>
            <a:r>
              <a:rPr dirty="0" err="1"/>
              <a:t>کلیدی</a:t>
            </a:r>
            <a:r>
              <a:rPr dirty="0"/>
              <a:t> </a:t>
            </a:r>
            <a:r>
              <a:rPr dirty="0" err="1"/>
              <a:t>را</a:t>
            </a:r>
            <a:r>
              <a:rPr dirty="0"/>
              <a:t> </a:t>
            </a:r>
            <a:r>
              <a:rPr dirty="0" err="1"/>
              <a:t>انتخاب</a:t>
            </a:r>
            <a:r>
              <a:rPr dirty="0"/>
              <a:t> </a:t>
            </a:r>
            <a:r>
              <a:rPr dirty="0" err="1"/>
              <a:t>کنید</a:t>
            </a:r>
            <a:r>
              <a:rPr dirty="0"/>
              <a:t>.</a:t>
            </a:r>
            <a:br>
              <a:rPr dirty="0"/>
            </a:br>
            <a:r>
              <a:rPr dirty="0" smtClean="0"/>
              <a:t>۳</a:t>
            </a:r>
            <a:r>
              <a:rPr lang="fa-IR" dirty="0" smtClean="0"/>
              <a:t>. </a:t>
            </a:r>
            <a:r>
              <a:rPr dirty="0" smtClean="0"/>
              <a:t> </a:t>
            </a:r>
            <a:r>
              <a:rPr dirty="0" err="1"/>
              <a:t>مقالات</a:t>
            </a:r>
            <a:r>
              <a:rPr dirty="0"/>
              <a:t> </a:t>
            </a:r>
            <a:r>
              <a:rPr dirty="0" err="1"/>
              <a:t>مرتبط</a:t>
            </a:r>
            <a:r>
              <a:rPr dirty="0"/>
              <a:t> و </a:t>
            </a:r>
            <a:r>
              <a:rPr dirty="0" err="1"/>
              <a:t>استنادها</a:t>
            </a:r>
            <a:r>
              <a:rPr dirty="0"/>
              <a:t> </a:t>
            </a:r>
            <a:r>
              <a:rPr dirty="0" err="1"/>
              <a:t>را</a:t>
            </a:r>
            <a:r>
              <a:rPr dirty="0"/>
              <a:t> </a:t>
            </a:r>
            <a:r>
              <a:rPr dirty="0" err="1"/>
              <a:t>بررسی</a:t>
            </a:r>
            <a:r>
              <a:rPr dirty="0"/>
              <a:t> </a:t>
            </a:r>
            <a:r>
              <a:rPr dirty="0" err="1"/>
              <a:t>کنید</a:t>
            </a:r>
            <a:r>
              <a:rPr dirty="0"/>
              <a:t>.</a:t>
            </a:r>
            <a:br>
              <a:rPr dirty="0"/>
            </a:br>
            <a:r>
              <a:rPr dirty="0" smtClean="0"/>
              <a:t>۴</a:t>
            </a:r>
            <a:r>
              <a:rPr lang="fa-IR" dirty="0" smtClean="0"/>
              <a:t>. </a:t>
            </a:r>
            <a:r>
              <a:rPr dirty="0" smtClean="0"/>
              <a:t> </a:t>
            </a:r>
            <a:r>
              <a:rPr dirty="0" err="1"/>
              <a:t>مقالات</a:t>
            </a:r>
            <a:r>
              <a:rPr dirty="0"/>
              <a:t> </a:t>
            </a:r>
            <a:r>
              <a:rPr dirty="0" err="1"/>
              <a:t>منتخب</a:t>
            </a:r>
            <a:r>
              <a:rPr dirty="0"/>
              <a:t> </a:t>
            </a:r>
            <a:r>
              <a:rPr dirty="0" err="1"/>
              <a:t>را</a:t>
            </a:r>
            <a:r>
              <a:rPr dirty="0"/>
              <a:t> </a:t>
            </a:r>
            <a:r>
              <a:rPr dirty="0" err="1"/>
              <a:t>در</a:t>
            </a:r>
            <a:r>
              <a:rPr dirty="0"/>
              <a:t> Library </a:t>
            </a:r>
            <a:r>
              <a:rPr lang="fa-IR" dirty="0" smtClean="0"/>
              <a:t> </a:t>
            </a:r>
            <a:r>
              <a:rPr dirty="0" err="1" smtClean="0"/>
              <a:t>ذخیره</a:t>
            </a:r>
            <a:r>
              <a:rPr dirty="0" smtClean="0"/>
              <a:t> </a:t>
            </a:r>
            <a:r>
              <a:rPr dirty="0" err="1"/>
              <a:t>کنید</a:t>
            </a:r>
            <a:r>
              <a:rPr dirty="0"/>
              <a:t>.</a:t>
            </a:r>
            <a:br>
              <a:rPr dirty="0"/>
            </a:br>
            <a:r>
              <a:rPr lang="fa-IR" dirty="0" smtClean="0"/>
              <a:t>5. </a:t>
            </a:r>
            <a:r>
              <a:rPr lang="en-US" dirty="0"/>
              <a:t>Research </a:t>
            </a:r>
            <a:r>
              <a:rPr lang="en-US" dirty="0" smtClean="0"/>
              <a:t>Feed</a:t>
            </a:r>
            <a:r>
              <a:rPr lang="fa-IR" dirty="0" smtClean="0"/>
              <a:t> را </a:t>
            </a:r>
            <a:r>
              <a:rPr dirty="0" err="1" smtClean="0"/>
              <a:t>برای</a:t>
            </a:r>
            <a:r>
              <a:rPr dirty="0" smtClean="0"/>
              <a:t> </a:t>
            </a:r>
            <a:r>
              <a:rPr dirty="0" err="1"/>
              <a:t>پیگیری</a:t>
            </a:r>
            <a:r>
              <a:rPr dirty="0"/>
              <a:t> </a:t>
            </a:r>
            <a:r>
              <a:rPr dirty="0" err="1"/>
              <a:t>پژوهش‌های</a:t>
            </a:r>
            <a:r>
              <a:rPr dirty="0"/>
              <a:t> </a:t>
            </a:r>
            <a:r>
              <a:rPr dirty="0" err="1"/>
              <a:t>جدید</a:t>
            </a:r>
            <a:r>
              <a:rPr dirty="0"/>
              <a:t> </a:t>
            </a:r>
            <a:r>
              <a:rPr dirty="0" err="1"/>
              <a:t>فعال</a:t>
            </a:r>
            <a:r>
              <a:rPr dirty="0"/>
              <a:t> </a:t>
            </a:r>
            <a:r>
              <a:rPr dirty="0" err="1"/>
              <a:t>کنید</a:t>
            </a:r>
            <a:r>
              <a:rPr dirty="0"/>
              <a:t>.</a:t>
            </a:r>
          </a:p>
        </p:txBody>
      </p:sp>
      <p:sp>
        <p:nvSpPr>
          <p:cNvPr id="11" name="TextBox 10"/>
          <p:cNvSpPr txBox="1"/>
          <p:nvPr/>
        </p:nvSpPr>
        <p:spPr>
          <a:xfrm>
            <a:off x="1936376" y="1582347"/>
            <a:ext cx="1843144" cy="411480"/>
          </a:xfrm>
          <a:prstGeom prst="rect">
            <a:avLst/>
          </a:prstGeom>
          <a:noFill/>
        </p:spPr>
        <p:txBody>
          <a:bodyPr wrap="square">
            <a:spAutoFit/>
          </a:bodyPr>
          <a:lstStyle/>
          <a:p>
            <a:pPr algn="r">
              <a:defRPr sz="2000" b="1">
                <a:solidFill>
                  <a:srgbClr val="16365C"/>
                </a:solidFill>
              </a:defRPr>
            </a:pPr>
            <a:r>
              <a:rPr dirty="0" err="1"/>
              <a:t>سناریوی</a:t>
            </a:r>
            <a:r>
              <a:rPr dirty="0"/>
              <a:t> </a:t>
            </a:r>
            <a:r>
              <a:rPr dirty="0" err="1"/>
              <a:t>عملی</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319443" y="484590"/>
            <a:ext cx="5293437" cy="477054"/>
          </a:xfrm>
          <a:prstGeom prst="rect">
            <a:avLst/>
          </a:prstGeom>
          <a:noFill/>
        </p:spPr>
        <p:txBody>
          <a:bodyPr wrap="none">
            <a:spAutoFit/>
          </a:bodyPr>
          <a:lstStyle/>
          <a:p>
            <a:pPr algn="r" rtl="1">
              <a:defRPr sz="2500" b="1">
                <a:solidFill>
                  <a:srgbClr val="16365C"/>
                </a:solidFill>
                <a:latin typeface="Aptos Display"/>
              </a:defRPr>
            </a:pPr>
            <a:r>
              <a:rPr dirty="0"/>
              <a:t>Semantic Scholar </a:t>
            </a:r>
            <a:r>
              <a:rPr lang="fa-IR" dirty="0" smtClean="0"/>
              <a:t>: </a:t>
            </a:r>
            <a:r>
              <a:rPr dirty="0" err="1" smtClean="0"/>
              <a:t>نکات</a:t>
            </a:r>
            <a:r>
              <a:rPr dirty="0" smtClean="0"/>
              <a:t> </a:t>
            </a:r>
            <a:r>
              <a:rPr dirty="0" err="1"/>
              <a:t>جستجوی</a:t>
            </a:r>
            <a:r>
              <a:rPr dirty="0"/>
              <a:t> </a:t>
            </a:r>
            <a:r>
              <a:rPr dirty="0" err="1"/>
              <a:t>بهتر</a:t>
            </a:r>
            <a:endParaRPr dirty="0"/>
          </a:p>
        </p:txBody>
      </p:sp>
      <p:sp>
        <p:nvSpPr>
          <p:cNvPr id="5" name="TextBox 4"/>
          <p:cNvSpPr txBox="1"/>
          <p:nvPr/>
        </p:nvSpPr>
        <p:spPr>
          <a:xfrm>
            <a:off x="883767" y="1813560"/>
            <a:ext cx="10424160" cy="2821285"/>
          </a:xfrm>
          <a:prstGeom prst="rect">
            <a:avLst/>
          </a:prstGeom>
          <a:noFill/>
        </p:spPr>
        <p:txBody>
          <a:bodyPr wrap="square">
            <a:spAutoFit/>
          </a:bodyPr>
          <a:lstStyle/>
          <a:p>
            <a:pPr algn="r" rtl="1">
              <a:spcAft>
                <a:spcPts val="1000"/>
              </a:spcAft>
              <a:defRPr sz="1900">
                <a:solidFill>
                  <a:srgbClr val="232D37"/>
                </a:solidFill>
                <a:latin typeface="Aptos"/>
              </a:defRPr>
            </a:pPr>
            <a:r>
              <a:rPr sz="2400" dirty="0"/>
              <a:t>• </a:t>
            </a:r>
            <a:r>
              <a:rPr sz="2400" dirty="0" err="1"/>
              <a:t>به‌جای</a:t>
            </a:r>
            <a:r>
              <a:rPr sz="2400" dirty="0"/>
              <a:t> </a:t>
            </a:r>
            <a:r>
              <a:rPr sz="2400" dirty="0" err="1"/>
              <a:t>یک</a:t>
            </a:r>
            <a:r>
              <a:rPr sz="2400" dirty="0"/>
              <a:t> </a:t>
            </a:r>
            <a:r>
              <a:rPr sz="2400" dirty="0" err="1"/>
              <a:t>عبارت</a:t>
            </a:r>
            <a:r>
              <a:rPr sz="2400" dirty="0"/>
              <a:t> </a:t>
            </a:r>
            <a:r>
              <a:rPr sz="2400" dirty="0" err="1"/>
              <a:t>بسیار</a:t>
            </a:r>
            <a:r>
              <a:rPr sz="2400" dirty="0"/>
              <a:t> </a:t>
            </a:r>
            <a:r>
              <a:rPr sz="2400" dirty="0" err="1"/>
              <a:t>طولانی</a:t>
            </a:r>
            <a:r>
              <a:rPr sz="2400" dirty="0"/>
              <a:t>، </a:t>
            </a:r>
            <a:r>
              <a:rPr sz="2400" dirty="0" err="1"/>
              <a:t>چند</a:t>
            </a:r>
            <a:r>
              <a:rPr sz="2400" dirty="0"/>
              <a:t> </a:t>
            </a:r>
            <a:r>
              <a:rPr sz="2400" dirty="0" err="1"/>
              <a:t>جستجوی</a:t>
            </a:r>
            <a:r>
              <a:rPr sz="2400" dirty="0"/>
              <a:t> </a:t>
            </a:r>
            <a:r>
              <a:rPr sz="2400" dirty="0" err="1"/>
              <a:t>کوتاه</a:t>
            </a:r>
            <a:r>
              <a:rPr sz="2400" dirty="0"/>
              <a:t> </a:t>
            </a:r>
            <a:r>
              <a:rPr sz="2400" dirty="0" err="1"/>
              <a:t>با</a:t>
            </a:r>
            <a:r>
              <a:rPr sz="2400" dirty="0"/>
              <a:t> </a:t>
            </a:r>
            <a:r>
              <a:rPr sz="2400" dirty="0" err="1"/>
              <a:t>مفاهیم</a:t>
            </a:r>
            <a:r>
              <a:rPr sz="2400" dirty="0"/>
              <a:t> </a:t>
            </a:r>
            <a:r>
              <a:rPr sz="2400" dirty="0" err="1"/>
              <a:t>اصلی</a:t>
            </a:r>
            <a:r>
              <a:rPr sz="2400" dirty="0"/>
              <a:t> </a:t>
            </a:r>
            <a:r>
              <a:rPr sz="2400" dirty="0" err="1"/>
              <a:t>انجام</a:t>
            </a:r>
            <a:r>
              <a:rPr sz="2400" dirty="0"/>
              <a:t> </a:t>
            </a:r>
            <a:r>
              <a:rPr sz="2400" dirty="0" err="1"/>
              <a:t>دهید</a:t>
            </a:r>
            <a:r>
              <a:rPr sz="2400" dirty="0"/>
              <a:t>.</a:t>
            </a:r>
          </a:p>
          <a:p>
            <a:pPr algn="r" rtl="1">
              <a:spcAft>
                <a:spcPts val="1000"/>
              </a:spcAft>
              <a:defRPr sz="1900">
                <a:solidFill>
                  <a:srgbClr val="232D37"/>
                </a:solidFill>
                <a:latin typeface="Aptos"/>
              </a:defRPr>
            </a:pPr>
            <a:r>
              <a:rPr sz="2400" dirty="0"/>
              <a:t>• </a:t>
            </a:r>
            <a:r>
              <a:rPr sz="2400" dirty="0" err="1"/>
              <a:t>مقالات</a:t>
            </a:r>
            <a:r>
              <a:rPr sz="2400" dirty="0"/>
              <a:t> </a:t>
            </a:r>
            <a:r>
              <a:rPr lang="fa-IR" sz="2400" dirty="0" smtClean="0"/>
              <a:t>پایه </a:t>
            </a:r>
            <a:r>
              <a:rPr sz="2400" dirty="0" err="1" smtClean="0"/>
              <a:t>را</a:t>
            </a:r>
            <a:r>
              <a:rPr sz="2400" dirty="0" smtClean="0"/>
              <a:t> </a:t>
            </a:r>
            <a:r>
              <a:rPr sz="2400" dirty="0" err="1"/>
              <a:t>با</a:t>
            </a:r>
            <a:r>
              <a:rPr sz="2400" dirty="0"/>
              <a:t> </a:t>
            </a:r>
            <a:r>
              <a:rPr sz="2400" dirty="0" err="1"/>
              <a:t>دقت</a:t>
            </a:r>
            <a:r>
              <a:rPr sz="2400" dirty="0"/>
              <a:t> </a:t>
            </a:r>
            <a:r>
              <a:rPr sz="2400" dirty="0" err="1"/>
              <a:t>انتخاب</a:t>
            </a:r>
            <a:r>
              <a:rPr sz="2400" dirty="0"/>
              <a:t> </a:t>
            </a:r>
            <a:r>
              <a:rPr sz="2400" dirty="0" err="1"/>
              <a:t>کنید</a:t>
            </a:r>
            <a:r>
              <a:rPr sz="2400" dirty="0"/>
              <a:t>؛ </a:t>
            </a:r>
            <a:r>
              <a:rPr sz="2400" dirty="0" err="1"/>
              <a:t>کیفیت</a:t>
            </a:r>
            <a:r>
              <a:rPr sz="2400" dirty="0"/>
              <a:t> </a:t>
            </a:r>
            <a:r>
              <a:rPr sz="2400" dirty="0" err="1"/>
              <a:t>کشف‌های</a:t>
            </a:r>
            <a:r>
              <a:rPr sz="2400" dirty="0"/>
              <a:t> </a:t>
            </a:r>
            <a:r>
              <a:rPr sz="2400" dirty="0" err="1"/>
              <a:t>بعدی</a:t>
            </a:r>
            <a:r>
              <a:rPr sz="2400" dirty="0"/>
              <a:t> </a:t>
            </a:r>
            <a:r>
              <a:rPr sz="2400" dirty="0" err="1"/>
              <a:t>به</a:t>
            </a:r>
            <a:r>
              <a:rPr sz="2400" dirty="0"/>
              <a:t> </a:t>
            </a:r>
            <a:r>
              <a:rPr sz="2400" dirty="0" err="1"/>
              <a:t>آن‌ها</a:t>
            </a:r>
            <a:r>
              <a:rPr sz="2400" dirty="0"/>
              <a:t> </a:t>
            </a:r>
            <a:r>
              <a:rPr sz="2400" dirty="0" err="1"/>
              <a:t>وابسته</a:t>
            </a:r>
            <a:r>
              <a:rPr sz="2400" dirty="0"/>
              <a:t> </a:t>
            </a:r>
            <a:r>
              <a:rPr sz="2400" dirty="0" err="1"/>
              <a:t>است</a:t>
            </a:r>
            <a:r>
              <a:rPr sz="2400" dirty="0"/>
              <a:t>.</a:t>
            </a:r>
          </a:p>
          <a:p>
            <a:pPr algn="r" rtl="1">
              <a:spcAft>
                <a:spcPts val="1000"/>
              </a:spcAft>
              <a:defRPr sz="1900">
                <a:solidFill>
                  <a:srgbClr val="232D37"/>
                </a:solidFill>
                <a:latin typeface="Aptos"/>
              </a:defRPr>
            </a:pPr>
            <a:r>
              <a:rPr sz="2400" dirty="0"/>
              <a:t>• </a:t>
            </a:r>
            <a:r>
              <a:rPr sz="2400" dirty="0" err="1"/>
              <a:t>عنوان</a:t>
            </a:r>
            <a:r>
              <a:rPr sz="2400" dirty="0"/>
              <a:t>، </a:t>
            </a:r>
            <a:r>
              <a:rPr sz="2400" dirty="0" err="1"/>
              <a:t>چکیده</a:t>
            </a:r>
            <a:r>
              <a:rPr sz="2400" dirty="0"/>
              <a:t>، </a:t>
            </a:r>
            <a:r>
              <a:rPr sz="2400" dirty="0" err="1"/>
              <a:t>سال</a:t>
            </a:r>
            <a:r>
              <a:rPr sz="2400" dirty="0"/>
              <a:t>، </a:t>
            </a:r>
            <a:r>
              <a:rPr sz="2400" dirty="0" err="1"/>
              <a:t>نویسندگان</a:t>
            </a:r>
            <a:r>
              <a:rPr sz="2400" dirty="0"/>
              <a:t> و </a:t>
            </a:r>
            <a:r>
              <a:rPr sz="2400" dirty="0" err="1"/>
              <a:t>استنادها</a:t>
            </a:r>
            <a:r>
              <a:rPr sz="2400" dirty="0"/>
              <a:t> </a:t>
            </a:r>
            <a:r>
              <a:rPr sz="2400" dirty="0" err="1"/>
              <a:t>را</a:t>
            </a:r>
            <a:r>
              <a:rPr sz="2400" dirty="0"/>
              <a:t> </a:t>
            </a:r>
            <a:r>
              <a:rPr sz="2400" dirty="0" err="1"/>
              <a:t>قبل</a:t>
            </a:r>
            <a:r>
              <a:rPr sz="2400" dirty="0"/>
              <a:t> </a:t>
            </a:r>
            <a:r>
              <a:rPr sz="2400" dirty="0" err="1"/>
              <a:t>از</a:t>
            </a:r>
            <a:r>
              <a:rPr sz="2400" dirty="0"/>
              <a:t> </a:t>
            </a:r>
            <a:r>
              <a:rPr sz="2400" dirty="0" err="1"/>
              <a:t>استفاده</a:t>
            </a:r>
            <a:r>
              <a:rPr sz="2400" dirty="0"/>
              <a:t> </a:t>
            </a:r>
            <a:r>
              <a:rPr sz="2400" dirty="0" err="1"/>
              <a:t>علمی</a:t>
            </a:r>
            <a:r>
              <a:rPr sz="2400" dirty="0"/>
              <a:t> </a:t>
            </a:r>
            <a:r>
              <a:rPr sz="2400" dirty="0" err="1"/>
              <a:t>بررسی</a:t>
            </a:r>
            <a:r>
              <a:rPr sz="2400" dirty="0"/>
              <a:t> </a:t>
            </a:r>
            <a:r>
              <a:rPr sz="2400" dirty="0" err="1"/>
              <a:t>کنید</a:t>
            </a:r>
            <a:r>
              <a:rPr sz="2400" dirty="0"/>
              <a:t>.</a:t>
            </a:r>
          </a:p>
          <a:p>
            <a:pPr algn="r" rtl="1">
              <a:spcAft>
                <a:spcPts val="1000"/>
              </a:spcAft>
              <a:defRPr sz="1900">
                <a:solidFill>
                  <a:srgbClr val="232D37"/>
                </a:solidFill>
                <a:latin typeface="Aptos"/>
              </a:defRPr>
            </a:pPr>
            <a:r>
              <a:rPr sz="2400" dirty="0"/>
              <a:t>• </a:t>
            </a:r>
            <a:r>
              <a:rPr sz="2400" dirty="0" err="1"/>
              <a:t>اگر</a:t>
            </a:r>
            <a:r>
              <a:rPr sz="2400" dirty="0"/>
              <a:t> </a:t>
            </a:r>
            <a:r>
              <a:rPr sz="2400" dirty="0" err="1"/>
              <a:t>متن</a:t>
            </a:r>
            <a:r>
              <a:rPr sz="2400" dirty="0"/>
              <a:t> </a:t>
            </a:r>
            <a:r>
              <a:rPr sz="2400" dirty="0" err="1"/>
              <a:t>کامل</a:t>
            </a:r>
            <a:r>
              <a:rPr sz="2400" dirty="0"/>
              <a:t> </a:t>
            </a:r>
            <a:r>
              <a:rPr sz="2400" dirty="0" err="1"/>
              <a:t>آزاد</a:t>
            </a:r>
            <a:r>
              <a:rPr sz="2400" dirty="0"/>
              <a:t> </a:t>
            </a:r>
            <a:r>
              <a:rPr sz="2400" dirty="0" err="1"/>
              <a:t>باشد</a:t>
            </a:r>
            <a:r>
              <a:rPr sz="2400" dirty="0"/>
              <a:t>، </a:t>
            </a:r>
            <a:r>
              <a:rPr sz="2400" dirty="0" err="1"/>
              <a:t>گزینه</a:t>
            </a:r>
            <a:r>
              <a:rPr sz="2400" dirty="0"/>
              <a:t> </a:t>
            </a:r>
            <a:r>
              <a:rPr sz="2400" dirty="0" err="1"/>
              <a:t>دسترسی</a:t>
            </a:r>
            <a:r>
              <a:rPr sz="2400" dirty="0"/>
              <a:t> </a:t>
            </a:r>
            <a:r>
              <a:rPr sz="2400" dirty="0" err="1"/>
              <a:t>به</a:t>
            </a:r>
            <a:r>
              <a:rPr sz="2400" dirty="0"/>
              <a:t> </a:t>
            </a:r>
            <a:r>
              <a:rPr sz="2400" dirty="0" smtClean="0"/>
              <a:t>PDF</a:t>
            </a:r>
            <a:r>
              <a:rPr lang="fa-IR" sz="2400" dirty="0" smtClean="0"/>
              <a:t> </a:t>
            </a:r>
            <a:r>
              <a:rPr sz="2400" dirty="0" err="1" smtClean="0"/>
              <a:t>ناشر</a:t>
            </a:r>
            <a:r>
              <a:rPr sz="2400" dirty="0" smtClean="0"/>
              <a:t> </a:t>
            </a:r>
            <a:r>
              <a:rPr sz="2400" dirty="0" err="1"/>
              <a:t>را</a:t>
            </a:r>
            <a:r>
              <a:rPr sz="2400" dirty="0"/>
              <a:t> </a:t>
            </a:r>
            <a:r>
              <a:rPr sz="2400" dirty="0" err="1"/>
              <a:t>بررسی</a:t>
            </a:r>
            <a:r>
              <a:rPr sz="2400" dirty="0"/>
              <a:t> </a:t>
            </a:r>
            <a:r>
              <a:rPr sz="2400" dirty="0" err="1"/>
              <a:t>کنید</a:t>
            </a:r>
            <a:r>
              <a:rPr sz="2400" dirty="0"/>
              <a:t>.</a:t>
            </a:r>
          </a:p>
          <a:p>
            <a:pPr algn="r" rtl="1">
              <a:spcAft>
                <a:spcPts val="1000"/>
              </a:spcAft>
              <a:defRPr sz="1900">
                <a:solidFill>
                  <a:srgbClr val="232D37"/>
                </a:solidFill>
                <a:latin typeface="Aptos"/>
              </a:defRPr>
            </a:pPr>
            <a:r>
              <a:rPr sz="2400" dirty="0"/>
              <a:t>• </a:t>
            </a:r>
            <a:r>
              <a:rPr sz="2400" dirty="0" err="1"/>
              <a:t>برای</a:t>
            </a:r>
            <a:r>
              <a:rPr sz="2400" dirty="0"/>
              <a:t> </a:t>
            </a:r>
            <a:r>
              <a:rPr sz="2400" dirty="0" err="1"/>
              <a:t>یک</a:t>
            </a:r>
            <a:r>
              <a:rPr sz="2400" dirty="0"/>
              <a:t> </a:t>
            </a:r>
            <a:r>
              <a:rPr sz="2400" dirty="0" err="1"/>
              <a:t>مرور</a:t>
            </a:r>
            <a:r>
              <a:rPr sz="2400" dirty="0"/>
              <a:t> </a:t>
            </a:r>
            <a:r>
              <a:rPr sz="2400" dirty="0" err="1"/>
              <a:t>علمی</a:t>
            </a:r>
            <a:r>
              <a:rPr sz="2400" dirty="0"/>
              <a:t>، </a:t>
            </a:r>
            <a:r>
              <a:rPr sz="2400" dirty="0" err="1"/>
              <a:t>خروجی</a:t>
            </a:r>
            <a:r>
              <a:rPr sz="2400" dirty="0"/>
              <a:t> Semantic Scholar </a:t>
            </a:r>
            <a:r>
              <a:rPr lang="fa-IR" sz="2400" dirty="0" smtClean="0"/>
              <a:t> </a:t>
            </a:r>
            <a:r>
              <a:rPr sz="2400" dirty="0" err="1" smtClean="0"/>
              <a:t>را</a:t>
            </a:r>
            <a:r>
              <a:rPr sz="2400" dirty="0" smtClean="0"/>
              <a:t> </a:t>
            </a:r>
            <a:r>
              <a:rPr sz="2400" dirty="0" err="1"/>
              <a:t>با</a:t>
            </a:r>
            <a:r>
              <a:rPr sz="2400" dirty="0"/>
              <a:t> PubMed </a:t>
            </a:r>
            <a:r>
              <a:rPr lang="fa-IR" sz="2400" dirty="0" smtClean="0"/>
              <a:t> </a:t>
            </a:r>
            <a:r>
              <a:rPr sz="2400" dirty="0" smtClean="0"/>
              <a:t>و </a:t>
            </a:r>
            <a:r>
              <a:rPr sz="2400" dirty="0" err="1"/>
              <a:t>سایر</a:t>
            </a:r>
            <a:r>
              <a:rPr sz="2400" dirty="0"/>
              <a:t> </a:t>
            </a:r>
            <a:r>
              <a:rPr sz="2400" dirty="0" err="1"/>
              <a:t>منابع</a:t>
            </a:r>
            <a:r>
              <a:rPr sz="2400" dirty="0"/>
              <a:t> </a:t>
            </a:r>
            <a:r>
              <a:rPr sz="2400" dirty="0" err="1"/>
              <a:t>تطبیق</a:t>
            </a:r>
            <a:r>
              <a:rPr sz="2400" dirty="0"/>
              <a:t> </a:t>
            </a:r>
            <a:r>
              <a:rPr sz="2400" dirty="0" err="1"/>
              <a:t>دهید</a:t>
            </a:r>
            <a:r>
              <a:rPr sz="2400" dirty="0"/>
              <a:t>.</a:t>
            </a:r>
          </a:p>
        </p:txBody>
      </p:sp>
      <p:sp>
        <p:nvSpPr>
          <p:cNvPr id="6" name="Rectangle 5"/>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996265" y="570515"/>
            <a:ext cx="1904689" cy="477054"/>
          </a:xfrm>
          <a:prstGeom prst="rect">
            <a:avLst/>
          </a:prstGeom>
          <a:noFill/>
        </p:spPr>
        <p:txBody>
          <a:bodyPr wrap="none">
            <a:spAutoFit/>
          </a:bodyPr>
          <a:lstStyle/>
          <a:p>
            <a:pPr algn="r" rtl="1">
              <a:defRPr sz="2500" b="1">
                <a:solidFill>
                  <a:srgbClr val="16365C"/>
                </a:solidFill>
                <a:latin typeface="Aptos Display"/>
              </a:defRPr>
            </a:pPr>
            <a:r>
              <a:rPr lang="en-US" dirty="0"/>
              <a:t>Elicit </a:t>
            </a:r>
            <a:r>
              <a:rPr lang="fa-IR" dirty="0" smtClean="0"/>
              <a:t> چیست</a:t>
            </a:r>
            <a:r>
              <a:rPr lang="fa-IR" dirty="0"/>
              <a:t>؟</a:t>
            </a:r>
            <a:endParaRPr dirty="0"/>
          </a:p>
        </p:txBody>
      </p:sp>
      <p:sp>
        <p:nvSpPr>
          <p:cNvPr id="5" name="TextBox 4"/>
          <p:cNvSpPr txBox="1"/>
          <p:nvPr/>
        </p:nvSpPr>
        <p:spPr>
          <a:xfrm>
            <a:off x="883767" y="1813560"/>
            <a:ext cx="10424160" cy="3785652"/>
          </a:xfrm>
          <a:prstGeom prst="rect">
            <a:avLst/>
          </a:prstGeom>
          <a:noFill/>
        </p:spPr>
        <p:txBody>
          <a:bodyPr wrap="square">
            <a:spAutoFit/>
          </a:bodyPr>
          <a:lstStyle/>
          <a:p>
            <a:pPr algn="just" rtl="1">
              <a:spcAft>
                <a:spcPts val="1000"/>
              </a:spcAft>
              <a:defRPr sz="1900">
                <a:solidFill>
                  <a:srgbClr val="232D37"/>
                </a:solidFill>
                <a:latin typeface="Aptos"/>
              </a:defRPr>
            </a:pPr>
            <a:r>
              <a:rPr lang="en-US" sz="2400" dirty="0"/>
              <a:t>Elicit </a:t>
            </a:r>
            <a:r>
              <a:rPr lang="fa-IR" sz="2400" dirty="0" smtClean="0"/>
              <a:t> یک ابزار هوش </a:t>
            </a:r>
            <a:r>
              <a:rPr lang="fa-IR" sz="2400" dirty="0"/>
              <a:t>مصنوعی معاون پژوهش </a:t>
            </a:r>
            <a:r>
              <a:rPr lang="fa-IR" sz="2400" dirty="0" smtClean="0"/>
              <a:t>است </a:t>
            </a:r>
            <a:r>
              <a:rPr lang="fa-IR" sz="2400" dirty="0"/>
              <a:t>که به تحقیق‌گران در وظایف مختلف کمک می‌کند. این وظایف شامل </a:t>
            </a:r>
            <a:r>
              <a:rPr lang="fa-IR" sz="2400" dirty="0">
                <a:solidFill>
                  <a:srgbClr val="FF0000"/>
                </a:solidFill>
              </a:rPr>
              <a:t>پیدا کردن مقالات مرتبط، خلاصه‌سازی نکات کلیدی و استخراج اطلاعات می‌شوند</a:t>
            </a:r>
            <a:r>
              <a:rPr lang="fa-IR" sz="2400" dirty="0"/>
              <a:t>. </a:t>
            </a:r>
            <a:r>
              <a:rPr lang="en-US" sz="2400" dirty="0"/>
              <a:t>Elicit </a:t>
            </a:r>
            <a:r>
              <a:rPr lang="fa-IR" sz="2400" dirty="0" smtClean="0"/>
              <a:t> هدف </a:t>
            </a:r>
            <a:r>
              <a:rPr lang="fa-IR" sz="2400" dirty="0"/>
              <a:t>دارد بخش‌هایی از جریان کاری تحقیق را به طور خودکار انجام دهد، به ویژه فرآیند مرور ادبیات. </a:t>
            </a:r>
            <a:r>
              <a:rPr lang="en-US" sz="2400" dirty="0"/>
              <a:t>Elicit </a:t>
            </a:r>
            <a:r>
              <a:rPr lang="fa-IR" sz="2400" dirty="0" smtClean="0"/>
              <a:t> می‌تواند </a:t>
            </a:r>
            <a:r>
              <a:rPr lang="fa-IR" sz="2400" dirty="0"/>
              <a:t>به سوالات مرتبط با تحقیقات پاسخ دهد، حتی اگر مقالات دقیقاً با کلمات کلیدی مطابقت نداشته باشند، اما همچنان مرتبط با موضوع باشند. همچنین این برنامه قادر است یک مقاله را بارگذاری کند و مقالات مرتبط را بر اساس محتوای آن پیدا کند. </a:t>
            </a:r>
            <a:r>
              <a:rPr lang="en-US" sz="2400" dirty="0"/>
              <a:t>Elicit </a:t>
            </a:r>
            <a:r>
              <a:rPr lang="fa-IR" sz="2400" dirty="0" smtClean="0"/>
              <a:t> توسط </a:t>
            </a:r>
            <a:r>
              <a:rPr lang="fa-IR" sz="2400" dirty="0"/>
              <a:t>شرکت </a:t>
            </a:r>
            <a:r>
              <a:rPr lang="en-US" sz="2400" dirty="0"/>
              <a:t>Ought </a:t>
            </a:r>
            <a:r>
              <a:rPr lang="fa-IR" sz="2400" dirty="0" smtClean="0"/>
              <a:t> توسعه </a:t>
            </a:r>
            <a:r>
              <a:rPr lang="fa-IR" sz="2400" dirty="0"/>
              <a:t>داده شده است، که در زمینه ساخت سیستم‌های هوش مصنوعی قادر به استدلال و ارتباط برقرار کردن هستند. </a:t>
            </a:r>
            <a:r>
              <a:rPr lang="en-US" sz="2400" dirty="0"/>
              <a:t>Elicit </a:t>
            </a:r>
            <a:r>
              <a:rPr lang="fa-IR" sz="2400" dirty="0" smtClean="0"/>
              <a:t> رایگان </a:t>
            </a:r>
            <a:r>
              <a:rPr lang="fa-IR" sz="2400" dirty="0"/>
              <a:t>است و هر کسی می‌تواند در سایت </a:t>
            </a:r>
            <a:r>
              <a:rPr lang="en-US" sz="2400" dirty="0" smtClean="0"/>
              <a:t>elicit </a:t>
            </a:r>
            <a:r>
              <a:rPr lang="fa-IR" sz="2400" dirty="0" smtClean="0"/>
              <a:t> </a:t>
            </a:r>
            <a:r>
              <a:rPr lang="fa-IR" sz="2400" dirty="0" smtClean="0"/>
              <a:t>حساب </a:t>
            </a:r>
            <a:r>
              <a:rPr lang="fa-IR" sz="2400" dirty="0"/>
              <a:t>کاربری ایجاد کند</a:t>
            </a:r>
            <a:r>
              <a:rPr lang="en-US" sz="2400" dirty="0"/>
              <a:t>Elicit </a:t>
            </a:r>
            <a:r>
              <a:rPr lang="fa-IR" sz="2400" dirty="0" smtClean="0"/>
              <a:t> ابزار </a:t>
            </a:r>
            <a:r>
              <a:rPr lang="fa-IR" sz="2400" dirty="0"/>
              <a:t>مفیدی برای تحقیق‌گران است که می‌خواهند زمان خود را صرفه‌جویی کنند و از ادبیات نتایج جدیدی را کشف کنند.</a:t>
            </a:r>
            <a:endParaRPr sz="2400" dirty="0"/>
          </a:p>
        </p:txBody>
      </p:sp>
      <p:sp>
        <p:nvSpPr>
          <p:cNvPr id="6" name="Rectangle 5"/>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6547104"/>
            <a:ext cx="914400" cy="182880"/>
          </a:xfrm>
          <a:prstGeom prst="rect">
            <a:avLst/>
          </a:prstGeom>
          <a:noFill/>
        </p:spPr>
        <p:txBody>
          <a:bodyPr wrap="none">
            <a:spAutoFit/>
          </a:bodyPr>
          <a:lstStyle/>
          <a:p>
            <a:pPr algn="l">
              <a:defRPr sz="900">
                <a:solidFill>
                  <a:srgbClr val="69737D"/>
                </a:solidFill>
              </a:defRPr>
            </a:pPr>
            <a:r>
              <a:t>7</a:t>
            </a:r>
          </a:p>
        </p:txBody>
      </p:sp>
    </p:spTree>
    <p:extLst>
      <p:ext uri="{BB962C8B-B14F-4D97-AF65-F5344CB8AC3E}">
        <p14:creationId xmlns:p14="http://schemas.microsoft.com/office/powerpoint/2010/main" val="4051945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5" y="54864"/>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5400"/>
          </a:p>
        </p:txBody>
      </p:sp>
      <p:sp>
        <p:nvSpPr>
          <p:cNvPr id="3" name="Rectangle 2"/>
          <p:cNvSpPr/>
          <p:nvPr/>
        </p:nvSpPr>
        <p:spPr>
          <a:xfrm>
            <a:off x="0" y="0"/>
            <a:ext cx="12191695" cy="109728"/>
          </a:xfrm>
          <a:prstGeom prst="rect">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5400"/>
          </a:p>
        </p:txBody>
      </p:sp>
      <p:sp>
        <p:nvSpPr>
          <p:cNvPr id="4" name="TextBox 3"/>
          <p:cNvSpPr txBox="1"/>
          <p:nvPr/>
        </p:nvSpPr>
        <p:spPr>
          <a:xfrm>
            <a:off x="6977743" y="384048"/>
            <a:ext cx="4725974" cy="477054"/>
          </a:xfrm>
          <a:prstGeom prst="rect">
            <a:avLst/>
          </a:prstGeom>
          <a:noFill/>
        </p:spPr>
        <p:txBody>
          <a:bodyPr wrap="none">
            <a:spAutoFit/>
          </a:bodyPr>
          <a:lstStyle/>
          <a:p>
            <a:pPr algn="r" rtl="1">
              <a:defRPr sz="2500" b="1">
                <a:solidFill>
                  <a:srgbClr val="16365C"/>
                </a:solidFill>
                <a:latin typeface="Aptos Display"/>
              </a:defRPr>
            </a:pPr>
            <a:r>
              <a:rPr lang="en-US" dirty="0"/>
              <a:t>:</a:t>
            </a:r>
            <a:r>
              <a:rPr dirty="0" smtClean="0"/>
              <a:t>Elicit </a:t>
            </a:r>
            <a:r>
              <a:rPr lang="fa-IR" dirty="0" smtClean="0"/>
              <a:t> </a:t>
            </a:r>
            <a:r>
              <a:rPr dirty="0" err="1" smtClean="0"/>
              <a:t>از</a:t>
            </a:r>
            <a:r>
              <a:rPr dirty="0" smtClean="0"/>
              <a:t> </a:t>
            </a:r>
            <a:r>
              <a:rPr dirty="0" err="1"/>
              <a:t>سؤال</a:t>
            </a:r>
            <a:r>
              <a:rPr dirty="0"/>
              <a:t> </a:t>
            </a:r>
            <a:r>
              <a:rPr dirty="0" err="1"/>
              <a:t>پژوهشی</a:t>
            </a:r>
            <a:r>
              <a:rPr dirty="0"/>
              <a:t> </a:t>
            </a:r>
            <a:r>
              <a:rPr dirty="0" err="1"/>
              <a:t>تا</a:t>
            </a:r>
            <a:r>
              <a:rPr dirty="0"/>
              <a:t> </a:t>
            </a:r>
            <a:r>
              <a:rPr dirty="0" err="1"/>
              <a:t>جدول</a:t>
            </a:r>
            <a:r>
              <a:rPr dirty="0"/>
              <a:t> </a:t>
            </a:r>
            <a:r>
              <a:rPr dirty="0" err="1"/>
              <a:t>شواهد</a:t>
            </a:r>
            <a:endParaRPr dirty="0"/>
          </a:p>
        </p:txBody>
      </p:sp>
      <p:sp>
        <p:nvSpPr>
          <p:cNvPr id="5" name="Oval 4"/>
          <p:cNvSpPr/>
          <p:nvPr/>
        </p:nvSpPr>
        <p:spPr>
          <a:xfrm>
            <a:off x="10469880" y="1143000"/>
            <a:ext cx="594360" cy="594360"/>
          </a:xfrm>
          <a:prstGeom prst="ellipse">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600" b="1">
                <a:solidFill>
                  <a:srgbClr val="FFFFFF"/>
                </a:solidFill>
              </a:defRPr>
            </a:pPr>
            <a:r>
              <a:rPr sz="1400"/>
              <a:t>۱</a:t>
            </a:r>
          </a:p>
        </p:txBody>
      </p:sp>
      <p:sp>
        <p:nvSpPr>
          <p:cNvPr id="6" name="TextBox 5"/>
          <p:cNvSpPr txBox="1"/>
          <p:nvPr/>
        </p:nvSpPr>
        <p:spPr>
          <a:xfrm>
            <a:off x="6077187" y="1263208"/>
            <a:ext cx="4072653" cy="338554"/>
          </a:xfrm>
          <a:prstGeom prst="rect">
            <a:avLst/>
          </a:prstGeom>
          <a:noFill/>
        </p:spPr>
        <p:txBody>
          <a:bodyPr wrap="none">
            <a:spAutoFit/>
          </a:bodyPr>
          <a:lstStyle/>
          <a:p>
            <a:pPr algn="r" rtl="1">
              <a:defRPr sz="1700">
                <a:solidFill>
                  <a:srgbClr val="232D37"/>
                </a:solidFill>
              </a:defRPr>
            </a:pPr>
            <a:r>
              <a:rPr sz="1600" dirty="0"/>
              <a:t>Research </a:t>
            </a:r>
            <a:r>
              <a:rPr sz="1600" dirty="0" smtClean="0"/>
              <a:t>Question </a:t>
            </a:r>
            <a:r>
              <a:rPr lang="fa-IR" sz="1600" dirty="0" smtClean="0"/>
              <a:t>: </a:t>
            </a:r>
            <a:r>
              <a:rPr sz="1600" dirty="0" err="1" smtClean="0"/>
              <a:t>سؤال</a:t>
            </a:r>
            <a:r>
              <a:rPr sz="1600" dirty="0" smtClean="0"/>
              <a:t> </a:t>
            </a:r>
            <a:r>
              <a:rPr sz="1600" dirty="0" err="1"/>
              <a:t>را</a:t>
            </a:r>
            <a:r>
              <a:rPr sz="1600" dirty="0"/>
              <a:t> </a:t>
            </a:r>
            <a:r>
              <a:rPr sz="1600" dirty="0" err="1"/>
              <a:t>به</a:t>
            </a:r>
            <a:r>
              <a:rPr sz="1600" dirty="0"/>
              <a:t> </a:t>
            </a:r>
            <a:r>
              <a:rPr sz="1600" dirty="0" err="1"/>
              <a:t>زبان</a:t>
            </a:r>
            <a:r>
              <a:rPr sz="1600" dirty="0"/>
              <a:t> </a:t>
            </a:r>
            <a:r>
              <a:rPr sz="1600" dirty="0" err="1"/>
              <a:t>طبیعی</a:t>
            </a:r>
            <a:r>
              <a:rPr sz="1600" dirty="0"/>
              <a:t> </a:t>
            </a:r>
            <a:r>
              <a:rPr sz="1600" dirty="0" err="1"/>
              <a:t>وارد</a:t>
            </a:r>
            <a:r>
              <a:rPr sz="1600" dirty="0"/>
              <a:t> </a:t>
            </a:r>
            <a:r>
              <a:rPr sz="1600" dirty="0" err="1" smtClean="0"/>
              <a:t>کنید</a:t>
            </a:r>
            <a:endParaRPr sz="1600" dirty="0"/>
          </a:p>
        </p:txBody>
      </p:sp>
      <p:sp>
        <p:nvSpPr>
          <p:cNvPr id="7" name="Oval 6"/>
          <p:cNvSpPr/>
          <p:nvPr/>
        </p:nvSpPr>
        <p:spPr>
          <a:xfrm>
            <a:off x="10469880" y="2103120"/>
            <a:ext cx="594360" cy="594360"/>
          </a:xfrm>
          <a:prstGeom prst="ellipse">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600" b="1">
                <a:solidFill>
                  <a:srgbClr val="FFFFFF"/>
                </a:solidFill>
              </a:defRPr>
            </a:pPr>
            <a:r>
              <a:rPr sz="1400"/>
              <a:t>۲</a:t>
            </a:r>
          </a:p>
        </p:txBody>
      </p:sp>
      <p:sp>
        <p:nvSpPr>
          <p:cNvPr id="8" name="TextBox 7"/>
          <p:cNvSpPr txBox="1"/>
          <p:nvPr/>
        </p:nvSpPr>
        <p:spPr>
          <a:xfrm>
            <a:off x="6791592" y="2154080"/>
            <a:ext cx="3394071" cy="338554"/>
          </a:xfrm>
          <a:prstGeom prst="rect">
            <a:avLst/>
          </a:prstGeom>
          <a:noFill/>
        </p:spPr>
        <p:txBody>
          <a:bodyPr wrap="none">
            <a:spAutoFit/>
          </a:bodyPr>
          <a:lstStyle/>
          <a:p>
            <a:pPr algn="r" rtl="1">
              <a:defRPr sz="1700">
                <a:solidFill>
                  <a:srgbClr val="232D37"/>
                </a:solidFill>
              </a:defRPr>
            </a:pPr>
            <a:r>
              <a:rPr sz="1600" dirty="0" smtClean="0"/>
              <a:t>Search </a:t>
            </a:r>
            <a:r>
              <a:rPr lang="fa-IR" sz="1600" dirty="0" smtClean="0"/>
              <a:t>: </a:t>
            </a:r>
            <a:r>
              <a:rPr sz="1600" dirty="0" err="1" smtClean="0"/>
              <a:t>جستجوی</a:t>
            </a:r>
            <a:r>
              <a:rPr sz="1600" dirty="0" smtClean="0"/>
              <a:t> </a:t>
            </a:r>
            <a:r>
              <a:rPr sz="1600" dirty="0" err="1"/>
              <a:t>معنایی</a:t>
            </a:r>
            <a:r>
              <a:rPr sz="1600" dirty="0"/>
              <a:t> و </a:t>
            </a:r>
            <a:r>
              <a:rPr sz="1600" dirty="0" err="1"/>
              <a:t>یافتن</a:t>
            </a:r>
            <a:r>
              <a:rPr sz="1600" dirty="0"/>
              <a:t> </a:t>
            </a:r>
            <a:r>
              <a:rPr sz="1600" dirty="0" err="1"/>
              <a:t>مقالات</a:t>
            </a:r>
            <a:r>
              <a:rPr sz="1600" dirty="0"/>
              <a:t> </a:t>
            </a:r>
            <a:r>
              <a:rPr sz="1600" dirty="0" err="1" smtClean="0"/>
              <a:t>مرتبط</a:t>
            </a:r>
            <a:endParaRPr sz="1600" dirty="0"/>
          </a:p>
        </p:txBody>
      </p:sp>
      <p:sp>
        <p:nvSpPr>
          <p:cNvPr id="9" name="Oval 8"/>
          <p:cNvSpPr/>
          <p:nvPr/>
        </p:nvSpPr>
        <p:spPr>
          <a:xfrm>
            <a:off x="10469880" y="3063240"/>
            <a:ext cx="594360" cy="594360"/>
          </a:xfrm>
          <a:prstGeom prst="ellipse">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600" b="1">
                <a:solidFill>
                  <a:srgbClr val="FFFFFF"/>
                </a:solidFill>
              </a:defRPr>
            </a:pPr>
            <a:r>
              <a:rPr sz="1400"/>
              <a:t>۳</a:t>
            </a:r>
          </a:p>
        </p:txBody>
      </p:sp>
      <p:sp>
        <p:nvSpPr>
          <p:cNvPr id="10" name="TextBox 9"/>
          <p:cNvSpPr txBox="1"/>
          <p:nvPr/>
        </p:nvSpPr>
        <p:spPr>
          <a:xfrm>
            <a:off x="6163941" y="3072051"/>
            <a:ext cx="3985899" cy="338554"/>
          </a:xfrm>
          <a:prstGeom prst="rect">
            <a:avLst/>
          </a:prstGeom>
          <a:noFill/>
        </p:spPr>
        <p:txBody>
          <a:bodyPr wrap="none">
            <a:spAutoFit/>
          </a:bodyPr>
          <a:lstStyle/>
          <a:p>
            <a:pPr algn="l" rtl="1">
              <a:defRPr sz="1700">
                <a:solidFill>
                  <a:srgbClr val="232D37"/>
                </a:solidFill>
              </a:defRPr>
            </a:pPr>
            <a:r>
              <a:rPr sz="1600" dirty="0" smtClean="0"/>
              <a:t>Screen </a:t>
            </a:r>
            <a:r>
              <a:rPr lang="fa-IR" sz="1600" dirty="0" smtClean="0"/>
              <a:t>: </a:t>
            </a:r>
            <a:r>
              <a:rPr sz="1600" dirty="0" err="1" smtClean="0"/>
              <a:t>بررسی</a:t>
            </a:r>
            <a:r>
              <a:rPr sz="1600" dirty="0" smtClean="0"/>
              <a:t> </a:t>
            </a:r>
            <a:r>
              <a:rPr sz="1600" dirty="0" err="1"/>
              <a:t>عنوان</a:t>
            </a:r>
            <a:r>
              <a:rPr sz="1600" dirty="0"/>
              <a:t>/</a:t>
            </a:r>
            <a:r>
              <a:rPr sz="1600" dirty="0" err="1"/>
              <a:t>چکیده</a:t>
            </a:r>
            <a:r>
              <a:rPr sz="1600" dirty="0"/>
              <a:t> و </a:t>
            </a:r>
            <a:r>
              <a:rPr sz="1600" dirty="0" err="1"/>
              <a:t>اعمال</a:t>
            </a:r>
            <a:r>
              <a:rPr sz="1600" dirty="0"/>
              <a:t> </a:t>
            </a:r>
            <a:r>
              <a:rPr sz="1600" dirty="0" err="1"/>
              <a:t>معیارهای</a:t>
            </a:r>
            <a:r>
              <a:rPr sz="1600" dirty="0"/>
              <a:t> </a:t>
            </a:r>
            <a:r>
              <a:rPr sz="1600" dirty="0" err="1" smtClean="0"/>
              <a:t>مرتبط</a:t>
            </a:r>
            <a:endParaRPr sz="1600" dirty="0"/>
          </a:p>
        </p:txBody>
      </p:sp>
      <p:sp>
        <p:nvSpPr>
          <p:cNvPr id="11" name="Oval 10"/>
          <p:cNvSpPr/>
          <p:nvPr/>
        </p:nvSpPr>
        <p:spPr>
          <a:xfrm>
            <a:off x="10469880" y="4023360"/>
            <a:ext cx="594360" cy="594360"/>
          </a:xfrm>
          <a:prstGeom prst="ellipse">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600" b="1">
                <a:solidFill>
                  <a:srgbClr val="FFFFFF"/>
                </a:solidFill>
              </a:defRPr>
            </a:pPr>
            <a:r>
              <a:rPr sz="1400"/>
              <a:t>۴</a:t>
            </a:r>
          </a:p>
        </p:txBody>
      </p:sp>
      <p:sp>
        <p:nvSpPr>
          <p:cNvPr id="12" name="TextBox 11"/>
          <p:cNvSpPr txBox="1"/>
          <p:nvPr/>
        </p:nvSpPr>
        <p:spPr>
          <a:xfrm>
            <a:off x="5090891" y="4073090"/>
            <a:ext cx="5058949" cy="338554"/>
          </a:xfrm>
          <a:prstGeom prst="rect">
            <a:avLst/>
          </a:prstGeom>
          <a:noFill/>
        </p:spPr>
        <p:txBody>
          <a:bodyPr wrap="none">
            <a:spAutoFit/>
          </a:bodyPr>
          <a:lstStyle/>
          <a:p>
            <a:pPr algn="r" rtl="1">
              <a:defRPr sz="1700">
                <a:solidFill>
                  <a:srgbClr val="232D37"/>
                </a:solidFill>
              </a:defRPr>
            </a:pPr>
            <a:r>
              <a:rPr sz="1600" dirty="0" smtClean="0"/>
              <a:t>Extract </a:t>
            </a:r>
            <a:r>
              <a:rPr lang="fa-IR" sz="1600" dirty="0" smtClean="0"/>
              <a:t>: </a:t>
            </a:r>
            <a:r>
              <a:rPr sz="1600" dirty="0" err="1" smtClean="0"/>
              <a:t>افزودن</a:t>
            </a:r>
            <a:r>
              <a:rPr sz="1600" dirty="0" smtClean="0"/>
              <a:t> </a:t>
            </a:r>
            <a:r>
              <a:rPr sz="1600" dirty="0" err="1"/>
              <a:t>ستون‌هایی</a:t>
            </a:r>
            <a:r>
              <a:rPr sz="1600" dirty="0"/>
              <a:t> </a:t>
            </a:r>
            <a:r>
              <a:rPr sz="1600" dirty="0" err="1"/>
              <a:t>مانند</a:t>
            </a:r>
            <a:r>
              <a:rPr sz="1600" dirty="0"/>
              <a:t> </a:t>
            </a:r>
            <a:r>
              <a:rPr sz="1600" dirty="0" err="1"/>
              <a:t>جمعیت</a:t>
            </a:r>
            <a:r>
              <a:rPr sz="1600" dirty="0"/>
              <a:t>، </a:t>
            </a:r>
            <a:r>
              <a:rPr sz="1600" dirty="0" err="1"/>
              <a:t>مداخله</a:t>
            </a:r>
            <a:r>
              <a:rPr sz="1600" dirty="0"/>
              <a:t>، </a:t>
            </a:r>
            <a:r>
              <a:rPr sz="1600" dirty="0" err="1"/>
              <a:t>پیامد</a:t>
            </a:r>
            <a:r>
              <a:rPr sz="1600" dirty="0"/>
              <a:t> و </a:t>
            </a:r>
            <a:r>
              <a:rPr sz="1600" dirty="0" err="1"/>
              <a:t>طراحی</a:t>
            </a:r>
            <a:r>
              <a:rPr sz="1600" dirty="0"/>
              <a:t> </a:t>
            </a:r>
            <a:r>
              <a:rPr sz="1600" dirty="0" err="1" smtClean="0"/>
              <a:t>مطالعه</a:t>
            </a:r>
            <a:endParaRPr sz="1600" dirty="0"/>
          </a:p>
        </p:txBody>
      </p:sp>
      <p:sp>
        <p:nvSpPr>
          <p:cNvPr id="13" name="Oval 12"/>
          <p:cNvSpPr/>
          <p:nvPr/>
        </p:nvSpPr>
        <p:spPr>
          <a:xfrm>
            <a:off x="10469880" y="4983480"/>
            <a:ext cx="594360" cy="594360"/>
          </a:xfrm>
          <a:prstGeom prst="ellipse">
            <a:avLst/>
          </a:prstGeom>
          <a:solidFill>
            <a:srgbClr val="00798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600" b="1">
                <a:solidFill>
                  <a:srgbClr val="FFFFFF"/>
                </a:solidFill>
              </a:defRPr>
            </a:pPr>
            <a:r>
              <a:rPr sz="1400"/>
              <a:t>۵</a:t>
            </a:r>
          </a:p>
        </p:txBody>
      </p:sp>
      <p:sp>
        <p:nvSpPr>
          <p:cNvPr id="14" name="TextBox 13"/>
          <p:cNvSpPr txBox="1"/>
          <p:nvPr/>
        </p:nvSpPr>
        <p:spPr>
          <a:xfrm>
            <a:off x="5682976" y="5033210"/>
            <a:ext cx="4466864" cy="338554"/>
          </a:xfrm>
          <a:prstGeom prst="rect">
            <a:avLst/>
          </a:prstGeom>
          <a:noFill/>
        </p:spPr>
        <p:txBody>
          <a:bodyPr wrap="none">
            <a:spAutoFit/>
          </a:bodyPr>
          <a:lstStyle/>
          <a:p>
            <a:pPr algn="r" rtl="1">
              <a:defRPr sz="1700">
                <a:solidFill>
                  <a:srgbClr val="232D37"/>
                </a:solidFill>
              </a:defRPr>
            </a:pPr>
            <a:r>
              <a:rPr sz="1600" dirty="0" smtClean="0"/>
              <a:t>Synthesize </a:t>
            </a:r>
            <a:r>
              <a:rPr lang="fa-IR" sz="1600" dirty="0" smtClean="0"/>
              <a:t>: </a:t>
            </a:r>
            <a:r>
              <a:rPr sz="1600" dirty="0" err="1" smtClean="0"/>
              <a:t>مقایسه</a:t>
            </a:r>
            <a:r>
              <a:rPr sz="1600" dirty="0" smtClean="0"/>
              <a:t> </a:t>
            </a:r>
            <a:r>
              <a:rPr sz="1600" dirty="0" err="1"/>
              <a:t>مطالعات</a:t>
            </a:r>
            <a:r>
              <a:rPr sz="1600" dirty="0"/>
              <a:t> و </a:t>
            </a:r>
            <a:r>
              <a:rPr sz="1600" dirty="0" err="1"/>
              <a:t>ساخت</a:t>
            </a:r>
            <a:r>
              <a:rPr sz="1600" dirty="0"/>
              <a:t> </a:t>
            </a:r>
            <a:r>
              <a:rPr sz="1600" dirty="0" err="1"/>
              <a:t>یک</a:t>
            </a:r>
            <a:r>
              <a:rPr sz="1600" dirty="0"/>
              <a:t> </a:t>
            </a:r>
            <a:r>
              <a:rPr sz="1600" dirty="0" err="1"/>
              <a:t>نمای</a:t>
            </a:r>
            <a:r>
              <a:rPr sz="1600" dirty="0"/>
              <a:t> </a:t>
            </a:r>
            <a:r>
              <a:rPr sz="1600" dirty="0" err="1"/>
              <a:t>اولیه</a:t>
            </a:r>
            <a:r>
              <a:rPr sz="1600" dirty="0"/>
              <a:t> </a:t>
            </a:r>
            <a:r>
              <a:rPr sz="1600" dirty="0" err="1"/>
              <a:t>از</a:t>
            </a:r>
            <a:r>
              <a:rPr sz="1600" dirty="0"/>
              <a:t> </a:t>
            </a:r>
            <a:r>
              <a:rPr sz="1600" dirty="0" err="1" smtClean="0"/>
              <a:t>شواهد</a:t>
            </a:r>
            <a:endParaRPr sz="1600" dirty="0"/>
          </a:p>
        </p:txBody>
      </p:sp>
      <p:sp>
        <p:nvSpPr>
          <p:cNvPr id="15" name="Rectangle 14"/>
          <p:cNvSpPr/>
          <p:nvPr/>
        </p:nvSpPr>
        <p:spPr>
          <a:xfrm>
            <a:off x="548640" y="6510528"/>
            <a:ext cx="11064240" cy="13716"/>
          </a:xfrm>
          <a:prstGeom prst="rect">
            <a:avLst/>
          </a:prstGeom>
          <a:solidFill>
            <a:srgbClr val="DCE8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5400"/>
          </a:p>
        </p:txBody>
      </p:sp>
      <p:sp>
        <p:nvSpPr>
          <p:cNvPr id="16" name="TextBox 15"/>
          <p:cNvSpPr txBox="1"/>
          <p:nvPr/>
        </p:nvSpPr>
        <p:spPr>
          <a:xfrm>
            <a:off x="594360" y="6547104"/>
            <a:ext cx="256802" cy="261610"/>
          </a:xfrm>
          <a:prstGeom prst="rect">
            <a:avLst/>
          </a:prstGeom>
          <a:noFill/>
        </p:spPr>
        <p:txBody>
          <a:bodyPr wrap="none">
            <a:spAutoFit/>
          </a:bodyPr>
          <a:lstStyle/>
          <a:p>
            <a:pPr algn="l">
              <a:defRPr sz="900">
                <a:solidFill>
                  <a:srgbClr val="69737D"/>
                </a:solidFill>
              </a:defRPr>
            </a:pPr>
            <a:r>
              <a:rPr sz="1050"/>
              <a:t>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263</TotalTime>
  <Words>2086</Words>
  <Application>Microsoft Office PowerPoint</Application>
  <PresentationFormat>Widescreen</PresentationFormat>
  <Paragraphs>257</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کاربرد هوش مصنوعی در جستجوی منابع علمی و پایگاه‌های داده پزشکی</dc:title>
  <dc:subject>کارگاه عملی AI در جستجوی منابع علمی و تحلیل مقالات پزشکی</dc:subject>
  <dc:creator>elmsanji</dc:creator>
  <cp:keywords>AI, PubMed, Semantic Scholar, Elicit, ResearchRabbit, medical literature</cp:keywords>
  <dc:description>generated using python-pptx</dc:description>
  <cp:lastModifiedBy>elmsanji</cp:lastModifiedBy>
  <cp:revision>24</cp:revision>
  <dcterms:created xsi:type="dcterms:W3CDTF">2013-01-27T09:14:16Z</dcterms:created>
  <dcterms:modified xsi:type="dcterms:W3CDTF">2026-08-19T06:18:41Z</dcterms:modified>
  <cp:category/>
</cp:coreProperties>
</file>