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69" r:id="rId2"/>
    <p:sldId id="275" r:id="rId3"/>
    <p:sldId id="264" r:id="rId4"/>
    <p:sldId id="272" r:id="rId5"/>
    <p:sldId id="256" r:id="rId6"/>
    <p:sldId id="265" r:id="rId7"/>
    <p:sldId id="277" r:id="rId8"/>
    <p:sldId id="257" r:id="rId9"/>
    <p:sldId id="276" r:id="rId10"/>
    <p:sldId id="258" r:id="rId11"/>
    <p:sldId id="271" r:id="rId12"/>
    <p:sldId id="259" r:id="rId13"/>
    <p:sldId id="266" r:id="rId14"/>
    <p:sldId id="260" r:id="rId15"/>
    <p:sldId id="261" r:id="rId16"/>
    <p:sldId id="267" r:id="rId17"/>
    <p:sldId id="270"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67" autoAdjust="0"/>
    <p:restoredTop sz="94660"/>
  </p:normalViewPr>
  <p:slideViewPr>
    <p:cSldViewPr snapToGrid="0">
      <p:cViewPr varScale="1">
        <p:scale>
          <a:sx n="91" d="100"/>
          <a:sy n="91" d="100"/>
        </p:scale>
        <p:origin x="45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BBB3A5-07CB-41AC-B5B0-791ECFDEFA37}" type="datetimeFigureOut">
              <a:rPr lang="en-US" smtClean="0"/>
              <a:t>6/16/2026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AA87CD-3F32-43A8-B626-279A5017CA99}" type="slidenum">
              <a:rPr lang="en-US" smtClean="0"/>
              <a:t>‹#›</a:t>
            </a:fld>
            <a:endParaRPr lang="en-US"/>
          </a:p>
        </p:txBody>
      </p:sp>
    </p:spTree>
    <p:extLst>
      <p:ext uri="{BB962C8B-B14F-4D97-AF65-F5344CB8AC3E}">
        <p14:creationId xmlns:p14="http://schemas.microsoft.com/office/powerpoint/2010/main" val="14474142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05A84FB-9644-40FF-8F29-5D507CF78905}" type="datetime1">
              <a:rPr lang="en-US" smtClean="0"/>
              <a:t>6/16/2026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1820728" y="6492875"/>
            <a:ext cx="371272" cy="365125"/>
          </a:xfrm>
        </p:spPr>
        <p:txBody>
          <a:bodyPr/>
          <a:lstStyle/>
          <a:p>
            <a:fld id="{195BEC4D-0A4A-417B-A999-3D80AE220903}" type="slidenum">
              <a:rPr lang="en-US" smtClean="0"/>
              <a:t>‹#›</a:t>
            </a:fld>
            <a:endParaRPr lang="en-US"/>
          </a:p>
        </p:txBody>
      </p:sp>
    </p:spTree>
    <p:extLst>
      <p:ext uri="{BB962C8B-B14F-4D97-AF65-F5344CB8AC3E}">
        <p14:creationId xmlns:p14="http://schemas.microsoft.com/office/powerpoint/2010/main" val="26447106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186DC92-28AE-4E82-AC51-37E314AA85AF}" type="datetime1">
              <a:rPr lang="en-US" smtClean="0"/>
              <a:t>6/16/2026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5BEC4D-0A4A-417B-A999-3D80AE220903}" type="slidenum">
              <a:rPr lang="en-US" smtClean="0"/>
              <a:t>‹#›</a:t>
            </a:fld>
            <a:endParaRPr lang="en-US"/>
          </a:p>
        </p:txBody>
      </p:sp>
    </p:spTree>
    <p:extLst>
      <p:ext uri="{BB962C8B-B14F-4D97-AF65-F5344CB8AC3E}">
        <p14:creationId xmlns:p14="http://schemas.microsoft.com/office/powerpoint/2010/main" val="8226229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C12D9D4-9627-4584-A014-DAEBEEA5C9BA}" type="datetime1">
              <a:rPr lang="en-US" smtClean="0"/>
              <a:t>6/16/2026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5BEC4D-0A4A-417B-A999-3D80AE220903}" type="slidenum">
              <a:rPr lang="en-US" smtClean="0"/>
              <a:t>‹#›</a:t>
            </a:fld>
            <a:endParaRPr lang="en-US"/>
          </a:p>
        </p:txBody>
      </p:sp>
    </p:spTree>
    <p:extLst>
      <p:ext uri="{BB962C8B-B14F-4D97-AF65-F5344CB8AC3E}">
        <p14:creationId xmlns:p14="http://schemas.microsoft.com/office/powerpoint/2010/main" val="894890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B6913C5-7A2D-4025-A102-03FEC0932A3A}" type="datetime1">
              <a:rPr lang="en-US" smtClean="0"/>
              <a:t>6/16/2026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1811000" y="6492875"/>
            <a:ext cx="381000" cy="365125"/>
          </a:xfrm>
        </p:spPr>
        <p:txBody>
          <a:bodyPr/>
          <a:lstStyle/>
          <a:p>
            <a:fld id="{195BEC4D-0A4A-417B-A999-3D80AE220903}" type="slidenum">
              <a:rPr lang="en-US" smtClean="0"/>
              <a:t>‹#›</a:t>
            </a:fld>
            <a:endParaRPr lang="en-US"/>
          </a:p>
        </p:txBody>
      </p:sp>
    </p:spTree>
    <p:extLst>
      <p:ext uri="{BB962C8B-B14F-4D97-AF65-F5344CB8AC3E}">
        <p14:creationId xmlns:p14="http://schemas.microsoft.com/office/powerpoint/2010/main" val="673216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D8FF3FA-1460-4698-94FF-830E25866C23}" type="datetime1">
              <a:rPr lang="en-US" smtClean="0"/>
              <a:t>6/16/2026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5BEC4D-0A4A-417B-A999-3D80AE220903}" type="slidenum">
              <a:rPr lang="en-US" smtClean="0"/>
              <a:t>‹#›</a:t>
            </a:fld>
            <a:endParaRPr lang="en-US"/>
          </a:p>
        </p:txBody>
      </p:sp>
    </p:spTree>
    <p:extLst>
      <p:ext uri="{BB962C8B-B14F-4D97-AF65-F5344CB8AC3E}">
        <p14:creationId xmlns:p14="http://schemas.microsoft.com/office/powerpoint/2010/main" val="21231061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D024028-CD24-49E4-8037-084D0CB430F7}" type="datetime1">
              <a:rPr lang="en-US" smtClean="0"/>
              <a:t>6/16/2026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5BEC4D-0A4A-417B-A999-3D80AE220903}" type="slidenum">
              <a:rPr lang="en-US" smtClean="0"/>
              <a:t>‹#›</a:t>
            </a:fld>
            <a:endParaRPr lang="en-US"/>
          </a:p>
        </p:txBody>
      </p:sp>
    </p:spTree>
    <p:extLst>
      <p:ext uri="{BB962C8B-B14F-4D97-AF65-F5344CB8AC3E}">
        <p14:creationId xmlns:p14="http://schemas.microsoft.com/office/powerpoint/2010/main" val="2065288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ADF61EF-8791-467B-AC59-88983DA81F61}" type="datetime1">
              <a:rPr lang="en-US" smtClean="0"/>
              <a:t>6/16/2026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95BEC4D-0A4A-417B-A999-3D80AE220903}" type="slidenum">
              <a:rPr lang="en-US" smtClean="0"/>
              <a:t>‹#›</a:t>
            </a:fld>
            <a:endParaRPr lang="en-US"/>
          </a:p>
        </p:txBody>
      </p:sp>
    </p:spTree>
    <p:extLst>
      <p:ext uri="{BB962C8B-B14F-4D97-AF65-F5344CB8AC3E}">
        <p14:creationId xmlns:p14="http://schemas.microsoft.com/office/powerpoint/2010/main" val="39844662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C698B13-8FAF-4103-A4A2-61214E3A72F4}" type="datetime1">
              <a:rPr lang="en-US" smtClean="0"/>
              <a:t>6/16/2026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95BEC4D-0A4A-417B-A999-3D80AE220903}" type="slidenum">
              <a:rPr lang="en-US" smtClean="0"/>
              <a:t>‹#›</a:t>
            </a:fld>
            <a:endParaRPr lang="en-US"/>
          </a:p>
        </p:txBody>
      </p:sp>
    </p:spTree>
    <p:extLst>
      <p:ext uri="{BB962C8B-B14F-4D97-AF65-F5344CB8AC3E}">
        <p14:creationId xmlns:p14="http://schemas.microsoft.com/office/powerpoint/2010/main" val="2256902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802502-F4D6-4011-B133-952782E9C906}" type="datetime1">
              <a:rPr lang="en-US" smtClean="0"/>
              <a:t>6/16/2026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95BEC4D-0A4A-417B-A999-3D80AE220903}" type="slidenum">
              <a:rPr lang="en-US" smtClean="0"/>
              <a:t>‹#›</a:t>
            </a:fld>
            <a:endParaRPr lang="en-US"/>
          </a:p>
        </p:txBody>
      </p:sp>
    </p:spTree>
    <p:extLst>
      <p:ext uri="{BB962C8B-B14F-4D97-AF65-F5344CB8AC3E}">
        <p14:creationId xmlns:p14="http://schemas.microsoft.com/office/powerpoint/2010/main" val="27710119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CC41A5D-3B62-4A6D-BBD9-D054684656D5}" type="datetime1">
              <a:rPr lang="en-US" smtClean="0"/>
              <a:t>6/16/2026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5BEC4D-0A4A-417B-A999-3D80AE220903}" type="slidenum">
              <a:rPr lang="en-US" smtClean="0"/>
              <a:t>‹#›</a:t>
            </a:fld>
            <a:endParaRPr lang="en-US"/>
          </a:p>
        </p:txBody>
      </p:sp>
    </p:spTree>
    <p:extLst>
      <p:ext uri="{BB962C8B-B14F-4D97-AF65-F5344CB8AC3E}">
        <p14:creationId xmlns:p14="http://schemas.microsoft.com/office/powerpoint/2010/main" val="37554858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18FD561-9C2D-4AED-A2C2-4834107C8989}" type="datetime1">
              <a:rPr lang="en-US" smtClean="0"/>
              <a:t>6/16/2026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5BEC4D-0A4A-417B-A999-3D80AE220903}" type="slidenum">
              <a:rPr lang="en-US" smtClean="0"/>
              <a:t>‹#›</a:t>
            </a:fld>
            <a:endParaRPr lang="en-US"/>
          </a:p>
        </p:txBody>
      </p:sp>
    </p:spTree>
    <p:extLst>
      <p:ext uri="{BB962C8B-B14F-4D97-AF65-F5344CB8AC3E}">
        <p14:creationId xmlns:p14="http://schemas.microsoft.com/office/powerpoint/2010/main" val="4074435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019039-DEF3-4A7C-841E-D3A2EAEAB8CC}" type="datetime1">
              <a:rPr lang="en-US" smtClean="0"/>
              <a:t>6/16/2026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BEC4D-0A4A-417B-A999-3D80AE220903}" type="slidenum">
              <a:rPr lang="en-US" smtClean="0"/>
              <a:t>‹#›</a:t>
            </a:fld>
            <a:endParaRPr lang="en-US"/>
          </a:p>
        </p:txBody>
      </p:sp>
    </p:spTree>
    <p:extLst>
      <p:ext uri="{BB962C8B-B14F-4D97-AF65-F5344CB8AC3E}">
        <p14:creationId xmlns:p14="http://schemas.microsoft.com/office/powerpoint/2010/main" val="27581757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89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3726F-0521-A96D-4C92-B27ED412427C}"/>
              </a:ext>
            </a:extLst>
          </p:cNvPr>
          <p:cNvSpPr>
            <a:spLocks noGrp="1"/>
          </p:cNvSpPr>
          <p:nvPr>
            <p:ph type="ctrTitle"/>
          </p:nvPr>
        </p:nvSpPr>
        <p:spPr>
          <a:xfrm>
            <a:off x="1808689" y="1476159"/>
            <a:ext cx="8574622" cy="2616199"/>
          </a:xfrm>
          <a:solidFill>
            <a:schemeClr val="accent2">
              <a:lumMod val="60000"/>
              <a:lumOff val="40000"/>
            </a:schemeClr>
          </a:solidFill>
        </p:spPr>
        <p:style>
          <a:lnRef idx="1">
            <a:schemeClr val="accent3"/>
          </a:lnRef>
          <a:fillRef idx="2">
            <a:schemeClr val="accent3"/>
          </a:fillRef>
          <a:effectRef idx="1">
            <a:schemeClr val="accent3"/>
          </a:effectRef>
          <a:fontRef idx="minor">
            <a:schemeClr val="dk1"/>
          </a:fontRef>
        </p:style>
        <p:txBody>
          <a:bodyPr/>
          <a:lstStyle/>
          <a:p>
            <a:r>
              <a:rPr lang="fa-IR" sz="7200" dirty="0">
                <a:solidFill>
                  <a:schemeClr val="tx1"/>
                </a:solidFill>
                <a:latin typeface="12  Nazanin"/>
                <a:cs typeface="B Titr" panose="00000700000000000000" pitchFamily="2" charset="-78"/>
              </a:rPr>
              <a:t>بسم</a:t>
            </a:r>
            <a:r>
              <a:rPr lang="fa-IR" sz="7200" dirty="0">
                <a:solidFill>
                  <a:prstClr val="white"/>
                </a:solidFill>
                <a:latin typeface="12  Nazanin"/>
                <a:cs typeface="B Titr" panose="00000700000000000000" pitchFamily="2" charset="-78"/>
              </a:rPr>
              <a:t> </a:t>
            </a:r>
            <a:r>
              <a:rPr lang="fa-IR" sz="7200" dirty="0">
                <a:solidFill>
                  <a:schemeClr val="tx1"/>
                </a:solidFill>
                <a:latin typeface="12  Nazanin"/>
                <a:cs typeface="B Titr" panose="00000700000000000000" pitchFamily="2" charset="-78"/>
              </a:rPr>
              <a:t>الله</a:t>
            </a:r>
            <a:r>
              <a:rPr lang="fa-IR" sz="7200" dirty="0">
                <a:solidFill>
                  <a:prstClr val="white"/>
                </a:solidFill>
                <a:latin typeface="12  Nazanin"/>
                <a:cs typeface="B Titr" panose="00000700000000000000" pitchFamily="2" charset="-78"/>
              </a:rPr>
              <a:t> </a:t>
            </a:r>
            <a:r>
              <a:rPr lang="fa-IR" sz="7200" dirty="0">
                <a:solidFill>
                  <a:schemeClr val="tx1"/>
                </a:solidFill>
                <a:latin typeface="12  Nazanin"/>
                <a:cs typeface="B Titr" panose="00000700000000000000" pitchFamily="2" charset="-78"/>
              </a:rPr>
              <a:t>الرحمن</a:t>
            </a:r>
            <a:r>
              <a:rPr lang="fa-IR" sz="7200" dirty="0">
                <a:solidFill>
                  <a:prstClr val="white"/>
                </a:solidFill>
                <a:latin typeface="12  Nazanin"/>
                <a:cs typeface="B Titr" panose="00000700000000000000" pitchFamily="2" charset="-78"/>
              </a:rPr>
              <a:t> </a:t>
            </a:r>
            <a:r>
              <a:rPr lang="fa-IR" sz="7200" dirty="0">
                <a:solidFill>
                  <a:schemeClr val="tx1"/>
                </a:solidFill>
                <a:latin typeface="12  Nazanin"/>
                <a:cs typeface="B Titr" panose="00000700000000000000" pitchFamily="2" charset="-78"/>
              </a:rPr>
              <a:t>الرحیم</a:t>
            </a:r>
            <a:r>
              <a:rPr lang="en-US" sz="7200" dirty="0">
                <a:solidFill>
                  <a:schemeClr val="tx1"/>
                </a:solidFill>
                <a:latin typeface="12  Nazanin"/>
                <a:cs typeface="B Titr" panose="00000700000000000000" pitchFamily="2" charset="-78"/>
              </a:rPr>
              <a:t/>
            </a:r>
            <a:br>
              <a:rPr lang="en-US" sz="7200" dirty="0">
                <a:solidFill>
                  <a:schemeClr val="tx1"/>
                </a:solidFill>
                <a:latin typeface="12  Nazanin"/>
                <a:cs typeface="B Titr" panose="00000700000000000000" pitchFamily="2" charset="-78"/>
              </a:rPr>
            </a:br>
            <a:endParaRPr lang="en-US" dirty="0"/>
          </a:p>
        </p:txBody>
      </p:sp>
      <p:sp>
        <p:nvSpPr>
          <p:cNvPr id="3" name="Slide Number Placeholder 2">
            <a:extLst>
              <a:ext uri="{FF2B5EF4-FFF2-40B4-BE49-F238E27FC236}">
                <a16:creationId xmlns:a16="http://schemas.microsoft.com/office/drawing/2014/main" id="{36FE6589-DA12-03C0-B922-30872D2DFEAD}"/>
              </a:ext>
            </a:extLst>
          </p:cNvPr>
          <p:cNvSpPr>
            <a:spLocks noGrp="1"/>
          </p:cNvSpPr>
          <p:nvPr>
            <p:ph type="sldNum" sz="quarter" idx="12"/>
          </p:nvPr>
        </p:nvSpPr>
        <p:spPr/>
        <p:txBody>
          <a:bodyPr/>
          <a:lstStyle/>
          <a:p>
            <a:fld id="{195BEC4D-0A4A-417B-A999-3D80AE220903}" type="slidenum">
              <a:rPr lang="en-US" smtClean="0"/>
              <a:t>1</a:t>
            </a:fld>
            <a:endParaRPr lang="en-US"/>
          </a:p>
        </p:txBody>
      </p:sp>
    </p:spTree>
    <p:extLst>
      <p:ext uri="{BB962C8B-B14F-4D97-AF65-F5344CB8AC3E}">
        <p14:creationId xmlns:p14="http://schemas.microsoft.com/office/powerpoint/2010/main" val="568860559"/>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32594"/>
            <a:ext cx="10515600" cy="662781"/>
          </a:xfrm>
        </p:spPr>
        <p:txBody>
          <a:bodyPr>
            <a:normAutofit fontScale="90000"/>
          </a:bodyPr>
          <a:lstStyle/>
          <a:p>
            <a:pPr lvl="0" algn="ctr">
              <a:spcBef>
                <a:spcPts val="1000"/>
              </a:spcBef>
            </a:pPr>
            <a:r>
              <a:rPr lang="fa-IR" sz="3200" dirty="0">
                <a:solidFill>
                  <a:srgbClr val="FF3399"/>
                </a:solidFill>
                <a:latin typeface="Calibri" panose="020F0502020204030204"/>
                <a:cs typeface="B Titr" panose="00000700000000000000" pitchFamily="2" charset="-78"/>
              </a:rPr>
              <a:t>نشانه های هشداردهنده:</a:t>
            </a:r>
            <a:r>
              <a:rPr lang="fa-IR" sz="3200" dirty="0">
                <a:solidFill>
                  <a:srgbClr val="FF3399"/>
                </a:solidFill>
                <a:latin typeface="Calibri" panose="020F0502020204030204"/>
                <a:cs typeface="2  Nazanin" panose="00000400000000000000" pitchFamily="2" charset="-78"/>
              </a:rPr>
              <a:t/>
            </a:r>
            <a:br>
              <a:rPr lang="fa-IR" sz="3200" dirty="0">
                <a:solidFill>
                  <a:srgbClr val="FF3399"/>
                </a:solidFill>
                <a:latin typeface="Calibri" panose="020F0502020204030204"/>
                <a:cs typeface="2  Nazanin" panose="00000400000000000000" pitchFamily="2" charset="-78"/>
              </a:rPr>
            </a:br>
            <a:endParaRPr lang="en-US" sz="4800" dirty="0">
              <a:solidFill>
                <a:srgbClr val="FF3399"/>
              </a:solidFill>
            </a:endParaRPr>
          </a:p>
        </p:txBody>
      </p:sp>
      <p:sp>
        <p:nvSpPr>
          <p:cNvPr id="3" name="Content Placeholder 2"/>
          <p:cNvSpPr>
            <a:spLocks noGrp="1"/>
          </p:cNvSpPr>
          <p:nvPr>
            <p:ph idx="1"/>
          </p:nvPr>
        </p:nvSpPr>
        <p:spPr>
          <a:xfrm>
            <a:off x="1510145" y="1027906"/>
            <a:ext cx="10515600" cy="4351338"/>
          </a:xfrm>
        </p:spPr>
        <p:txBody>
          <a:bodyPr/>
          <a:lstStyle/>
          <a:p>
            <a:pPr algn="r" rtl="1">
              <a:buFont typeface="Wingdings" panose="05000000000000000000" pitchFamily="2" charset="2"/>
              <a:buChar char="Ø"/>
            </a:pPr>
            <a:r>
              <a:rPr lang="fa-IR" sz="2000" dirty="0">
                <a:cs typeface="B Nazanin" panose="00000400000000000000" pitchFamily="2" charset="-78"/>
              </a:rPr>
              <a:t>توده یا سفتی در پستان یا زیر بغل</a:t>
            </a:r>
          </a:p>
          <a:p>
            <a:pPr algn="r" rtl="1">
              <a:buFont typeface="Wingdings" panose="05000000000000000000" pitchFamily="2" charset="2"/>
              <a:buChar char="Ø"/>
            </a:pPr>
            <a:r>
              <a:rPr lang="fa-IR" sz="2000" dirty="0">
                <a:cs typeface="B Nazanin" panose="00000400000000000000" pitchFamily="2" charset="-78"/>
              </a:rPr>
              <a:t> تغییر در شکل یا اندازه پستان</a:t>
            </a:r>
          </a:p>
          <a:p>
            <a:pPr algn="r" rtl="1">
              <a:buFont typeface="Wingdings" panose="05000000000000000000" pitchFamily="2" charset="2"/>
              <a:buChar char="Ø"/>
            </a:pPr>
            <a:r>
              <a:rPr lang="fa-IR" sz="2000" dirty="0">
                <a:cs typeface="B Nazanin" panose="00000400000000000000" pitchFamily="2" charset="-78"/>
              </a:rPr>
              <a:t> ترشح خونی یا غیرطبیعی از نوک پستان</a:t>
            </a:r>
          </a:p>
          <a:p>
            <a:pPr algn="r" rtl="1">
              <a:buFont typeface="Wingdings" panose="05000000000000000000" pitchFamily="2" charset="2"/>
              <a:buChar char="Ø"/>
            </a:pPr>
            <a:r>
              <a:rPr lang="fa-IR" sz="2000" dirty="0">
                <a:cs typeface="B Nazanin" panose="00000400000000000000" pitchFamily="2" charset="-78"/>
              </a:rPr>
              <a:t> تغییر در پوست پستان (مانند پوست پرتقالی شدن)</a:t>
            </a:r>
          </a:p>
          <a:p>
            <a:pPr algn="r" rtl="1">
              <a:buFont typeface="Wingdings" panose="05000000000000000000" pitchFamily="2" charset="2"/>
              <a:buChar char="Ø"/>
            </a:pPr>
            <a:r>
              <a:rPr lang="fa-IR" sz="2000" dirty="0">
                <a:cs typeface="B Nazanin" panose="00000400000000000000" pitchFamily="2" charset="-78"/>
              </a:rPr>
              <a:t> قرمزی، درد</a:t>
            </a:r>
            <a:endParaRPr lang="en-US" sz="2000" dirty="0">
              <a:cs typeface="B Nazanin" panose="00000400000000000000" pitchFamily="2" charset="-78"/>
            </a:endParaRPr>
          </a:p>
        </p:txBody>
      </p:sp>
      <p:pic>
        <p:nvPicPr>
          <p:cNvPr id="9" name="Picture 8"/>
          <p:cNvPicPr>
            <a:picLocks noChangeAspect="1"/>
          </p:cNvPicPr>
          <p:nvPr/>
        </p:nvPicPr>
        <p:blipFill rotWithShape="1">
          <a:blip r:embed="rId2"/>
          <a:srcRect t="13636" b="5907"/>
          <a:stretch/>
        </p:blipFill>
        <p:spPr>
          <a:xfrm>
            <a:off x="166255" y="1027906"/>
            <a:ext cx="5419725" cy="5640779"/>
          </a:xfrm>
          <a:prstGeom prst="rect">
            <a:avLst/>
          </a:prstGeom>
          <a:ln>
            <a:noFill/>
          </a:ln>
          <a:effectLst>
            <a:softEdge rad="112500"/>
          </a:effectLst>
        </p:spPr>
      </p:pic>
      <p:sp>
        <p:nvSpPr>
          <p:cNvPr id="4" name="Slide Number Placeholder 3">
            <a:extLst>
              <a:ext uri="{FF2B5EF4-FFF2-40B4-BE49-F238E27FC236}">
                <a16:creationId xmlns:a16="http://schemas.microsoft.com/office/drawing/2014/main" id="{D492DBF1-65BC-6D7D-0EB2-F2592C5F19E3}"/>
              </a:ext>
            </a:extLst>
          </p:cNvPr>
          <p:cNvSpPr>
            <a:spLocks noGrp="1"/>
          </p:cNvSpPr>
          <p:nvPr>
            <p:ph type="sldNum" sz="quarter" idx="12"/>
          </p:nvPr>
        </p:nvSpPr>
        <p:spPr/>
        <p:txBody>
          <a:bodyPr/>
          <a:lstStyle/>
          <a:p>
            <a:fld id="{195BEC4D-0A4A-417B-A999-3D80AE220903}" type="slidenum">
              <a:rPr lang="en-US" smtClean="0"/>
              <a:t>10</a:t>
            </a:fld>
            <a:endParaRPr lang="en-US"/>
          </a:p>
        </p:txBody>
      </p:sp>
    </p:spTree>
    <p:extLst>
      <p:ext uri="{BB962C8B-B14F-4D97-AF65-F5344CB8AC3E}">
        <p14:creationId xmlns:p14="http://schemas.microsoft.com/office/powerpoint/2010/main" val="3797785524"/>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16656"/>
            <a:ext cx="10515600" cy="1325563"/>
          </a:xfrm>
        </p:spPr>
        <p:txBody>
          <a:bodyPr>
            <a:normAutofit/>
          </a:bodyPr>
          <a:lstStyle/>
          <a:p>
            <a:pPr algn="ctr"/>
            <a:r>
              <a:rPr lang="fa-IR" sz="4000" dirty="0">
                <a:solidFill>
                  <a:srgbClr val="FF3399"/>
                </a:solidFill>
                <a:cs typeface="B Titr" panose="00000700000000000000" pitchFamily="2" charset="-78"/>
              </a:rPr>
              <a:t>خودآزمایی پستان </a:t>
            </a:r>
            <a:endParaRPr lang="en-US" sz="4000" dirty="0">
              <a:solidFill>
                <a:srgbClr val="FF3399"/>
              </a:solidFill>
              <a:cs typeface="B Titr" panose="00000700000000000000" pitchFamily="2" charset="-78"/>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2069" y="1449978"/>
            <a:ext cx="11443064" cy="5251268"/>
          </a:xfrm>
        </p:spPr>
      </p:pic>
      <p:sp>
        <p:nvSpPr>
          <p:cNvPr id="3" name="Slide Number Placeholder 2">
            <a:extLst>
              <a:ext uri="{FF2B5EF4-FFF2-40B4-BE49-F238E27FC236}">
                <a16:creationId xmlns:a16="http://schemas.microsoft.com/office/drawing/2014/main" id="{532633F5-8F27-3C0D-77E6-74BAE74ED044}"/>
              </a:ext>
            </a:extLst>
          </p:cNvPr>
          <p:cNvSpPr>
            <a:spLocks noGrp="1"/>
          </p:cNvSpPr>
          <p:nvPr>
            <p:ph type="sldNum" sz="quarter" idx="12"/>
          </p:nvPr>
        </p:nvSpPr>
        <p:spPr/>
        <p:txBody>
          <a:bodyPr/>
          <a:lstStyle/>
          <a:p>
            <a:fld id="{195BEC4D-0A4A-417B-A999-3D80AE220903}" type="slidenum">
              <a:rPr lang="en-US" smtClean="0"/>
              <a:t>11</a:t>
            </a:fld>
            <a:endParaRPr lang="en-US"/>
          </a:p>
        </p:txBody>
      </p:sp>
    </p:spTree>
    <p:extLst>
      <p:ext uri="{BB962C8B-B14F-4D97-AF65-F5344CB8AC3E}">
        <p14:creationId xmlns:p14="http://schemas.microsoft.com/office/powerpoint/2010/main" val="657408170"/>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1837"/>
            <a:ext cx="10515600" cy="1325563"/>
          </a:xfrm>
        </p:spPr>
        <p:txBody>
          <a:bodyPr>
            <a:normAutofit/>
          </a:bodyPr>
          <a:lstStyle/>
          <a:p>
            <a:pPr algn="ctr"/>
            <a:r>
              <a:rPr lang="fa-IR" sz="4000" dirty="0">
                <a:solidFill>
                  <a:srgbClr val="FF3399"/>
                </a:solidFill>
                <a:cs typeface="B Titr" panose="00000700000000000000" pitchFamily="2" charset="-78"/>
              </a:rPr>
              <a:t>زمان و مراحل خودآزمایی پستان :</a:t>
            </a:r>
            <a:br>
              <a:rPr lang="fa-IR" sz="4000" dirty="0">
                <a:solidFill>
                  <a:srgbClr val="FF3399"/>
                </a:solidFill>
                <a:cs typeface="B Titr" panose="00000700000000000000" pitchFamily="2" charset="-78"/>
              </a:rPr>
            </a:br>
            <a:endParaRPr lang="en-US" sz="4000" dirty="0">
              <a:solidFill>
                <a:srgbClr val="FF3399"/>
              </a:solidFill>
              <a:cs typeface="B Titr" panose="00000700000000000000" pitchFamily="2" charset="-78"/>
            </a:endParaRPr>
          </a:p>
        </p:txBody>
      </p:sp>
      <p:sp>
        <p:nvSpPr>
          <p:cNvPr id="3" name="Content Placeholder 2"/>
          <p:cNvSpPr>
            <a:spLocks noGrp="1"/>
          </p:cNvSpPr>
          <p:nvPr>
            <p:ph idx="1"/>
          </p:nvPr>
        </p:nvSpPr>
        <p:spPr>
          <a:xfrm>
            <a:off x="838200" y="853768"/>
            <a:ext cx="10515600" cy="5046432"/>
          </a:xfrm>
        </p:spPr>
        <p:txBody>
          <a:bodyPr>
            <a:normAutofit/>
          </a:bodyPr>
          <a:lstStyle/>
          <a:p>
            <a:pPr marL="0" indent="0" algn="r">
              <a:lnSpc>
                <a:spcPct val="150000"/>
              </a:lnSpc>
              <a:buNone/>
            </a:pPr>
            <a:r>
              <a:rPr lang="fa-IR" sz="2000" b="1" dirty="0">
                <a:cs typeface="B Nazanin" panose="00000400000000000000" pitchFamily="2" charset="-78"/>
              </a:rPr>
              <a:t>زمان مناسب:</a:t>
            </a:r>
          </a:p>
          <a:p>
            <a:pPr algn="r" rtl="1">
              <a:lnSpc>
                <a:spcPct val="150000"/>
              </a:lnSpc>
              <a:buFont typeface="Wingdings" panose="05000000000000000000" pitchFamily="2" charset="2"/>
              <a:buChar char="ü"/>
            </a:pPr>
            <a:r>
              <a:rPr lang="fa-IR" sz="2000" dirty="0">
                <a:cs typeface="B Nazanin" panose="00000400000000000000" pitchFamily="2" charset="-78"/>
              </a:rPr>
              <a:t>۵ تا ۷ روز پس از شروع قاعدگی</a:t>
            </a:r>
          </a:p>
          <a:p>
            <a:pPr algn="r" rtl="1">
              <a:lnSpc>
                <a:spcPct val="150000"/>
              </a:lnSpc>
              <a:buFont typeface="Wingdings" panose="05000000000000000000" pitchFamily="2" charset="2"/>
              <a:buChar char="ü"/>
            </a:pPr>
            <a:r>
              <a:rPr lang="fa-IR" sz="2000" dirty="0">
                <a:cs typeface="B Nazanin" panose="00000400000000000000" pitchFamily="2" charset="-78"/>
              </a:rPr>
              <a:t>در زنان یائسه: یک روز مشخص در هر ماه</a:t>
            </a:r>
          </a:p>
          <a:p>
            <a:pPr marL="0" indent="0" algn="r">
              <a:lnSpc>
                <a:spcPct val="150000"/>
              </a:lnSpc>
              <a:buNone/>
            </a:pPr>
            <a:r>
              <a:rPr lang="fa-IR" sz="2000" b="1" dirty="0">
                <a:cs typeface="B Nazanin" panose="00000400000000000000" pitchFamily="2" charset="-78"/>
              </a:rPr>
              <a:t>مراحل:</a:t>
            </a:r>
          </a:p>
          <a:p>
            <a:pPr marL="0" indent="0" algn="r">
              <a:lnSpc>
                <a:spcPct val="150000"/>
              </a:lnSpc>
              <a:buNone/>
            </a:pPr>
            <a:r>
              <a:rPr lang="fa-IR" sz="2000" dirty="0">
                <a:cs typeface="B Nazanin" panose="00000400000000000000" pitchFamily="2" charset="-78"/>
              </a:rPr>
              <a:t>	1. مقابل آینه بایستید و دست ها را به پهلوها بزنید به طوری که شانه ها بالا کشیده شوند.</a:t>
            </a:r>
          </a:p>
          <a:p>
            <a:pPr marL="0" indent="0" algn="r">
              <a:lnSpc>
                <a:spcPct val="150000"/>
              </a:lnSpc>
              <a:buNone/>
            </a:pPr>
            <a:r>
              <a:rPr lang="fa-IR" sz="2000" dirty="0">
                <a:cs typeface="B Nazanin" panose="00000400000000000000" pitchFamily="2" charset="-78"/>
              </a:rPr>
              <a:t>2. به اندازه، شکل، رنگ و تورم پستان ها توجه کنید. </a:t>
            </a:r>
          </a:p>
          <a:p>
            <a:pPr marL="0" indent="0" algn="r">
              <a:lnSpc>
                <a:spcPct val="150000"/>
              </a:lnSpc>
              <a:buNone/>
            </a:pPr>
            <a:r>
              <a:rPr lang="fa-IR" sz="2000" dirty="0">
                <a:cs typeface="B Nazanin" panose="00000400000000000000" pitchFamily="2" charset="-78"/>
              </a:rPr>
              <a:t>3. در صورت مشاهده هر گونه برآمدگی، فرورفتگی قسمتی از پوست یا نوک پستان، قرمزی، زخم ویا لکه های پوستی به مراکز بهداشتی درمانی مراجعه نمایید. </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57938" t="12582" r="-1" b="11491"/>
          <a:stretch/>
        </p:blipFill>
        <p:spPr>
          <a:xfrm>
            <a:off x="365850" y="1661473"/>
            <a:ext cx="2495337" cy="1879758"/>
          </a:xfrm>
          <a:prstGeom prst="rect">
            <a:avLst/>
          </a:prstGeo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r="69616" b="23709"/>
          <a:stretch/>
        </p:blipFill>
        <p:spPr>
          <a:xfrm>
            <a:off x="443793" y="4257368"/>
            <a:ext cx="2495336" cy="2235507"/>
          </a:xfrm>
          <a:prstGeom prst="rect">
            <a:avLst/>
          </a:prstGeom>
        </p:spPr>
      </p:pic>
      <p:sp>
        <p:nvSpPr>
          <p:cNvPr id="6" name="Slide Number Placeholder 5">
            <a:extLst>
              <a:ext uri="{FF2B5EF4-FFF2-40B4-BE49-F238E27FC236}">
                <a16:creationId xmlns:a16="http://schemas.microsoft.com/office/drawing/2014/main" id="{6CB0E43F-693E-2DB1-777D-4B805182EC25}"/>
              </a:ext>
            </a:extLst>
          </p:cNvPr>
          <p:cNvSpPr>
            <a:spLocks noGrp="1"/>
          </p:cNvSpPr>
          <p:nvPr>
            <p:ph type="sldNum" sz="quarter" idx="12"/>
          </p:nvPr>
        </p:nvSpPr>
        <p:spPr/>
        <p:txBody>
          <a:bodyPr/>
          <a:lstStyle/>
          <a:p>
            <a:fld id="{195BEC4D-0A4A-417B-A999-3D80AE220903}" type="slidenum">
              <a:rPr lang="en-US" smtClean="0"/>
              <a:t>12</a:t>
            </a:fld>
            <a:endParaRPr lang="en-US"/>
          </a:p>
        </p:txBody>
      </p:sp>
    </p:spTree>
    <p:extLst>
      <p:ext uri="{BB962C8B-B14F-4D97-AF65-F5344CB8AC3E}">
        <p14:creationId xmlns:p14="http://schemas.microsoft.com/office/powerpoint/2010/main" val="2679186261"/>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2615" y="-173657"/>
            <a:ext cx="10515600" cy="1325563"/>
          </a:xfrm>
        </p:spPr>
        <p:txBody>
          <a:bodyPr>
            <a:normAutofit/>
          </a:bodyPr>
          <a:lstStyle/>
          <a:p>
            <a:pPr algn="ctr"/>
            <a:r>
              <a:rPr kumimoji="0" lang="fa-IR" sz="4000" b="0" i="0" u="none" strike="noStrike" kern="1200" cap="none" spc="0" normalizeH="0" baseline="0" noProof="0" dirty="0">
                <a:ln>
                  <a:noFill/>
                </a:ln>
                <a:solidFill>
                  <a:srgbClr val="FF3399"/>
                </a:solidFill>
                <a:effectLst/>
                <a:uLnTx/>
                <a:uFillTx/>
                <a:latin typeface="Calibri Light" panose="020F0302020204030204"/>
                <a:ea typeface="+mj-ea"/>
                <a:cs typeface="B Titr" panose="00000700000000000000" pitchFamily="2" charset="-78"/>
              </a:rPr>
              <a:t>مراحل خودآزمایی پستان :</a:t>
            </a:r>
            <a:endParaRPr lang="en-US" sz="4000" dirty="0"/>
          </a:p>
        </p:txBody>
      </p:sp>
      <p:sp>
        <p:nvSpPr>
          <p:cNvPr id="3" name="Content Placeholder 2"/>
          <p:cNvSpPr>
            <a:spLocks noGrp="1"/>
          </p:cNvSpPr>
          <p:nvPr>
            <p:ph idx="1"/>
          </p:nvPr>
        </p:nvSpPr>
        <p:spPr>
          <a:xfrm>
            <a:off x="2290917" y="1070588"/>
            <a:ext cx="9771690" cy="4563295"/>
          </a:xfrm>
        </p:spPr>
        <p:txBody>
          <a:bodyPr>
            <a:normAutofit fontScale="55000" lnSpcReduction="20000"/>
          </a:bodyPr>
          <a:lstStyle/>
          <a:p>
            <a:pPr marL="0" indent="0" algn="just" rtl="1">
              <a:lnSpc>
                <a:spcPct val="150000"/>
              </a:lnSpc>
              <a:buNone/>
            </a:pPr>
            <a:r>
              <a:rPr lang="fa-IR" sz="3300" dirty="0">
                <a:cs typeface="B Nazanin" panose="00000400000000000000" pitchFamily="2" charset="-78"/>
              </a:rPr>
              <a:t>4. دست ها را بالا ببرید به طوری که به دو طرف سر بچسبند. در این مرحله نیز به دنبال تغییرات ظاهری به ویژه تغییرات زیر بغل بگردید.</a:t>
            </a:r>
          </a:p>
          <a:p>
            <a:pPr marL="0" indent="0" algn="just" rtl="1">
              <a:lnSpc>
                <a:spcPct val="150000"/>
              </a:lnSpc>
              <a:buNone/>
            </a:pPr>
            <a:r>
              <a:rPr lang="fa-IR" sz="3300" dirty="0">
                <a:cs typeface="B Nazanin" panose="00000400000000000000" pitchFamily="2" charset="-78"/>
              </a:rPr>
              <a:t>5. کمی نوک پستان را فشار دهید. دقت کنید آیا مایعی از نوک یک یا هر دو پستان خارج می شود یا خیر. این ترشحات می تواند آبکی، شیری، خونی و یا مایعی زرد رنگ باشد.</a:t>
            </a:r>
          </a:p>
          <a:p>
            <a:pPr marL="0" indent="0" algn="just" rtl="1">
              <a:lnSpc>
                <a:spcPct val="150000"/>
              </a:lnSpc>
              <a:buNone/>
            </a:pPr>
            <a:r>
              <a:rPr lang="fa-IR" sz="3300" dirty="0">
                <a:cs typeface="B Nazanin" panose="00000400000000000000" pitchFamily="2" charset="-78"/>
              </a:rPr>
              <a:t>6. دراز بکشید. دست راست خود را زیر سر گذاشته و با دست چپ پستان راست را لمس کنید. سپس دست چپ را زیر سر خود بگذارید و با دست راست پستان چپ را لمس کنید. حرکات دست باید چرخشی و دورانی باشد. این حرکت را از نوک پستان شروع کرده و به خارج حرکت کنید. مطمئن شوید که تمام قسمت های پستان و زیر بغل را لمس کرده اید.</a:t>
            </a:r>
          </a:p>
          <a:p>
            <a:pPr marL="0" indent="0" algn="just" rtl="1">
              <a:lnSpc>
                <a:spcPct val="150000"/>
              </a:lnSpc>
              <a:buNone/>
            </a:pPr>
            <a:r>
              <a:rPr lang="fa-IR" sz="3300" dirty="0">
                <a:cs typeface="B Nazanin" panose="00000400000000000000" pitchFamily="2" charset="-78"/>
              </a:rPr>
              <a:t>7. بایستید یا بنشینید. دست چپ خود را بالا برده و با دست راست قسمت انتهایی پستان چپ، جایی که به زیر بغل منتهی</a:t>
            </a:r>
          </a:p>
          <a:p>
            <a:pPr marL="0" indent="0" algn="just" rtl="1">
              <a:lnSpc>
                <a:spcPct val="150000"/>
              </a:lnSpc>
              <a:buNone/>
            </a:pPr>
            <a:r>
              <a:rPr lang="fa-IR" sz="3300" dirty="0">
                <a:cs typeface="B Nazanin" panose="00000400000000000000" pitchFamily="2" charset="-78"/>
              </a:rPr>
              <a:t>می شود را لمس کنید و بالعکس.</a:t>
            </a:r>
          </a:p>
          <a:p>
            <a:pPr marL="0" indent="0" algn="just" rtl="1">
              <a:lnSpc>
                <a:spcPct val="150000"/>
              </a:lnSpc>
              <a:buNone/>
            </a:pPr>
            <a:r>
              <a:rPr lang="fa-IR" sz="3300" dirty="0">
                <a:cs typeface="B Nazanin" panose="00000400000000000000" pitchFamily="2" charset="-78"/>
              </a:rPr>
              <a:t>8. در صورتی که توده ای لمس کردید یا تغییرات ظاهری در پستان خود دیدید، حتما به مراکز بهداشتی درمانی مراجعه کنید.</a:t>
            </a:r>
          </a:p>
          <a:p>
            <a:pPr marL="0" lvl="0" indent="0" algn="r">
              <a:buNone/>
            </a:pPr>
            <a:endParaRPr lang="en-US" sz="2000" dirty="0">
              <a:solidFill>
                <a:prstClr val="black"/>
              </a:solidFill>
              <a:cs typeface="B Nazanin" panose="00000400000000000000" pitchFamily="2" charset="-78"/>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3318" t="40606" r="38048" b="1"/>
          <a:stretch/>
        </p:blipFill>
        <p:spPr>
          <a:xfrm>
            <a:off x="0" y="3721053"/>
            <a:ext cx="2163097" cy="1750136"/>
          </a:xfrm>
          <a:prstGeom prst="rect">
            <a:avLst/>
          </a:prstGeom>
          <a:ln>
            <a:noFill/>
          </a:ln>
          <a:effectLst>
            <a:softEdge rad="112500"/>
          </a:effectLst>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72792" r="4874" b="17600"/>
          <a:stretch/>
        </p:blipFill>
        <p:spPr>
          <a:xfrm>
            <a:off x="217651" y="1070589"/>
            <a:ext cx="1778924" cy="2066359"/>
          </a:xfrm>
          <a:prstGeom prst="rect">
            <a:avLst/>
          </a:prstGeom>
        </p:spPr>
      </p:pic>
      <p:sp>
        <p:nvSpPr>
          <p:cNvPr id="4" name="Slide Number Placeholder 3">
            <a:extLst>
              <a:ext uri="{FF2B5EF4-FFF2-40B4-BE49-F238E27FC236}">
                <a16:creationId xmlns:a16="http://schemas.microsoft.com/office/drawing/2014/main" id="{3CEF7675-0531-3D24-B702-3A40E1B599DC}"/>
              </a:ext>
            </a:extLst>
          </p:cNvPr>
          <p:cNvSpPr>
            <a:spLocks noGrp="1"/>
          </p:cNvSpPr>
          <p:nvPr>
            <p:ph type="sldNum" sz="quarter" idx="12"/>
          </p:nvPr>
        </p:nvSpPr>
        <p:spPr/>
        <p:txBody>
          <a:bodyPr/>
          <a:lstStyle/>
          <a:p>
            <a:fld id="{195BEC4D-0A4A-417B-A999-3D80AE220903}" type="slidenum">
              <a:rPr lang="en-US" smtClean="0"/>
              <a:t>13</a:t>
            </a:fld>
            <a:endParaRPr lang="en-US"/>
          </a:p>
        </p:txBody>
      </p:sp>
    </p:spTree>
    <p:extLst>
      <p:ext uri="{BB962C8B-B14F-4D97-AF65-F5344CB8AC3E}">
        <p14:creationId xmlns:p14="http://schemas.microsoft.com/office/powerpoint/2010/main" val="754241267"/>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7375" y="79289"/>
            <a:ext cx="10515600" cy="1325563"/>
          </a:xfrm>
        </p:spPr>
        <p:txBody>
          <a:bodyPr>
            <a:normAutofit/>
          </a:bodyPr>
          <a:lstStyle/>
          <a:p>
            <a:pPr algn="ctr"/>
            <a:r>
              <a:rPr lang="fa-IR" sz="4000" dirty="0">
                <a:solidFill>
                  <a:srgbClr val="FF3399"/>
                </a:solidFill>
                <a:cs typeface="B Titr" panose="00000700000000000000" pitchFamily="2" charset="-78"/>
              </a:rPr>
              <a:t>علایم هشدار</a:t>
            </a:r>
            <a:r>
              <a:rPr lang="fa-IR" sz="4000" dirty="0">
                <a:solidFill>
                  <a:srgbClr val="FF3399"/>
                </a:solidFill>
                <a:cs typeface="2  Nazanin" panose="00000400000000000000" pitchFamily="2" charset="-78"/>
              </a:rPr>
              <a:t/>
            </a:r>
            <a:br>
              <a:rPr lang="fa-IR" sz="4000" dirty="0">
                <a:solidFill>
                  <a:srgbClr val="FF3399"/>
                </a:solidFill>
                <a:cs typeface="2  Nazanin" panose="00000400000000000000" pitchFamily="2" charset="-78"/>
              </a:rPr>
            </a:br>
            <a:endParaRPr lang="en-US" sz="4000" dirty="0">
              <a:solidFill>
                <a:srgbClr val="FF3399"/>
              </a:solidFill>
            </a:endParaRPr>
          </a:p>
        </p:txBody>
      </p:sp>
      <p:sp>
        <p:nvSpPr>
          <p:cNvPr id="3" name="Content Placeholder 2"/>
          <p:cNvSpPr>
            <a:spLocks noGrp="1"/>
          </p:cNvSpPr>
          <p:nvPr>
            <p:ph idx="1"/>
          </p:nvPr>
        </p:nvSpPr>
        <p:spPr>
          <a:xfrm>
            <a:off x="1485207" y="918358"/>
            <a:ext cx="10515600" cy="5290457"/>
          </a:xfrm>
        </p:spPr>
        <p:txBody>
          <a:bodyPr>
            <a:normAutofit/>
          </a:bodyPr>
          <a:lstStyle/>
          <a:p>
            <a:pPr marL="0" indent="0" algn="r" rtl="1">
              <a:buNone/>
            </a:pPr>
            <a:r>
              <a:rPr lang="fa-IR" sz="2000" b="1" dirty="0">
                <a:cs typeface="B Nazanin" panose="00000400000000000000" pitchFamily="2" charset="-78"/>
              </a:rPr>
              <a:t>توده پستانی یا زیربغلی.</a:t>
            </a:r>
          </a:p>
          <a:p>
            <a:pPr algn="r" rtl="1">
              <a:buFont typeface="Wingdings" panose="05000000000000000000" pitchFamily="2" charset="2"/>
              <a:buChar char="Ø"/>
            </a:pPr>
            <a:r>
              <a:rPr lang="fa-IR" sz="2000" dirty="0">
                <a:cs typeface="B Nazanin" panose="00000400000000000000" pitchFamily="2" charset="-78"/>
              </a:rPr>
              <a:t>تغییر در شکل (عدم قرینگی) یا قوام (سفتی) پستان.</a:t>
            </a:r>
          </a:p>
          <a:p>
            <a:pPr algn="r" rtl="1">
              <a:buFont typeface="Wingdings" panose="05000000000000000000" pitchFamily="2" charset="2"/>
              <a:buChar char="Ø"/>
            </a:pPr>
            <a:r>
              <a:rPr lang="fa-IR" sz="2000" dirty="0">
                <a:cs typeface="B Nazanin" panose="00000400000000000000" pitchFamily="2" charset="-78"/>
              </a:rPr>
              <a:t>تغییرات پوستی پستان مانند پوست پرتقالی، اریتم و قرمزی پوست، زخم پوست،</a:t>
            </a:r>
          </a:p>
          <a:p>
            <a:pPr algn="r" rtl="1">
              <a:buFont typeface="Wingdings" panose="05000000000000000000" pitchFamily="2" charset="2"/>
              <a:buChar char="Ø"/>
            </a:pPr>
            <a:r>
              <a:rPr lang="fa-IR" sz="2000" dirty="0">
                <a:cs typeface="B Nazanin" panose="00000400000000000000" pitchFamily="2" charset="-78"/>
              </a:rPr>
              <a:t>پوسته پوسته شدن و اگزمای پوست.</a:t>
            </a:r>
          </a:p>
          <a:p>
            <a:pPr algn="r" rtl="1">
              <a:buFont typeface="Wingdings" panose="05000000000000000000" pitchFamily="2" charset="2"/>
              <a:buChar char="Ø"/>
            </a:pPr>
            <a:r>
              <a:rPr lang="fa-IR" sz="2000" dirty="0">
                <a:cs typeface="B Nazanin" panose="00000400000000000000" pitchFamily="2" charset="-78"/>
              </a:rPr>
              <a:t> تغییرات نوک پستان مانند فرورفتگی یا خراشیدگی.</a:t>
            </a:r>
          </a:p>
          <a:p>
            <a:pPr marL="0" indent="0" algn="r" rtl="1">
              <a:buNone/>
            </a:pPr>
            <a:r>
              <a:rPr lang="fa-IR" sz="2000" b="1" dirty="0">
                <a:cs typeface="B Nazanin" panose="00000400000000000000" pitchFamily="2" charset="-78"/>
              </a:rPr>
              <a:t> ترشح نوک پستان با خصوصیات زیر:</a:t>
            </a:r>
          </a:p>
          <a:p>
            <a:pPr marL="0" indent="0" algn="r" rtl="1">
              <a:buNone/>
            </a:pPr>
            <a:r>
              <a:rPr lang="fa-IR" sz="2000" dirty="0">
                <a:cs typeface="B Nazanin" panose="00000400000000000000" pitchFamily="2" charset="-78"/>
              </a:rPr>
              <a:t>1. از یک پستان</a:t>
            </a:r>
          </a:p>
          <a:p>
            <a:pPr marL="0" indent="0" algn="r" rtl="1">
              <a:buNone/>
            </a:pPr>
            <a:r>
              <a:rPr lang="fa-IR" sz="2000" dirty="0">
                <a:cs typeface="B Nazanin" panose="00000400000000000000" pitchFamily="2" charset="-78"/>
              </a:rPr>
              <a:t>2. از یک مجرا</a:t>
            </a:r>
          </a:p>
          <a:p>
            <a:pPr marL="0" indent="0" algn="r" rtl="1">
              <a:buNone/>
            </a:pPr>
            <a:r>
              <a:rPr lang="fa-IR" sz="2000" dirty="0">
                <a:cs typeface="B Nazanin" panose="00000400000000000000" pitchFamily="2" charset="-78"/>
              </a:rPr>
              <a:t>3. ترشح خود به خودی و ادامه دار</a:t>
            </a:r>
          </a:p>
          <a:p>
            <a:pPr marL="0" indent="0" algn="r" rtl="1">
              <a:buNone/>
            </a:pPr>
            <a:r>
              <a:rPr lang="fa-IR" sz="2000" dirty="0">
                <a:cs typeface="B Nazanin" panose="00000400000000000000" pitchFamily="2" charset="-78"/>
              </a:rPr>
              <a:t>4. ترشح در معاینه</a:t>
            </a:r>
          </a:p>
          <a:p>
            <a:pPr marL="0" indent="0" algn="r" rtl="1">
              <a:buNone/>
            </a:pPr>
            <a:r>
              <a:rPr lang="fa-IR" sz="2000" dirty="0">
                <a:cs typeface="B Nazanin" panose="00000400000000000000" pitchFamily="2" charset="-78"/>
              </a:rPr>
              <a:t>5. ترشح خونی یا سروزی</a:t>
            </a:r>
          </a:p>
          <a:p>
            <a:pPr marL="0" indent="0" algn="r" rtl="1">
              <a:buNone/>
            </a:pPr>
            <a:r>
              <a:rPr lang="fa-IR" sz="2000" dirty="0">
                <a:cs typeface="B Nazanin" panose="00000400000000000000" pitchFamily="2" charset="-78"/>
              </a:rPr>
              <a:t>6. سابقه خانوادگی سرطان پستان، تخمدان و نیز پانکراس و پروستات</a:t>
            </a:r>
          </a:p>
          <a:p>
            <a:pPr marL="0" indent="0" algn="r" rtl="1">
              <a:buNone/>
            </a:pPr>
            <a:r>
              <a:rPr lang="fa-IR" sz="2000" dirty="0">
                <a:cs typeface="B Nazanin" panose="00000400000000000000" pitchFamily="2" charset="-78"/>
              </a:rPr>
              <a:t>در صورت شواهدی مبنی بر موارد فوق به مرکز خدمات جامع سلامت و یا پایگاه های بهداشتی یاپزشک مراجعه شود.</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20218"/>
          <a:stretch/>
        </p:blipFill>
        <p:spPr>
          <a:xfrm>
            <a:off x="112535" y="1848466"/>
            <a:ext cx="4518460" cy="2483806"/>
          </a:xfrm>
          <a:prstGeom prst="rect">
            <a:avLst/>
          </a:prstGeom>
          <a:ln>
            <a:noFill/>
          </a:ln>
          <a:effectLst>
            <a:softEdge rad="112500"/>
          </a:effectLst>
        </p:spPr>
      </p:pic>
      <p:sp>
        <p:nvSpPr>
          <p:cNvPr id="5" name="Slide Number Placeholder 4">
            <a:extLst>
              <a:ext uri="{FF2B5EF4-FFF2-40B4-BE49-F238E27FC236}">
                <a16:creationId xmlns:a16="http://schemas.microsoft.com/office/drawing/2014/main" id="{66941503-7319-40D3-60D2-0D64B3D24CA2}"/>
              </a:ext>
            </a:extLst>
          </p:cNvPr>
          <p:cNvSpPr>
            <a:spLocks noGrp="1"/>
          </p:cNvSpPr>
          <p:nvPr>
            <p:ph type="sldNum" sz="quarter" idx="12"/>
          </p:nvPr>
        </p:nvSpPr>
        <p:spPr/>
        <p:txBody>
          <a:bodyPr/>
          <a:lstStyle/>
          <a:p>
            <a:fld id="{195BEC4D-0A4A-417B-A999-3D80AE220903}" type="slidenum">
              <a:rPr lang="en-US" smtClean="0"/>
              <a:t>14</a:t>
            </a:fld>
            <a:endParaRPr lang="en-US"/>
          </a:p>
        </p:txBody>
      </p:sp>
    </p:spTree>
    <p:extLst>
      <p:ext uri="{BB962C8B-B14F-4D97-AF65-F5344CB8AC3E}">
        <p14:creationId xmlns:p14="http://schemas.microsoft.com/office/powerpoint/2010/main" val="2308406573"/>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0213" y="29228"/>
            <a:ext cx="10515600" cy="873471"/>
          </a:xfrm>
        </p:spPr>
        <p:txBody>
          <a:bodyPr>
            <a:noAutofit/>
          </a:bodyPr>
          <a:lstStyle/>
          <a:p>
            <a:pPr lvl="0" algn="ctr">
              <a:spcBef>
                <a:spcPts val="1000"/>
              </a:spcBef>
            </a:pPr>
            <a:r>
              <a:rPr lang="fa-IR" sz="3200" dirty="0">
                <a:solidFill>
                  <a:srgbClr val="FF3399"/>
                </a:solidFill>
                <a:latin typeface="Calibri" panose="020F0502020204030204"/>
                <a:cs typeface="B Titr" panose="00000700000000000000" pitchFamily="2" charset="-78"/>
              </a:rPr>
              <a:t>پیشگیری و غربالگری:</a:t>
            </a:r>
            <a:endParaRPr lang="en-US" sz="5400" dirty="0">
              <a:solidFill>
                <a:srgbClr val="FF3399"/>
              </a:solidFill>
            </a:endParaRPr>
          </a:p>
        </p:txBody>
      </p:sp>
      <p:sp>
        <p:nvSpPr>
          <p:cNvPr id="3" name="Content Placeholder 2"/>
          <p:cNvSpPr>
            <a:spLocks noGrp="1"/>
          </p:cNvSpPr>
          <p:nvPr>
            <p:ph idx="1"/>
          </p:nvPr>
        </p:nvSpPr>
        <p:spPr>
          <a:xfrm>
            <a:off x="1131559" y="973125"/>
            <a:ext cx="10515600" cy="4351338"/>
          </a:xfrm>
        </p:spPr>
        <p:txBody>
          <a:bodyPr>
            <a:normAutofit fontScale="92500" lnSpcReduction="10000"/>
          </a:bodyPr>
          <a:lstStyle/>
          <a:p>
            <a:pPr algn="r" rtl="1">
              <a:lnSpc>
                <a:spcPct val="150000"/>
              </a:lnSpc>
              <a:buFont typeface="Wingdings" panose="05000000000000000000" pitchFamily="2" charset="2"/>
              <a:buChar char="ü"/>
            </a:pPr>
            <a:r>
              <a:rPr lang="fa-IR" sz="2000" dirty="0">
                <a:cs typeface="B Nazanin" panose="00000400000000000000" pitchFamily="2" charset="-78"/>
              </a:rPr>
              <a:t>داشتن وزن متعادل.</a:t>
            </a:r>
          </a:p>
          <a:p>
            <a:pPr algn="r" rtl="1">
              <a:lnSpc>
                <a:spcPct val="150000"/>
              </a:lnSpc>
              <a:buFont typeface="Wingdings" panose="05000000000000000000" pitchFamily="2" charset="2"/>
              <a:buChar char="ü"/>
            </a:pPr>
            <a:r>
              <a:rPr lang="fa-IR" sz="2000" dirty="0">
                <a:cs typeface="B Nazanin" panose="00000400000000000000" pitchFamily="2" charset="-78"/>
              </a:rPr>
              <a:t>پرهیز از مصرف غذاهای پرچرب و سرخ کرده، نمک زده و آماده حاوی مواد نگهدارنده، ترشی و کنسرو.</a:t>
            </a:r>
          </a:p>
          <a:p>
            <a:pPr algn="r" rtl="1">
              <a:lnSpc>
                <a:spcPct val="150000"/>
              </a:lnSpc>
              <a:buFont typeface="Wingdings" panose="05000000000000000000" pitchFamily="2" charset="2"/>
              <a:buChar char="ü"/>
            </a:pPr>
            <a:r>
              <a:rPr lang="fa-IR" sz="2000" dirty="0">
                <a:cs typeface="B Nazanin" panose="00000400000000000000" pitchFamily="2" charset="-78"/>
              </a:rPr>
              <a:t>مصرف بیشتر میوه و سبزیجات تازه، غلات و گوشت ماهی.</a:t>
            </a:r>
          </a:p>
          <a:p>
            <a:pPr algn="r" rtl="1">
              <a:lnSpc>
                <a:spcPct val="150000"/>
              </a:lnSpc>
              <a:buFont typeface="Wingdings" panose="05000000000000000000" pitchFamily="2" charset="2"/>
              <a:buChar char="ü"/>
            </a:pPr>
            <a:r>
              <a:rPr lang="fa-IR" sz="2000" dirty="0">
                <a:cs typeface="B Nazanin" panose="00000400000000000000" pitchFamily="2" charset="-78"/>
              </a:rPr>
              <a:t>حداقل 30 دقیقه فعالیت ورزشی در روز. </a:t>
            </a:r>
          </a:p>
          <a:p>
            <a:pPr algn="r" rtl="1">
              <a:lnSpc>
                <a:spcPct val="150000"/>
              </a:lnSpc>
              <a:buFont typeface="Wingdings" panose="05000000000000000000" pitchFamily="2" charset="2"/>
              <a:buChar char="ü"/>
            </a:pPr>
            <a:r>
              <a:rPr lang="fa-IR" sz="2000" dirty="0">
                <a:cs typeface="B Nazanin" panose="00000400000000000000" pitchFamily="2" charset="-78"/>
              </a:rPr>
              <a:t>پرهیز از مصرف الکل و سیگار. </a:t>
            </a:r>
          </a:p>
          <a:p>
            <a:pPr algn="r" rtl="1">
              <a:lnSpc>
                <a:spcPct val="150000"/>
              </a:lnSpc>
              <a:buFont typeface="Wingdings" panose="05000000000000000000" pitchFamily="2" charset="2"/>
              <a:buChar char="ü"/>
            </a:pPr>
            <a:r>
              <a:rPr lang="fa-IR" sz="2000" dirty="0">
                <a:cs typeface="B Nazanin" panose="00000400000000000000" pitchFamily="2" charset="-78"/>
              </a:rPr>
              <a:t>شیردهی به فرزند، در صورت داشتن فرزند شیرخوار. </a:t>
            </a:r>
          </a:p>
          <a:p>
            <a:pPr algn="r" rtl="1">
              <a:lnSpc>
                <a:spcPct val="150000"/>
              </a:lnSpc>
              <a:buFont typeface="Wingdings" panose="05000000000000000000" pitchFamily="2" charset="2"/>
              <a:buChar char="ü"/>
            </a:pPr>
            <a:r>
              <a:rPr lang="fa-IR" sz="2000" dirty="0">
                <a:cs typeface="B Nazanin" panose="00000400000000000000" pitchFamily="2" charset="-78"/>
              </a:rPr>
              <a:t>انجام خودآزمایی پستان از سن 20 سالگی. </a:t>
            </a:r>
          </a:p>
          <a:p>
            <a:pPr algn="r" rtl="1">
              <a:lnSpc>
                <a:spcPct val="150000"/>
              </a:lnSpc>
              <a:buFont typeface="Wingdings" panose="05000000000000000000" pitchFamily="2" charset="2"/>
              <a:buChar char="ü"/>
            </a:pPr>
            <a:r>
              <a:rPr lang="fa-IR" sz="2000" dirty="0">
                <a:cs typeface="B Nazanin" panose="00000400000000000000" pitchFamily="2" charset="-78"/>
              </a:rPr>
              <a:t>انجام تصویربرداری های غربالگری (مانند ماموگرافی) بنابه نظر پزشک و در سن بالای 40 سال.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78533"/>
            <a:ext cx="4229690" cy="2815825"/>
          </a:xfrm>
          <a:prstGeom prst="rect">
            <a:avLst/>
          </a:prstGeom>
        </p:spPr>
      </p:pic>
      <p:sp>
        <p:nvSpPr>
          <p:cNvPr id="5" name="Slide Number Placeholder 4">
            <a:extLst>
              <a:ext uri="{FF2B5EF4-FFF2-40B4-BE49-F238E27FC236}">
                <a16:creationId xmlns:a16="http://schemas.microsoft.com/office/drawing/2014/main" id="{784F6DBB-069C-1F09-B341-70749FBF8964}"/>
              </a:ext>
            </a:extLst>
          </p:cNvPr>
          <p:cNvSpPr>
            <a:spLocks noGrp="1"/>
          </p:cNvSpPr>
          <p:nvPr>
            <p:ph type="sldNum" sz="quarter" idx="12"/>
          </p:nvPr>
        </p:nvSpPr>
        <p:spPr/>
        <p:txBody>
          <a:bodyPr/>
          <a:lstStyle/>
          <a:p>
            <a:fld id="{195BEC4D-0A4A-417B-A999-3D80AE220903}" type="slidenum">
              <a:rPr lang="en-US" smtClean="0"/>
              <a:t>15</a:t>
            </a:fld>
            <a:endParaRPr lang="en-US"/>
          </a:p>
        </p:txBody>
      </p:sp>
    </p:spTree>
    <p:extLst>
      <p:ext uri="{BB962C8B-B14F-4D97-AF65-F5344CB8AC3E}">
        <p14:creationId xmlns:p14="http://schemas.microsoft.com/office/powerpoint/2010/main" val="233845754"/>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7182"/>
            <a:ext cx="10515600" cy="1325563"/>
          </a:xfrm>
        </p:spPr>
        <p:txBody>
          <a:bodyPr>
            <a:normAutofit/>
          </a:bodyPr>
          <a:lstStyle/>
          <a:p>
            <a:pPr algn="ctr"/>
            <a:r>
              <a:rPr lang="fa-IR" sz="3200" dirty="0">
                <a:solidFill>
                  <a:srgbClr val="FF3399"/>
                </a:solidFill>
                <a:cs typeface="B Titr" panose="00000700000000000000" pitchFamily="2" charset="-78"/>
              </a:rPr>
              <a:t>کلام آخر:مشاوره، غربالگری و تشخیص زودهنگام</a:t>
            </a:r>
            <a:endParaRPr lang="en-US" sz="3200" dirty="0">
              <a:solidFill>
                <a:srgbClr val="FF3399"/>
              </a:solidFill>
              <a:cs typeface="B Titr" panose="00000700000000000000" pitchFamily="2" charset="-78"/>
            </a:endParaRPr>
          </a:p>
        </p:txBody>
      </p:sp>
      <p:sp>
        <p:nvSpPr>
          <p:cNvPr id="3" name="Content Placeholder 2"/>
          <p:cNvSpPr>
            <a:spLocks noGrp="1"/>
          </p:cNvSpPr>
          <p:nvPr>
            <p:ph idx="1"/>
          </p:nvPr>
        </p:nvSpPr>
        <p:spPr>
          <a:xfrm>
            <a:off x="966020" y="1096462"/>
            <a:ext cx="10515600" cy="5245938"/>
          </a:xfrm>
        </p:spPr>
        <p:txBody>
          <a:bodyPr/>
          <a:lstStyle/>
          <a:p>
            <a:pPr marL="0" indent="0" algn="r" rtl="1">
              <a:lnSpc>
                <a:spcPct val="150000"/>
              </a:lnSpc>
              <a:buNone/>
            </a:pPr>
            <a:r>
              <a:rPr lang="fa-IR" sz="2000" b="1" dirty="0">
                <a:cs typeface="B Nazanin" panose="00000400000000000000" pitchFamily="2" charset="-78"/>
              </a:rPr>
              <a:t>مشاوره با پزشک یا ارائه‌دهندگان خدمت در مراکز بهداشتی:</a:t>
            </a:r>
            <a:endParaRPr lang="fa-IR" sz="2000" dirty="0">
              <a:cs typeface="B Nazanin" panose="00000400000000000000" pitchFamily="2" charset="-78"/>
            </a:endParaRPr>
          </a:p>
          <a:p>
            <a:pPr algn="r" rtl="1">
              <a:lnSpc>
                <a:spcPct val="150000"/>
              </a:lnSpc>
              <a:buFont typeface="Wingdings" panose="05000000000000000000" pitchFamily="2" charset="2"/>
              <a:buChar char="ü"/>
            </a:pPr>
            <a:r>
              <a:rPr lang="fa-IR" sz="2000" dirty="0">
                <a:cs typeface="B Nazanin" panose="00000400000000000000" pitchFamily="2" charset="-78"/>
              </a:rPr>
              <a:t>بررسی مخاطرات و مزایای استفاده از </a:t>
            </a:r>
            <a:r>
              <a:rPr lang="fa-IR" sz="2000" b="1" dirty="0">
                <a:cs typeface="B Nazanin" panose="00000400000000000000" pitchFamily="2" charset="-78"/>
              </a:rPr>
              <a:t>قرص‌های ضدبارداری خوراکی</a:t>
            </a:r>
            <a:r>
              <a:rPr lang="fa-IR" sz="2000" dirty="0">
                <a:cs typeface="B Nazanin" panose="00000400000000000000" pitchFamily="2" charset="-78"/>
              </a:rPr>
              <a:t>.</a:t>
            </a:r>
          </a:p>
          <a:p>
            <a:pPr algn="r" rtl="1">
              <a:lnSpc>
                <a:spcPct val="150000"/>
              </a:lnSpc>
              <a:buFont typeface="Wingdings" panose="05000000000000000000" pitchFamily="2" charset="2"/>
              <a:buChar char="ü"/>
            </a:pPr>
            <a:r>
              <a:rPr lang="fa-IR" sz="2000" dirty="0">
                <a:cs typeface="B Nazanin" panose="00000400000000000000" pitchFamily="2" charset="-78"/>
              </a:rPr>
              <a:t>بررسی مخاطرات و مزایای مصرف </a:t>
            </a:r>
            <a:r>
              <a:rPr lang="fa-IR" sz="2000" b="1" dirty="0">
                <a:cs typeface="B Nazanin" panose="00000400000000000000" pitchFamily="2" charset="-78"/>
              </a:rPr>
              <a:t>هورمون‌های جایگزین یائسگی</a:t>
            </a:r>
            <a:r>
              <a:rPr lang="fa-IR" sz="2000" dirty="0">
                <a:cs typeface="B Nazanin" panose="00000400000000000000" pitchFamily="2" charset="-78"/>
              </a:rPr>
              <a:t>.</a:t>
            </a:r>
          </a:p>
          <a:p>
            <a:pPr marL="0" indent="0" algn="r" rtl="1">
              <a:lnSpc>
                <a:spcPct val="150000"/>
              </a:lnSpc>
              <a:buNone/>
            </a:pPr>
            <a:r>
              <a:rPr lang="fa-IR" sz="2000" b="1" dirty="0">
                <a:cs typeface="B Nazanin" panose="00000400000000000000" pitchFamily="2" charset="-78"/>
              </a:rPr>
              <a:t>غربالگری و تشخیص زودهنگام:</a:t>
            </a:r>
            <a:endParaRPr lang="fa-IR" sz="2000" dirty="0">
              <a:cs typeface="B Nazanin" panose="00000400000000000000" pitchFamily="2" charset="-78"/>
            </a:endParaRPr>
          </a:p>
          <a:p>
            <a:pPr algn="r" rtl="1">
              <a:lnSpc>
                <a:spcPct val="150000"/>
              </a:lnSpc>
              <a:buFont typeface="Wingdings" panose="05000000000000000000" pitchFamily="2" charset="2"/>
              <a:buChar char="ü"/>
            </a:pPr>
            <a:r>
              <a:rPr lang="fa-IR" sz="2000" dirty="0">
                <a:cs typeface="B Nazanin" panose="00000400000000000000" pitchFamily="2" charset="-78"/>
              </a:rPr>
              <a:t>مراجعه افراد در محدوده سنی </a:t>
            </a:r>
            <a:r>
              <a:rPr lang="fa-IR" sz="2000" b="1" dirty="0">
                <a:solidFill>
                  <a:srgbClr val="FF0000"/>
                </a:solidFill>
                <a:cs typeface="B Nazanin" panose="00000400000000000000" pitchFamily="2" charset="-78"/>
              </a:rPr>
              <a:t>۳۰ تا ۶۹ سال</a:t>
            </a:r>
            <a:r>
              <a:rPr lang="fa-IR" sz="2000" dirty="0">
                <a:solidFill>
                  <a:srgbClr val="FF0000"/>
                </a:solidFill>
                <a:cs typeface="B Nazanin" panose="00000400000000000000" pitchFamily="2" charset="-78"/>
              </a:rPr>
              <a:t> </a:t>
            </a:r>
            <a:r>
              <a:rPr lang="fa-IR" sz="2000" dirty="0">
                <a:cs typeface="B Nazanin" panose="00000400000000000000" pitchFamily="2" charset="-78"/>
              </a:rPr>
              <a:t>به مراکز خدمات جامع سلامت، پایگاه و خانه‌های بهداشت جهت غربالگری سرطان پستان.</a:t>
            </a:r>
          </a:p>
          <a:p>
            <a:pPr algn="r" rtl="1">
              <a:lnSpc>
                <a:spcPct val="150000"/>
              </a:lnSpc>
              <a:buFont typeface="Wingdings" panose="05000000000000000000" pitchFamily="2" charset="2"/>
              <a:buChar char="ü"/>
            </a:pPr>
            <a:r>
              <a:rPr lang="fa-IR" sz="2000" dirty="0">
                <a:cs typeface="B Nazanin" panose="00000400000000000000" pitchFamily="2" charset="-78"/>
              </a:rPr>
              <a:t>در صورت مشاهده هرگونه </a:t>
            </a:r>
            <a:r>
              <a:rPr lang="fa-IR" sz="2000" b="1" dirty="0">
                <a:solidFill>
                  <a:srgbClr val="FF0000"/>
                </a:solidFill>
                <a:cs typeface="B Nazanin" panose="00000400000000000000" pitchFamily="2" charset="-78"/>
              </a:rPr>
              <a:t>علایم هشدار در هر سنی</a:t>
            </a:r>
            <a:r>
              <a:rPr lang="fa-IR" sz="2000" dirty="0">
                <a:cs typeface="B Nazanin" panose="00000400000000000000" pitchFamily="2" charset="-78"/>
              </a:rPr>
              <a:t>، بلافاصله به مراکز خدمات جامع سلامت، پایگاه و خانه‌های بهداشت مراجعه شود.</a:t>
            </a:r>
          </a:p>
          <a:p>
            <a:endParaRPr lang="en-US" dirty="0"/>
          </a:p>
        </p:txBody>
      </p:sp>
      <p:sp>
        <p:nvSpPr>
          <p:cNvPr id="4" name="Slide Number Placeholder 3">
            <a:extLst>
              <a:ext uri="{FF2B5EF4-FFF2-40B4-BE49-F238E27FC236}">
                <a16:creationId xmlns:a16="http://schemas.microsoft.com/office/drawing/2014/main" id="{F6114C33-0580-CABE-D357-58ADAAAC30A5}"/>
              </a:ext>
            </a:extLst>
          </p:cNvPr>
          <p:cNvSpPr>
            <a:spLocks noGrp="1"/>
          </p:cNvSpPr>
          <p:nvPr>
            <p:ph type="sldNum" sz="quarter" idx="12"/>
          </p:nvPr>
        </p:nvSpPr>
        <p:spPr/>
        <p:txBody>
          <a:bodyPr/>
          <a:lstStyle/>
          <a:p>
            <a:fld id="{195BEC4D-0A4A-417B-A999-3D80AE220903}" type="slidenum">
              <a:rPr lang="en-US" smtClean="0"/>
              <a:t>16</a:t>
            </a:fld>
            <a:endParaRPr lang="en-US"/>
          </a:p>
        </p:txBody>
      </p:sp>
      <p:pic>
        <p:nvPicPr>
          <p:cNvPr id="5" name="Picture 4">
            <a:extLst>
              <a:ext uri="{FF2B5EF4-FFF2-40B4-BE49-F238E27FC236}">
                <a16:creationId xmlns:a16="http://schemas.microsoft.com/office/drawing/2014/main" id="{F979C69D-969F-3D9D-F726-40B1E92ED1D4}"/>
              </a:ext>
            </a:extLst>
          </p:cNvPr>
          <p:cNvPicPr>
            <a:picLocks noChangeAspect="1"/>
          </p:cNvPicPr>
          <p:nvPr/>
        </p:nvPicPr>
        <p:blipFill>
          <a:blip r:embed="rId2"/>
          <a:stretch>
            <a:fillRect/>
          </a:stretch>
        </p:blipFill>
        <p:spPr>
          <a:xfrm>
            <a:off x="966020" y="1285785"/>
            <a:ext cx="3035709" cy="2143215"/>
          </a:xfrm>
          <a:prstGeom prst="rect">
            <a:avLst/>
          </a:prstGeom>
        </p:spPr>
      </p:pic>
    </p:spTree>
    <p:extLst>
      <p:ext uri="{BB962C8B-B14F-4D97-AF65-F5344CB8AC3E}">
        <p14:creationId xmlns:p14="http://schemas.microsoft.com/office/powerpoint/2010/main" val="1128511685"/>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6C5A28E-5B23-915B-F870-4C5EA116B1DB}"/>
              </a:ext>
            </a:extLst>
          </p:cNvPr>
          <p:cNvSpPr>
            <a:spLocks noGrp="1"/>
          </p:cNvSpPr>
          <p:nvPr>
            <p:ph type="sldNum" sz="quarter" idx="12"/>
          </p:nvPr>
        </p:nvSpPr>
        <p:spPr/>
        <p:txBody>
          <a:bodyPr/>
          <a:lstStyle/>
          <a:p>
            <a:fld id="{195BEC4D-0A4A-417B-A999-3D80AE220903}" type="slidenum">
              <a:rPr lang="en-US" smtClean="0"/>
              <a:t>17</a:t>
            </a:fld>
            <a:endParaRPr lang="en-US"/>
          </a:p>
        </p:txBody>
      </p:sp>
      <p:sp>
        <p:nvSpPr>
          <p:cNvPr id="10" name="Title 1">
            <a:extLst>
              <a:ext uri="{FF2B5EF4-FFF2-40B4-BE49-F238E27FC236}">
                <a16:creationId xmlns:a16="http://schemas.microsoft.com/office/drawing/2014/main" id="{BA806E15-9837-D7C9-A4D8-15F55B8AA554}"/>
              </a:ext>
            </a:extLst>
          </p:cNvPr>
          <p:cNvSpPr>
            <a:spLocks noGrp="1"/>
          </p:cNvSpPr>
          <p:nvPr>
            <p:ph type="title"/>
          </p:nvPr>
        </p:nvSpPr>
        <p:spPr>
          <a:xfrm>
            <a:off x="838200" y="365125"/>
            <a:ext cx="10515600" cy="1325563"/>
          </a:xfrm>
        </p:spPr>
        <p:txBody>
          <a:bodyPr>
            <a:normAutofit/>
          </a:bodyPr>
          <a:lstStyle/>
          <a:p>
            <a:pPr algn="ctr"/>
            <a:r>
              <a:rPr lang="fa-IR" sz="2400" b="1" dirty="0">
                <a:solidFill>
                  <a:srgbClr val="FF3399"/>
                </a:solidFill>
                <a:cs typeface="B Titr" panose="00000700000000000000" pitchFamily="2" charset="-78"/>
              </a:rPr>
              <a:t>آگاهی امروز، آرامش فرداست. برای انجام غربالگری، همین امروز اقدام کنید.</a:t>
            </a:r>
            <a:endParaRPr lang="en-US" sz="2400" b="1" dirty="0">
              <a:solidFill>
                <a:srgbClr val="FF3399"/>
              </a:solidFill>
              <a:cs typeface="B Titr" panose="00000700000000000000" pitchFamily="2" charset="-78"/>
            </a:endParaRPr>
          </a:p>
        </p:txBody>
      </p:sp>
      <p:pic>
        <p:nvPicPr>
          <p:cNvPr id="13" name="Content Placeholder 12">
            <a:extLst>
              <a:ext uri="{FF2B5EF4-FFF2-40B4-BE49-F238E27FC236}">
                <a16:creationId xmlns:a16="http://schemas.microsoft.com/office/drawing/2014/main" id="{002F6041-885B-75D7-E1CF-B867547AB4C5}"/>
              </a:ext>
            </a:extLst>
          </p:cNvPr>
          <p:cNvPicPr>
            <a:picLocks noGrp="1" noChangeAspect="1"/>
          </p:cNvPicPr>
          <p:nvPr>
            <p:ph idx="1"/>
          </p:nvPr>
        </p:nvPicPr>
        <p:blipFill>
          <a:blip r:embed="rId2"/>
          <a:stretch>
            <a:fillRect/>
          </a:stretch>
        </p:blipFill>
        <p:spPr>
          <a:xfrm>
            <a:off x="0" y="1383174"/>
            <a:ext cx="12192000" cy="4742324"/>
          </a:xfrm>
          <a:prstGeom prst="rect">
            <a:avLst/>
          </a:prstGeom>
        </p:spPr>
      </p:pic>
      <p:sp>
        <p:nvSpPr>
          <p:cNvPr id="14" name="TextBox 13">
            <a:extLst>
              <a:ext uri="{FF2B5EF4-FFF2-40B4-BE49-F238E27FC236}">
                <a16:creationId xmlns:a16="http://schemas.microsoft.com/office/drawing/2014/main" id="{0ABC32B1-C2DF-0560-D110-4AF5AF3D31A8}"/>
              </a:ext>
            </a:extLst>
          </p:cNvPr>
          <p:cNvSpPr txBox="1"/>
          <p:nvPr/>
        </p:nvSpPr>
        <p:spPr>
          <a:xfrm>
            <a:off x="334297" y="4975123"/>
            <a:ext cx="3054041" cy="584775"/>
          </a:xfrm>
          <a:prstGeom prst="rect">
            <a:avLst/>
          </a:prstGeom>
          <a:solidFill>
            <a:schemeClr val="accent5">
              <a:lumMod val="20000"/>
              <a:lumOff val="80000"/>
            </a:schemeClr>
          </a:solidFill>
        </p:spPr>
        <p:txBody>
          <a:bodyPr wrap="none" rtlCol="1">
            <a:spAutoFit/>
          </a:bodyPr>
          <a:lstStyle/>
          <a:p>
            <a:r>
              <a:rPr lang="fa-IR" sz="3200" dirty="0">
                <a:cs typeface="B Titr" panose="00000700000000000000" pitchFamily="2" charset="-78"/>
              </a:rPr>
              <a:t>با تشکر از توجه شما </a:t>
            </a:r>
            <a:endParaRPr lang="ar-LB" sz="3200" dirty="0">
              <a:cs typeface="B Titr" panose="00000700000000000000" pitchFamily="2" charset="-78"/>
            </a:endParaRPr>
          </a:p>
        </p:txBody>
      </p:sp>
    </p:spTree>
    <p:extLst>
      <p:ext uri="{BB962C8B-B14F-4D97-AF65-F5344CB8AC3E}">
        <p14:creationId xmlns:p14="http://schemas.microsoft.com/office/powerpoint/2010/main" val="1330634157"/>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76A0621-6DEF-C817-A2D7-0C27CA01ACC8}"/>
              </a:ext>
            </a:extLst>
          </p:cNvPr>
          <p:cNvSpPr txBox="1"/>
          <p:nvPr/>
        </p:nvSpPr>
        <p:spPr>
          <a:xfrm>
            <a:off x="2177168" y="2234362"/>
            <a:ext cx="8106486" cy="900246"/>
          </a:xfrm>
          <a:prstGeom prst="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1">
            <a:spAutoFit/>
          </a:bodyPr>
          <a:lstStyle/>
          <a:p>
            <a:pPr algn="ctr"/>
            <a:endParaRPr lang="fa-IR" sz="1400" b="1" kern="0" dirty="0">
              <a:solidFill>
                <a:srgbClr val="2F2B20"/>
              </a:solidFill>
              <a:latin typeface="Times New Roman" panose="02020603050405020304" pitchFamily="18" charset="0"/>
              <a:cs typeface="B Nazanin" panose="00000400000000000000" pitchFamily="2" charset="-78"/>
            </a:endParaRPr>
          </a:p>
          <a:p>
            <a:pPr algn="ctr">
              <a:lnSpc>
                <a:spcPct val="150000"/>
              </a:lnSpc>
            </a:pPr>
            <a:r>
              <a:rPr lang="fa-IR" sz="2800" b="1" kern="0" dirty="0">
                <a:solidFill>
                  <a:srgbClr val="0070C0"/>
                </a:solidFill>
                <a:latin typeface="Times New Roman" panose="02020603050405020304" pitchFamily="18" charset="0"/>
                <a:cs typeface="B Titr" panose="00000700000000000000" pitchFamily="2" charset="-78"/>
              </a:rPr>
              <a:t>راهنمای خودمراقبتی برای پیشگیری وکنترل سرطان </a:t>
            </a:r>
            <a:endParaRPr lang="fa-IR" sz="2800" b="1" dirty="0">
              <a:solidFill>
                <a:srgbClr val="0070C0"/>
              </a:solidFill>
              <a:latin typeface="Century Gothic"/>
              <a:cs typeface="B Titr" panose="00000700000000000000" pitchFamily="2" charset="-78"/>
            </a:endParaRPr>
          </a:p>
        </p:txBody>
      </p:sp>
      <p:sp>
        <p:nvSpPr>
          <p:cNvPr id="10" name="Rounded Rectangle 7">
            <a:extLst>
              <a:ext uri="{FF2B5EF4-FFF2-40B4-BE49-F238E27FC236}">
                <a16:creationId xmlns:a16="http://schemas.microsoft.com/office/drawing/2014/main" id="{38F8DB45-A836-78C5-ED56-4E03132CBEAB}"/>
              </a:ext>
            </a:extLst>
          </p:cNvPr>
          <p:cNvSpPr/>
          <p:nvPr/>
        </p:nvSpPr>
        <p:spPr>
          <a:xfrm>
            <a:off x="3085976" y="3416710"/>
            <a:ext cx="6229878" cy="1156044"/>
          </a:xfrm>
          <a:prstGeom prst="roundRect">
            <a:avLst/>
          </a:prstGeom>
          <a:solidFill>
            <a:schemeClr val="accent2">
              <a:lumMod val="60000"/>
              <a:lumOff val="40000"/>
            </a:schemeClr>
          </a:solidFill>
          <a:ln/>
        </p:spPr>
        <p:style>
          <a:lnRef idx="2">
            <a:schemeClr val="accent4"/>
          </a:lnRef>
          <a:fillRef idx="1">
            <a:schemeClr val="lt1"/>
          </a:fillRef>
          <a:effectRef idx="0">
            <a:schemeClr val="accent4"/>
          </a:effectRef>
          <a:fontRef idx="minor">
            <a:schemeClr val="dk1"/>
          </a:fontRef>
        </p:style>
        <p:txBody>
          <a:bodyPr rtlCol="0" anchor="ctr"/>
          <a:lstStyle/>
          <a:p>
            <a:pPr algn="ctr" rtl="1">
              <a:lnSpc>
                <a:spcPct val="150000"/>
              </a:lnSpc>
            </a:pPr>
            <a:r>
              <a:rPr lang="fa-IR" sz="4000" b="1" dirty="0">
                <a:solidFill>
                  <a:schemeClr val="tx1"/>
                </a:solidFill>
                <a:latin typeface="2  Titr"/>
                <a:cs typeface="B Titr" panose="00000700000000000000" pitchFamily="2" charset="-78"/>
              </a:rPr>
              <a:t>فصل 13: </a:t>
            </a:r>
            <a:r>
              <a:rPr lang="fa-IR" sz="3600" b="1" dirty="0">
                <a:solidFill>
                  <a:schemeClr val="tx1"/>
                </a:solidFill>
                <a:effectLst/>
                <a:latin typeface="2  Titr"/>
                <a:ea typeface="Times New Roman" panose="02020603050405020304" pitchFamily="18" charset="0"/>
                <a:cs typeface="B Titr" panose="00000700000000000000" pitchFamily="2" charset="-78"/>
              </a:rPr>
              <a:t>سرطان پستان</a:t>
            </a:r>
          </a:p>
          <a:p>
            <a:pPr algn="ctr" rtl="1">
              <a:lnSpc>
                <a:spcPct val="150000"/>
              </a:lnSpc>
            </a:pPr>
            <a:endParaRPr lang="en-US" sz="1800" dirty="0">
              <a:effectLst/>
              <a:highlight>
                <a:srgbClr val="FAF9F8"/>
              </a:highlight>
              <a:latin typeface="Times New Roman" panose="02020603050405020304" pitchFamily="18" charset="0"/>
              <a:ea typeface="Times New Roman" panose="02020603050405020304" pitchFamily="18" charset="0"/>
            </a:endParaRPr>
          </a:p>
        </p:txBody>
      </p:sp>
      <p:pic>
        <p:nvPicPr>
          <p:cNvPr id="1026" name="Picture 2" descr="دانشگاه علوم پزشکی اردبیل - ویکی‌پدیا، دانشنامهٔ آزاد">
            <a:extLst>
              <a:ext uri="{FF2B5EF4-FFF2-40B4-BE49-F238E27FC236}">
                <a16:creationId xmlns:a16="http://schemas.microsoft.com/office/drawing/2014/main" id="{838EF3E3-8EF6-0C8D-1D98-A155FACDFD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58848" y="60972"/>
            <a:ext cx="2143125" cy="2143125"/>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A66C5FE0-08AB-A0E7-9C0C-68BB82C2223D}"/>
              </a:ext>
            </a:extLst>
          </p:cNvPr>
          <p:cNvSpPr>
            <a:spLocks noGrp="1"/>
          </p:cNvSpPr>
          <p:nvPr>
            <p:ph type="sldNum" sz="quarter" idx="12"/>
          </p:nvPr>
        </p:nvSpPr>
        <p:spPr/>
        <p:txBody>
          <a:bodyPr/>
          <a:lstStyle/>
          <a:p>
            <a:fld id="{B470F0BE-403F-4FA9-95EB-F8C390914EB3}" type="slidenum">
              <a:rPr lang="en-US" smtClean="0"/>
              <a:t>2</a:t>
            </a:fld>
            <a:endParaRPr lang="en-US"/>
          </a:p>
        </p:txBody>
      </p:sp>
      <p:sp>
        <p:nvSpPr>
          <p:cNvPr id="3" name="Subtitle 2"/>
          <p:cNvSpPr>
            <a:spLocks noGrp="1"/>
          </p:cNvSpPr>
          <p:nvPr>
            <p:ph type="subTitle" idx="1"/>
          </p:nvPr>
        </p:nvSpPr>
        <p:spPr>
          <a:xfrm>
            <a:off x="1524000" y="4708634"/>
            <a:ext cx="9144000" cy="549166"/>
          </a:xfrm>
        </p:spPr>
        <p:txBody>
          <a:bodyPr/>
          <a:lstStyle/>
          <a:p>
            <a:endParaRPr lang="en-US" dirty="0"/>
          </a:p>
        </p:txBody>
      </p:sp>
    </p:spTree>
    <p:extLst>
      <p:ext uri="{BB962C8B-B14F-4D97-AF65-F5344CB8AC3E}">
        <p14:creationId xmlns:p14="http://schemas.microsoft.com/office/powerpoint/2010/main" val="3889111796"/>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35629"/>
            <a:ext cx="10515600" cy="952398"/>
          </a:xfrm>
        </p:spPr>
        <p:txBody>
          <a:bodyPr/>
          <a:lstStyle/>
          <a:p>
            <a:pPr algn="ctr"/>
            <a:r>
              <a:rPr lang="fa-IR" dirty="0">
                <a:solidFill>
                  <a:srgbClr val="FF3399"/>
                </a:solidFill>
                <a:cs typeface="B Titr" panose="00000700000000000000" pitchFamily="2" charset="-78"/>
              </a:rPr>
              <a:t>فصل سیزدهم: سرطان پستان</a:t>
            </a:r>
            <a:endParaRPr lang="en-US" dirty="0">
              <a:solidFill>
                <a:srgbClr val="FF3399"/>
              </a:solidFill>
              <a:cs typeface="B Titr" panose="00000700000000000000" pitchFamily="2" charset="-78"/>
            </a:endParaRPr>
          </a:p>
        </p:txBody>
      </p:sp>
      <p:pic>
        <p:nvPicPr>
          <p:cNvPr id="7" name="Content Placeholder 6">
            <a:extLst>
              <a:ext uri="{FF2B5EF4-FFF2-40B4-BE49-F238E27FC236}">
                <a16:creationId xmlns:a16="http://schemas.microsoft.com/office/drawing/2014/main" id="{6B0AC2CF-303F-DA4E-04FE-C72B652FD1B3}"/>
              </a:ext>
            </a:extLst>
          </p:cNvPr>
          <p:cNvPicPr>
            <a:picLocks noGrp="1" noChangeAspect="1"/>
          </p:cNvPicPr>
          <p:nvPr>
            <p:ph idx="1"/>
          </p:nvPr>
        </p:nvPicPr>
        <p:blipFill>
          <a:blip r:embed="rId2"/>
          <a:stretch>
            <a:fillRect/>
          </a:stretch>
        </p:blipFill>
        <p:spPr>
          <a:xfrm>
            <a:off x="1717864" y="1305040"/>
            <a:ext cx="9011908" cy="4247920"/>
          </a:xfrm>
        </p:spPr>
      </p:pic>
      <p:sp>
        <p:nvSpPr>
          <p:cNvPr id="3" name="Slide Number Placeholder 2">
            <a:extLst>
              <a:ext uri="{FF2B5EF4-FFF2-40B4-BE49-F238E27FC236}">
                <a16:creationId xmlns:a16="http://schemas.microsoft.com/office/drawing/2014/main" id="{18CABC05-C0B7-CBFA-5702-E9A8596373F5}"/>
              </a:ext>
            </a:extLst>
          </p:cNvPr>
          <p:cNvSpPr>
            <a:spLocks noGrp="1"/>
          </p:cNvSpPr>
          <p:nvPr>
            <p:ph type="sldNum" sz="quarter" idx="12"/>
          </p:nvPr>
        </p:nvSpPr>
        <p:spPr/>
        <p:txBody>
          <a:bodyPr/>
          <a:lstStyle/>
          <a:p>
            <a:fld id="{195BEC4D-0A4A-417B-A999-3D80AE220903}" type="slidenum">
              <a:rPr lang="en-US" smtClean="0"/>
              <a:t>3</a:t>
            </a:fld>
            <a:endParaRPr lang="en-US"/>
          </a:p>
        </p:txBody>
      </p:sp>
    </p:spTree>
    <p:extLst>
      <p:ext uri="{BB962C8B-B14F-4D97-AF65-F5344CB8AC3E}">
        <p14:creationId xmlns:p14="http://schemas.microsoft.com/office/powerpoint/2010/main" val="2081851821"/>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7048" y="-108155"/>
            <a:ext cx="5837903" cy="1325563"/>
          </a:xfrm>
        </p:spPr>
        <p:txBody>
          <a:bodyPr/>
          <a:lstStyle/>
          <a:p>
            <a:pPr algn="ctr"/>
            <a:r>
              <a:rPr lang="fa-IR" sz="5400" dirty="0">
                <a:solidFill>
                  <a:srgbClr val="FF3399"/>
                </a:solidFill>
                <a:cs typeface="B Titr" panose="00000700000000000000" pitchFamily="2" charset="-78"/>
              </a:rPr>
              <a:t>مقدمه</a:t>
            </a:r>
            <a:r>
              <a:rPr lang="fa-IR" dirty="0">
                <a:solidFill>
                  <a:srgbClr val="FF3399"/>
                </a:solidFill>
                <a:cs typeface="B Titr" panose="00000700000000000000" pitchFamily="2" charset="-78"/>
              </a:rPr>
              <a:t>:</a:t>
            </a:r>
            <a:endParaRPr lang="en-US" dirty="0">
              <a:solidFill>
                <a:srgbClr val="FF3399"/>
              </a:solidFill>
              <a:cs typeface="B Titr" panose="00000700000000000000" pitchFamily="2" charset="-78"/>
            </a:endParaRPr>
          </a:p>
        </p:txBody>
      </p:sp>
      <p:sp>
        <p:nvSpPr>
          <p:cNvPr id="3" name="Content Placeholder 2"/>
          <p:cNvSpPr>
            <a:spLocks noGrp="1"/>
          </p:cNvSpPr>
          <p:nvPr>
            <p:ph idx="1"/>
          </p:nvPr>
        </p:nvSpPr>
        <p:spPr>
          <a:xfrm>
            <a:off x="3401961" y="968735"/>
            <a:ext cx="8504904" cy="4351338"/>
          </a:xfrm>
        </p:spPr>
        <p:txBody>
          <a:bodyPr>
            <a:normAutofit lnSpcReduction="10000"/>
          </a:bodyPr>
          <a:lstStyle/>
          <a:p>
            <a:pPr algn="just" rtl="1">
              <a:lnSpc>
                <a:spcPct val="150000"/>
              </a:lnSpc>
              <a:buFont typeface="Wingdings" panose="05000000000000000000" pitchFamily="2" charset="2"/>
              <a:buChar char="q"/>
            </a:pPr>
            <a:r>
              <a:rPr lang="fa-IR" sz="2000" b="1" dirty="0">
                <a:cs typeface="B Nazanin" panose="00000400000000000000" pitchFamily="2" charset="-78"/>
              </a:rPr>
              <a:t>سرطان پستان</a:t>
            </a:r>
            <a:r>
              <a:rPr lang="fa-IR" sz="2000" dirty="0">
                <a:cs typeface="B Nazanin" panose="00000400000000000000" pitchFamily="2" charset="-78"/>
              </a:rPr>
              <a:t> یکی از شایع‌ترین سرطان‌ها در میان زنان در سراسر جهان است و می‌تواند سلامت فردی، خانوادگی و اجتماعی را تحت‌تأثیر قرار دهد.</a:t>
            </a:r>
          </a:p>
          <a:p>
            <a:pPr algn="just" rtl="1">
              <a:lnSpc>
                <a:spcPct val="150000"/>
              </a:lnSpc>
              <a:buFont typeface="Wingdings" panose="05000000000000000000" pitchFamily="2" charset="2"/>
              <a:buChar char="q"/>
            </a:pPr>
            <a:r>
              <a:rPr lang="fa-IR" sz="2000" dirty="0">
                <a:cs typeface="B Nazanin" panose="00000400000000000000" pitchFamily="2" charset="-78"/>
              </a:rPr>
              <a:t> این بیماری زمانی ایجاد می‌شود که سلول‌های بافت پستان به‌صورت غیرطبیعی و کنترل‌نشده رشد کرده و توده سرطانی تشکیل دهند. اگرچه سرطان پستان بیشتر در زنان دیده می‌شود، مردان نیز ممکن است به آن مبتلا شوند.</a:t>
            </a:r>
          </a:p>
          <a:p>
            <a:pPr algn="just" rtl="1">
              <a:lnSpc>
                <a:spcPct val="150000"/>
              </a:lnSpc>
              <a:buFont typeface="Wingdings" panose="05000000000000000000" pitchFamily="2" charset="2"/>
              <a:buChar char="q"/>
            </a:pPr>
            <a:r>
              <a:rPr lang="fa-IR" sz="2000" dirty="0">
                <a:cs typeface="B Nazanin" panose="00000400000000000000" pitchFamily="2" charset="-78"/>
              </a:rPr>
              <a:t>افزایش آگاهی، تشخیص زودهنگام و پیشرفت‌های علمی در درمان، نقش مهمی در کاهش مرگ‌ومیر ناشی از این بیماری داشته‌اند. انجام غربالگری منظم مانند </a:t>
            </a:r>
            <a:r>
              <a:rPr lang="fa-IR" sz="2000" b="1" dirty="0">
                <a:cs typeface="B Nazanin" panose="00000400000000000000" pitchFamily="2" charset="-78"/>
              </a:rPr>
              <a:t>ماموگرافی</a:t>
            </a:r>
            <a:r>
              <a:rPr lang="fa-IR" sz="2000" dirty="0">
                <a:cs typeface="B Nazanin" panose="00000400000000000000" pitchFamily="2" charset="-78"/>
              </a:rPr>
              <a:t> و آشنایی با </a:t>
            </a:r>
            <a:r>
              <a:rPr lang="fa-IR" sz="2000" b="1" dirty="0">
                <a:cs typeface="B Nazanin" panose="00000400000000000000" pitchFamily="2" charset="-78"/>
              </a:rPr>
              <a:t>علائم هشداردهنده</a:t>
            </a:r>
            <a:r>
              <a:rPr lang="fa-IR" sz="2000" dirty="0">
                <a:cs typeface="B Nazanin" panose="00000400000000000000" pitchFamily="2" charset="-78"/>
              </a:rPr>
              <a:t> می‌تواند به شناسایی بیماری در مراحل اولیه کمک کند؛ مراحلی که درمان مؤثرتر و شانس بهبودی بالاتر است.</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01406"/>
            <a:ext cx="3136558" cy="3485995"/>
          </a:xfrm>
          <a:prstGeom prst="rect">
            <a:avLst/>
          </a:prstGeom>
          <a:ln>
            <a:noFill/>
          </a:ln>
          <a:effectLst>
            <a:softEdge rad="112500"/>
          </a:effectLst>
        </p:spPr>
      </p:pic>
      <p:sp>
        <p:nvSpPr>
          <p:cNvPr id="5" name="Slide Number Placeholder 4">
            <a:extLst>
              <a:ext uri="{FF2B5EF4-FFF2-40B4-BE49-F238E27FC236}">
                <a16:creationId xmlns:a16="http://schemas.microsoft.com/office/drawing/2014/main" id="{31A77AC1-53A7-43F8-8582-798551D82B34}"/>
              </a:ext>
            </a:extLst>
          </p:cNvPr>
          <p:cNvSpPr>
            <a:spLocks noGrp="1"/>
          </p:cNvSpPr>
          <p:nvPr>
            <p:ph type="sldNum" sz="quarter" idx="12"/>
          </p:nvPr>
        </p:nvSpPr>
        <p:spPr/>
        <p:txBody>
          <a:bodyPr/>
          <a:lstStyle/>
          <a:p>
            <a:fld id="{195BEC4D-0A4A-417B-A999-3D80AE220903}" type="slidenum">
              <a:rPr lang="en-US" smtClean="0"/>
              <a:t>4</a:t>
            </a:fld>
            <a:endParaRPr lang="en-US"/>
          </a:p>
        </p:txBody>
      </p:sp>
    </p:spTree>
    <p:extLst>
      <p:ext uri="{BB962C8B-B14F-4D97-AF65-F5344CB8AC3E}">
        <p14:creationId xmlns:p14="http://schemas.microsoft.com/office/powerpoint/2010/main" val="134051419"/>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638624" y="283940"/>
            <a:ext cx="9478296" cy="908641"/>
          </a:xfrm>
          <a:solidFill>
            <a:schemeClr val="accent2">
              <a:lumMod val="20000"/>
              <a:lumOff val="80000"/>
            </a:schemeClr>
          </a:solidFill>
        </p:spPr>
        <p:txBody>
          <a:bodyPr/>
          <a:lstStyle/>
          <a:p>
            <a:r>
              <a:rPr lang="fa-IR" sz="2400" dirty="0">
                <a:solidFill>
                  <a:srgbClr val="FF3399"/>
                </a:solidFill>
                <a:cs typeface="B Titr" panose="00000700000000000000" pitchFamily="2" charset="-78"/>
              </a:rPr>
              <a:t>هر کسی که بافت پستان داشته باشد میتواند به سرطان پستان مبتلا شود، اما برخی افراد با خطری بالاتر از حد متوسط مواجه هستند.</a:t>
            </a:r>
            <a:endParaRPr lang="en-US" dirty="0">
              <a:solidFill>
                <a:srgbClr val="FF3399"/>
              </a:solidFill>
              <a:cs typeface="B Titr" panose="00000700000000000000" pitchFamily="2" charset="-78"/>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20029"/>
          <a:stretch/>
        </p:blipFill>
        <p:spPr>
          <a:xfrm>
            <a:off x="1705897" y="1347020"/>
            <a:ext cx="8780206" cy="4650657"/>
          </a:xfrm>
          <a:prstGeom prst="rect">
            <a:avLst/>
          </a:prstGeom>
          <a:ln>
            <a:noFill/>
          </a:ln>
          <a:effectLst>
            <a:softEdge rad="112500"/>
          </a:effectLst>
        </p:spPr>
      </p:pic>
      <p:sp>
        <p:nvSpPr>
          <p:cNvPr id="2" name="Slide Number Placeholder 1">
            <a:extLst>
              <a:ext uri="{FF2B5EF4-FFF2-40B4-BE49-F238E27FC236}">
                <a16:creationId xmlns:a16="http://schemas.microsoft.com/office/drawing/2014/main" id="{66E68860-6B49-2EA8-C32A-274D2503903D}"/>
              </a:ext>
            </a:extLst>
          </p:cNvPr>
          <p:cNvSpPr>
            <a:spLocks noGrp="1"/>
          </p:cNvSpPr>
          <p:nvPr>
            <p:ph type="sldNum" sz="quarter" idx="12"/>
          </p:nvPr>
        </p:nvSpPr>
        <p:spPr/>
        <p:txBody>
          <a:bodyPr/>
          <a:lstStyle/>
          <a:p>
            <a:fld id="{195BEC4D-0A4A-417B-A999-3D80AE220903}" type="slidenum">
              <a:rPr lang="en-US" smtClean="0"/>
              <a:t>5</a:t>
            </a:fld>
            <a:endParaRPr lang="en-US"/>
          </a:p>
        </p:txBody>
      </p:sp>
    </p:spTree>
    <p:extLst>
      <p:ext uri="{BB962C8B-B14F-4D97-AF65-F5344CB8AC3E}">
        <p14:creationId xmlns:p14="http://schemas.microsoft.com/office/powerpoint/2010/main" val="2657623599"/>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1001" y="248456"/>
            <a:ext cx="10515600" cy="865159"/>
          </a:xfrm>
        </p:spPr>
        <p:txBody>
          <a:bodyPr>
            <a:noAutofit/>
          </a:bodyPr>
          <a:lstStyle/>
          <a:p>
            <a:pPr algn="ctr" rtl="1"/>
            <a:r>
              <a:rPr lang="fa-IR" sz="3200" dirty="0">
                <a:solidFill>
                  <a:srgbClr val="FF3399"/>
                </a:solidFill>
                <a:cs typeface="B Titr" panose="00000700000000000000" pitchFamily="2" charset="-78"/>
              </a:rPr>
              <a:t>سابقه خانوادگی سرطان پستان، تخمدان یا پروستات</a:t>
            </a:r>
            <a:br>
              <a:rPr lang="fa-IR" sz="3200" dirty="0">
                <a:solidFill>
                  <a:srgbClr val="FF3399"/>
                </a:solidFill>
                <a:cs typeface="B Titr" panose="00000700000000000000" pitchFamily="2" charset="-78"/>
              </a:rPr>
            </a:br>
            <a:endParaRPr lang="en-US" sz="3200" dirty="0">
              <a:solidFill>
                <a:srgbClr val="FF3399"/>
              </a:solidFill>
              <a:cs typeface="B Titr" panose="00000700000000000000" pitchFamily="2" charset="-78"/>
            </a:endParaRPr>
          </a:p>
        </p:txBody>
      </p:sp>
      <p:sp>
        <p:nvSpPr>
          <p:cNvPr id="3" name="Content Placeholder 2"/>
          <p:cNvSpPr>
            <a:spLocks noGrp="1"/>
          </p:cNvSpPr>
          <p:nvPr>
            <p:ph idx="1"/>
          </p:nvPr>
        </p:nvSpPr>
        <p:spPr>
          <a:xfrm>
            <a:off x="315884" y="980902"/>
            <a:ext cx="11479876" cy="5196062"/>
          </a:xfrm>
        </p:spPr>
        <p:txBody>
          <a:bodyPr>
            <a:normAutofit/>
          </a:bodyPr>
          <a:lstStyle/>
          <a:p>
            <a:pPr algn="r" rtl="1">
              <a:lnSpc>
                <a:spcPct val="150000"/>
              </a:lnSpc>
              <a:buFont typeface="Wingdings" panose="05000000000000000000" pitchFamily="2" charset="2"/>
              <a:buChar char="ü"/>
            </a:pPr>
            <a:r>
              <a:rPr lang="fa-IR" sz="2000" dirty="0">
                <a:cs typeface="B Nazanin" panose="00000400000000000000" pitchFamily="2" charset="-78"/>
              </a:rPr>
              <a:t>بیشتر زنانی که به سرطان پستان مبتلا میشوند، سابقه خانوادگی این بیماری را ندارند.</a:t>
            </a:r>
          </a:p>
          <a:p>
            <a:pPr algn="r" rtl="1">
              <a:lnSpc>
                <a:spcPct val="150000"/>
              </a:lnSpc>
              <a:buFont typeface="Wingdings" panose="05000000000000000000" pitchFamily="2" charset="2"/>
              <a:buChar char="ü"/>
            </a:pPr>
            <a:r>
              <a:rPr lang="fa-IR" sz="2000" dirty="0">
                <a:cs typeface="B Nazanin" panose="00000400000000000000" pitchFamily="2" charset="-78"/>
              </a:rPr>
              <a:t>افرادی که سابقه خانوادگی سرطان پستان، تخمدان یا پروستات دارند، خطر ابتلا به سرطان پستان درآنها افزایش می یابد.</a:t>
            </a:r>
          </a:p>
          <a:p>
            <a:pPr algn="r" rtl="1">
              <a:lnSpc>
                <a:spcPct val="150000"/>
              </a:lnSpc>
              <a:buFont typeface="Wingdings" panose="05000000000000000000" pitchFamily="2" charset="2"/>
              <a:buChar char="ü"/>
            </a:pPr>
            <a:r>
              <a:rPr lang="fa-IR" sz="2000" dirty="0">
                <a:cs typeface="B Nazanin" panose="00000400000000000000" pitchFamily="2" charset="-78"/>
              </a:rPr>
              <a:t>حدود ۱۰ تا ۱۵ درصد از زنانی که به سرطان پستان مبتلا میشوند، یکی از بستگان درجه یک زن (مادر، خواهر یا دختر) آنها نیز به این بیماری مبتلا بوده است.</a:t>
            </a:r>
          </a:p>
          <a:p>
            <a:pPr algn="r" rtl="1">
              <a:lnSpc>
                <a:spcPct val="150000"/>
              </a:lnSpc>
              <a:buFont typeface="Wingdings" panose="05000000000000000000" pitchFamily="2" charset="2"/>
              <a:buChar char="ü"/>
            </a:pPr>
            <a:r>
              <a:rPr lang="fa-IR" sz="2000" dirty="0">
                <a:cs typeface="B Nazanin" panose="00000400000000000000" pitchFamily="2" charset="-78"/>
              </a:rPr>
              <a:t>هر چه سن خویشاوند در زمان تشخیص سرطان کمتر باشد، احتمال ابتلای خانم به سرطان پستان بیشتر است.</a:t>
            </a:r>
          </a:p>
        </p:txBody>
      </p:sp>
      <p:sp>
        <p:nvSpPr>
          <p:cNvPr id="4" name="Slide Number Placeholder 3">
            <a:extLst>
              <a:ext uri="{FF2B5EF4-FFF2-40B4-BE49-F238E27FC236}">
                <a16:creationId xmlns:a16="http://schemas.microsoft.com/office/drawing/2014/main" id="{0EC86C25-6753-3369-497C-A3BB4A0DEFA1}"/>
              </a:ext>
            </a:extLst>
          </p:cNvPr>
          <p:cNvSpPr>
            <a:spLocks noGrp="1"/>
          </p:cNvSpPr>
          <p:nvPr>
            <p:ph type="sldNum" sz="quarter" idx="12"/>
          </p:nvPr>
        </p:nvSpPr>
        <p:spPr/>
        <p:txBody>
          <a:bodyPr/>
          <a:lstStyle/>
          <a:p>
            <a:fld id="{195BEC4D-0A4A-417B-A999-3D80AE220903}" type="slidenum">
              <a:rPr lang="en-US" smtClean="0"/>
              <a:t>6</a:t>
            </a:fld>
            <a:endParaRPr lang="en-US"/>
          </a:p>
        </p:txBody>
      </p:sp>
      <p:pic>
        <p:nvPicPr>
          <p:cNvPr id="6" name="Picture 5">
            <a:extLst>
              <a:ext uri="{FF2B5EF4-FFF2-40B4-BE49-F238E27FC236}">
                <a16:creationId xmlns:a16="http://schemas.microsoft.com/office/drawing/2014/main" id="{E931141E-8022-D628-B4AF-9FCFC0FE21BE}"/>
              </a:ext>
            </a:extLst>
          </p:cNvPr>
          <p:cNvPicPr>
            <a:picLocks noChangeAspect="1"/>
          </p:cNvPicPr>
          <p:nvPr/>
        </p:nvPicPr>
        <p:blipFill>
          <a:blip r:embed="rId2"/>
          <a:stretch>
            <a:fillRect/>
          </a:stretch>
        </p:blipFill>
        <p:spPr>
          <a:xfrm>
            <a:off x="505746" y="3765755"/>
            <a:ext cx="4833169" cy="2727120"/>
          </a:xfrm>
          <a:prstGeom prst="rect">
            <a:avLst/>
          </a:prstGeom>
        </p:spPr>
      </p:pic>
    </p:spTree>
    <p:extLst>
      <p:ext uri="{BB962C8B-B14F-4D97-AF65-F5344CB8AC3E}">
        <p14:creationId xmlns:p14="http://schemas.microsoft.com/office/powerpoint/2010/main" val="3356278503"/>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0833" y="115743"/>
            <a:ext cx="10515600" cy="865159"/>
          </a:xfrm>
        </p:spPr>
        <p:txBody>
          <a:bodyPr/>
          <a:lstStyle/>
          <a:p>
            <a:pPr algn="ctr"/>
            <a:r>
              <a:rPr lang="fa-IR" dirty="0">
                <a:solidFill>
                  <a:srgbClr val="FF3399"/>
                </a:solidFill>
                <a:cs typeface="B Titr" panose="00000700000000000000" pitchFamily="2" charset="-78"/>
              </a:rPr>
              <a:t>نکات مهم:</a:t>
            </a:r>
            <a:endParaRPr lang="en-US" dirty="0">
              <a:solidFill>
                <a:srgbClr val="FF3399"/>
              </a:solidFill>
              <a:cs typeface="B Titr" panose="00000700000000000000" pitchFamily="2" charset="-78"/>
            </a:endParaRPr>
          </a:p>
        </p:txBody>
      </p:sp>
      <p:sp>
        <p:nvSpPr>
          <p:cNvPr id="3" name="Content Placeholder 2"/>
          <p:cNvSpPr>
            <a:spLocks noGrp="1"/>
          </p:cNvSpPr>
          <p:nvPr>
            <p:ph idx="1"/>
          </p:nvPr>
        </p:nvSpPr>
        <p:spPr>
          <a:xfrm>
            <a:off x="403122" y="980902"/>
            <a:ext cx="11392637" cy="5196062"/>
          </a:xfrm>
        </p:spPr>
        <p:txBody>
          <a:bodyPr>
            <a:normAutofit/>
          </a:bodyPr>
          <a:lstStyle/>
          <a:p>
            <a:pPr algn="r" rtl="1">
              <a:lnSpc>
                <a:spcPct val="150000"/>
              </a:lnSpc>
              <a:buFont typeface="Wingdings" panose="05000000000000000000" pitchFamily="2" charset="2"/>
              <a:buChar char="ü"/>
            </a:pPr>
            <a:r>
              <a:rPr lang="fa-IR" sz="2000" dirty="0">
                <a:cs typeface="B Nazanin" panose="00000400000000000000" pitchFamily="2" charset="-78"/>
              </a:rPr>
              <a:t>افرادی که یکی از بستگان نزدیک مرد آنان (پدر، برادر یا عمو) به سرطان پستان مبتلا هستند، خطر ابتلا به سرطان پستان در آنها بیشتر است.</a:t>
            </a:r>
          </a:p>
          <a:p>
            <a:pPr algn="r" rtl="1">
              <a:lnSpc>
                <a:spcPct val="150000"/>
              </a:lnSpc>
              <a:buFont typeface="Wingdings" panose="05000000000000000000" pitchFamily="2" charset="2"/>
              <a:buChar char="ü"/>
            </a:pPr>
            <a:r>
              <a:rPr lang="fa-IR" sz="2000" dirty="0">
                <a:cs typeface="B Nazanin" panose="00000400000000000000" pitchFamily="2" charset="-78"/>
              </a:rPr>
              <a:t>افرادی که یک یا چند نفر از بستگان درجه یک آنها (پدر یا برادر) به سرطان پروستات مبتلا هستند، ممکن است خطر ابتلا به سرطان پستان در آنها افزایش یابد.</a:t>
            </a:r>
          </a:p>
          <a:p>
            <a:pPr algn="r" rtl="1">
              <a:lnSpc>
                <a:spcPct val="150000"/>
              </a:lnSpc>
              <a:buFont typeface="Wingdings" panose="05000000000000000000" pitchFamily="2" charset="2"/>
              <a:buChar char="ü"/>
            </a:pPr>
            <a:r>
              <a:rPr lang="fa-IR" sz="2000" dirty="0">
                <a:cs typeface="B Nazanin" panose="00000400000000000000" pitchFamily="2" charset="-78"/>
              </a:rPr>
              <a:t>حدود ۵ تا ۱۰ درصد از سرطان‌های پستان مرتبط با جهش ژنی ارثی هستند. در صورت داشتن سابقه خانوادگی سرطان پستان یا تخمدان که ممکن است به دلیل جهش ژنی ارثی باشد و خطر ابتال به این سرطانها را افزایش دهد، صحبت با پزشک و مشاوره ژنتیک میتواند کمک کننده باشد.</a:t>
            </a:r>
            <a:endParaRPr lang="en-US" sz="2000" dirty="0">
              <a:cs typeface="B Nazanin" panose="00000400000000000000" pitchFamily="2" charset="-78"/>
            </a:endParaRPr>
          </a:p>
        </p:txBody>
      </p:sp>
      <p:sp>
        <p:nvSpPr>
          <p:cNvPr id="4" name="Slide Number Placeholder 3">
            <a:extLst>
              <a:ext uri="{FF2B5EF4-FFF2-40B4-BE49-F238E27FC236}">
                <a16:creationId xmlns:a16="http://schemas.microsoft.com/office/drawing/2014/main" id="{3CE393A2-F281-43A8-DD1E-CF5E2251DB3B}"/>
              </a:ext>
            </a:extLst>
          </p:cNvPr>
          <p:cNvSpPr>
            <a:spLocks noGrp="1"/>
          </p:cNvSpPr>
          <p:nvPr>
            <p:ph type="sldNum" sz="quarter" idx="12"/>
          </p:nvPr>
        </p:nvSpPr>
        <p:spPr/>
        <p:txBody>
          <a:bodyPr/>
          <a:lstStyle/>
          <a:p>
            <a:fld id="{195BEC4D-0A4A-417B-A999-3D80AE220903}" type="slidenum">
              <a:rPr lang="en-US" smtClean="0"/>
              <a:t>7</a:t>
            </a:fld>
            <a:endParaRPr lang="en-US"/>
          </a:p>
        </p:txBody>
      </p:sp>
      <p:pic>
        <p:nvPicPr>
          <p:cNvPr id="6" name="Picture 5">
            <a:extLst>
              <a:ext uri="{FF2B5EF4-FFF2-40B4-BE49-F238E27FC236}">
                <a16:creationId xmlns:a16="http://schemas.microsoft.com/office/drawing/2014/main" id="{76FC031E-CDC0-A620-936D-3176AE4B06D8}"/>
              </a:ext>
            </a:extLst>
          </p:cNvPr>
          <p:cNvPicPr>
            <a:picLocks noChangeAspect="1"/>
          </p:cNvPicPr>
          <p:nvPr/>
        </p:nvPicPr>
        <p:blipFill>
          <a:blip r:embed="rId2"/>
          <a:stretch>
            <a:fillRect/>
          </a:stretch>
        </p:blipFill>
        <p:spPr>
          <a:xfrm>
            <a:off x="2772082" y="3736258"/>
            <a:ext cx="5231375" cy="2756617"/>
          </a:xfrm>
          <a:prstGeom prst="rect">
            <a:avLst/>
          </a:prstGeom>
        </p:spPr>
      </p:pic>
    </p:spTree>
    <p:extLst>
      <p:ext uri="{BB962C8B-B14F-4D97-AF65-F5344CB8AC3E}">
        <p14:creationId xmlns:p14="http://schemas.microsoft.com/office/powerpoint/2010/main" val="3541876744"/>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342" y="-139821"/>
            <a:ext cx="10515600" cy="1138844"/>
          </a:xfrm>
        </p:spPr>
        <p:txBody>
          <a:bodyPr>
            <a:normAutofit/>
          </a:bodyPr>
          <a:lstStyle/>
          <a:p>
            <a:pPr algn="ctr"/>
            <a:r>
              <a:rPr lang="fa-IR" sz="2800" dirty="0">
                <a:solidFill>
                  <a:srgbClr val="FF3399"/>
                </a:solidFill>
                <a:cs typeface="B Titr" panose="00000700000000000000" pitchFamily="2" charset="-78"/>
              </a:rPr>
              <a:t>آشنایی با عوامل خطر عواملی که میتوان آنها را تغییر داد (قابل اصلاح)</a:t>
            </a:r>
            <a:endParaRPr lang="en-US" sz="2800" dirty="0">
              <a:solidFill>
                <a:srgbClr val="FF3399"/>
              </a:solidFill>
              <a:cs typeface="B Titr" panose="00000700000000000000" pitchFamily="2" charset="-78"/>
            </a:endParaRPr>
          </a:p>
        </p:txBody>
      </p:sp>
      <p:sp>
        <p:nvSpPr>
          <p:cNvPr id="3" name="Content Placeholder 2"/>
          <p:cNvSpPr>
            <a:spLocks noGrp="1"/>
          </p:cNvSpPr>
          <p:nvPr>
            <p:ph idx="1"/>
          </p:nvPr>
        </p:nvSpPr>
        <p:spPr>
          <a:xfrm>
            <a:off x="400185" y="1138845"/>
            <a:ext cx="11590430" cy="5484024"/>
          </a:xfrm>
        </p:spPr>
        <p:txBody>
          <a:bodyPr>
            <a:normAutofit/>
          </a:bodyPr>
          <a:lstStyle/>
          <a:p>
            <a:pPr algn="r" rtl="1">
              <a:lnSpc>
                <a:spcPct val="150000"/>
              </a:lnSpc>
              <a:buFont typeface="Wingdings" panose="05000000000000000000" pitchFamily="2" charset="2"/>
              <a:buChar char="Ø"/>
            </a:pPr>
            <a:r>
              <a:rPr lang="fa-IR" sz="2000" dirty="0">
                <a:cs typeface="B Nazanin" panose="00000400000000000000" pitchFamily="2" charset="-78"/>
              </a:rPr>
              <a:t>چاقی و سبک زندگی کم تحرک</a:t>
            </a:r>
          </a:p>
          <a:p>
            <a:pPr algn="r" rtl="1">
              <a:lnSpc>
                <a:spcPct val="150000"/>
              </a:lnSpc>
              <a:buFont typeface="Wingdings" panose="05000000000000000000" pitchFamily="2" charset="2"/>
              <a:buChar char="Ø"/>
            </a:pPr>
            <a:r>
              <a:rPr lang="fa-IR" sz="2000" dirty="0">
                <a:cs typeface="B Nazanin" panose="00000400000000000000" pitchFamily="2" charset="-78"/>
              </a:rPr>
              <a:t> مصرف الکل</a:t>
            </a:r>
          </a:p>
          <a:p>
            <a:pPr algn="r" rtl="1">
              <a:lnSpc>
                <a:spcPct val="150000"/>
              </a:lnSpc>
              <a:buFont typeface="Wingdings" panose="05000000000000000000" pitchFamily="2" charset="2"/>
              <a:buChar char="Ø"/>
            </a:pPr>
            <a:r>
              <a:rPr lang="fa-IR" sz="2000" dirty="0">
                <a:cs typeface="B Nazanin" panose="00000400000000000000" pitchFamily="2" charset="-78"/>
              </a:rPr>
              <a:t> مصرف دخانیات</a:t>
            </a:r>
          </a:p>
          <a:p>
            <a:pPr algn="r" rtl="1">
              <a:lnSpc>
                <a:spcPct val="150000"/>
              </a:lnSpc>
              <a:buFont typeface="Wingdings" panose="05000000000000000000" pitchFamily="2" charset="2"/>
              <a:buChar char="Ø"/>
            </a:pPr>
            <a:r>
              <a:rPr lang="fa-IR" sz="2000" dirty="0">
                <a:cs typeface="B Nazanin" panose="00000400000000000000" pitchFamily="2" charset="-78"/>
              </a:rPr>
              <a:t>تغذیه ناسالم و مصرف بالای چربیهای اشباع شده</a:t>
            </a:r>
          </a:p>
          <a:p>
            <a:pPr algn="r" rtl="1">
              <a:lnSpc>
                <a:spcPct val="150000"/>
              </a:lnSpc>
              <a:buFont typeface="Wingdings" panose="05000000000000000000" pitchFamily="2" charset="2"/>
              <a:buChar char="Ø"/>
            </a:pPr>
            <a:r>
              <a:rPr lang="fa-IR" sz="2000" dirty="0">
                <a:cs typeface="B Nazanin" panose="00000400000000000000" pitchFamily="2" charset="-78"/>
              </a:rPr>
              <a:t>عدم شیردهی</a:t>
            </a:r>
          </a:p>
          <a:p>
            <a:pPr algn="r" rtl="1">
              <a:lnSpc>
                <a:spcPct val="150000"/>
              </a:lnSpc>
              <a:buFont typeface="Wingdings" panose="05000000000000000000" pitchFamily="2" charset="2"/>
              <a:buChar char="Ø"/>
            </a:pPr>
            <a:r>
              <a:rPr lang="fa-IR" sz="2000" dirty="0">
                <a:cs typeface="B Nazanin" panose="00000400000000000000" pitchFamily="2" charset="-78"/>
              </a:rPr>
              <a:t>سن بالای مادر در زمان اولین زایمان</a:t>
            </a:r>
          </a:p>
          <a:p>
            <a:pPr algn="r" rtl="1">
              <a:lnSpc>
                <a:spcPct val="150000"/>
              </a:lnSpc>
              <a:buFont typeface="Wingdings" panose="05000000000000000000" pitchFamily="2" charset="2"/>
              <a:buChar char="Ø"/>
            </a:pPr>
            <a:r>
              <a:rPr lang="fa-IR" sz="2000" dirty="0">
                <a:cs typeface="B Nazanin" panose="00000400000000000000" pitchFamily="2" charset="-78"/>
              </a:rPr>
              <a:t>مصرف هورمونهای طولانی مدت (مثل هورمون درمانی یائسگی) </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633" y="1568444"/>
            <a:ext cx="5459448" cy="4075271"/>
          </a:xfrm>
          <a:prstGeom prst="rect">
            <a:avLst/>
          </a:prstGeom>
          <a:ln>
            <a:noFill/>
          </a:ln>
          <a:effectLst>
            <a:softEdge rad="112500"/>
          </a:effectLst>
        </p:spPr>
      </p:pic>
      <p:sp>
        <p:nvSpPr>
          <p:cNvPr id="4" name="Slide Number Placeholder 3">
            <a:extLst>
              <a:ext uri="{FF2B5EF4-FFF2-40B4-BE49-F238E27FC236}">
                <a16:creationId xmlns:a16="http://schemas.microsoft.com/office/drawing/2014/main" id="{1E6AB241-0525-813A-CD14-3314B18890E1}"/>
              </a:ext>
            </a:extLst>
          </p:cNvPr>
          <p:cNvSpPr>
            <a:spLocks noGrp="1"/>
          </p:cNvSpPr>
          <p:nvPr>
            <p:ph type="sldNum" sz="quarter" idx="12"/>
          </p:nvPr>
        </p:nvSpPr>
        <p:spPr/>
        <p:txBody>
          <a:bodyPr/>
          <a:lstStyle/>
          <a:p>
            <a:fld id="{195BEC4D-0A4A-417B-A999-3D80AE220903}" type="slidenum">
              <a:rPr lang="en-US" smtClean="0"/>
              <a:t>8</a:t>
            </a:fld>
            <a:endParaRPr lang="en-US"/>
          </a:p>
        </p:txBody>
      </p:sp>
    </p:spTree>
    <p:extLst>
      <p:ext uri="{BB962C8B-B14F-4D97-AF65-F5344CB8AC3E}">
        <p14:creationId xmlns:p14="http://schemas.microsoft.com/office/powerpoint/2010/main" val="1568856588"/>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2503" y="0"/>
            <a:ext cx="10515600" cy="1138844"/>
          </a:xfrm>
        </p:spPr>
        <p:txBody>
          <a:bodyPr>
            <a:normAutofit/>
          </a:bodyPr>
          <a:lstStyle/>
          <a:p>
            <a:pPr algn="ctr"/>
            <a:r>
              <a:rPr lang="fa-IR" sz="2800" dirty="0">
                <a:solidFill>
                  <a:srgbClr val="FF3399"/>
                </a:solidFill>
                <a:cs typeface="B Titr" panose="00000700000000000000" pitchFamily="2" charset="-78"/>
              </a:rPr>
              <a:t>آشنایی با عوامل خطر عواملی که میتوان آنها را تغییر داد (قابل اصلاح)</a:t>
            </a:r>
            <a:endParaRPr lang="en-US" sz="2800" dirty="0">
              <a:solidFill>
                <a:srgbClr val="FF3399"/>
              </a:solidFill>
              <a:cs typeface="B Titr" panose="00000700000000000000" pitchFamily="2" charset="-78"/>
            </a:endParaRPr>
          </a:p>
        </p:txBody>
      </p:sp>
      <p:sp>
        <p:nvSpPr>
          <p:cNvPr id="3" name="Content Placeholder 2"/>
          <p:cNvSpPr>
            <a:spLocks noGrp="1"/>
          </p:cNvSpPr>
          <p:nvPr>
            <p:ph idx="1"/>
          </p:nvPr>
        </p:nvSpPr>
        <p:spPr>
          <a:xfrm>
            <a:off x="400185" y="1138845"/>
            <a:ext cx="11590430" cy="5484024"/>
          </a:xfrm>
        </p:spPr>
        <p:txBody>
          <a:bodyPr>
            <a:normAutofit/>
          </a:bodyPr>
          <a:lstStyle/>
          <a:p>
            <a:pPr marL="0" indent="0" algn="r" rtl="1">
              <a:lnSpc>
                <a:spcPct val="200000"/>
              </a:lnSpc>
              <a:buNone/>
            </a:pPr>
            <a:r>
              <a:rPr lang="fa-IR" sz="2000" dirty="0">
                <a:cs typeface="B Nazanin" panose="00000400000000000000" pitchFamily="2" charset="-78"/>
              </a:rPr>
              <a:t>قرارگرفتن درمعرض (دی اتیل استر بسترول)،مطالعات نشان داده که زنانی که مصرف دی اتیل استر بسترول داشته اند یا مادرانشان ازاین ماده استفاده میکرده اندخطرابتلا به سرطان پستان درآنها بیشتراست.</a:t>
            </a:r>
          </a:p>
          <a:p>
            <a:pPr marL="0" indent="0" algn="r" rtl="1">
              <a:lnSpc>
                <a:spcPct val="200000"/>
              </a:lnSpc>
              <a:buNone/>
            </a:pPr>
            <a:r>
              <a:rPr lang="fa-IR" sz="2000" dirty="0">
                <a:cs typeface="B Nazanin" panose="00000400000000000000" pitchFamily="2" charset="-78"/>
              </a:rPr>
              <a:t>پرتودرمانی در ناحیه قفسه سینه. انجام پرتودرمانی در ناحیه قفسه سینه(به عنوان مثال، برای درمان لنفوم هوچکین) خطر ابتلا به سرطان پستان را کمی افزایش میدهد. این افزایش در صورتی که پرتودرمانی قبل از 30 سالگی انجام شده باشد، بیشترین میزان را دارد.</a:t>
            </a:r>
          </a:p>
        </p:txBody>
      </p:sp>
      <p:sp>
        <p:nvSpPr>
          <p:cNvPr id="4" name="Slide Number Placeholder 3">
            <a:extLst>
              <a:ext uri="{FF2B5EF4-FFF2-40B4-BE49-F238E27FC236}">
                <a16:creationId xmlns:a16="http://schemas.microsoft.com/office/drawing/2014/main" id="{462A229C-ECF4-D4D5-3F89-A856BE388747}"/>
              </a:ext>
            </a:extLst>
          </p:cNvPr>
          <p:cNvSpPr>
            <a:spLocks noGrp="1"/>
          </p:cNvSpPr>
          <p:nvPr>
            <p:ph type="sldNum" sz="quarter" idx="12"/>
          </p:nvPr>
        </p:nvSpPr>
        <p:spPr/>
        <p:txBody>
          <a:bodyPr/>
          <a:lstStyle/>
          <a:p>
            <a:fld id="{195BEC4D-0A4A-417B-A999-3D80AE220903}" type="slidenum">
              <a:rPr lang="en-US" smtClean="0"/>
              <a:t>9</a:t>
            </a:fld>
            <a:endParaRPr lang="en-US"/>
          </a:p>
        </p:txBody>
      </p:sp>
      <p:pic>
        <p:nvPicPr>
          <p:cNvPr id="5" name="Picture 4">
            <a:extLst>
              <a:ext uri="{FF2B5EF4-FFF2-40B4-BE49-F238E27FC236}">
                <a16:creationId xmlns:a16="http://schemas.microsoft.com/office/drawing/2014/main" id="{3CC8DEF9-025A-59EE-D904-16A74C19196F}"/>
              </a:ext>
            </a:extLst>
          </p:cNvPr>
          <p:cNvPicPr>
            <a:picLocks noChangeAspect="1"/>
          </p:cNvPicPr>
          <p:nvPr/>
        </p:nvPicPr>
        <p:blipFill>
          <a:blip r:embed="rId2"/>
          <a:stretch>
            <a:fillRect/>
          </a:stretch>
        </p:blipFill>
        <p:spPr>
          <a:xfrm>
            <a:off x="495914" y="3795405"/>
            <a:ext cx="3623802" cy="2566066"/>
          </a:xfrm>
          <a:prstGeom prst="rect">
            <a:avLst/>
          </a:prstGeom>
        </p:spPr>
      </p:pic>
    </p:spTree>
    <p:extLst>
      <p:ext uri="{BB962C8B-B14F-4D97-AF65-F5344CB8AC3E}">
        <p14:creationId xmlns:p14="http://schemas.microsoft.com/office/powerpoint/2010/main" val="4268282962"/>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559</TotalTime>
  <Words>1171</Words>
  <Application>Microsoft Office PowerPoint</Application>
  <PresentationFormat>Widescreen</PresentationFormat>
  <Paragraphs>101</Paragraphs>
  <Slides>17</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17</vt:i4>
      </vt:variant>
    </vt:vector>
  </HeadingPairs>
  <TitlesOfParts>
    <vt:vector size="29" baseType="lpstr">
      <vt:lpstr>12  Nazanin</vt:lpstr>
      <vt:lpstr>2  Nazanin</vt:lpstr>
      <vt:lpstr>2  Titr</vt:lpstr>
      <vt:lpstr>Arial</vt:lpstr>
      <vt:lpstr>B Nazanin</vt:lpstr>
      <vt:lpstr>B Titr</vt:lpstr>
      <vt:lpstr>Calibri</vt:lpstr>
      <vt:lpstr>Calibri Light</vt:lpstr>
      <vt:lpstr>Century Gothic</vt:lpstr>
      <vt:lpstr>Times New Roman</vt:lpstr>
      <vt:lpstr>Wingdings</vt:lpstr>
      <vt:lpstr>Office Theme</vt:lpstr>
      <vt:lpstr>بسم الله الرحمن الرحیم </vt:lpstr>
      <vt:lpstr>PowerPoint Presentation</vt:lpstr>
      <vt:lpstr>فصل سیزدهم: سرطان پستان</vt:lpstr>
      <vt:lpstr>مقدمه:</vt:lpstr>
      <vt:lpstr>PowerPoint Presentation</vt:lpstr>
      <vt:lpstr>سابقه خانوادگی سرطان پستان، تخمدان یا پروستات </vt:lpstr>
      <vt:lpstr>نکات مهم:</vt:lpstr>
      <vt:lpstr>آشنایی با عوامل خطر عواملی که میتوان آنها را تغییر داد (قابل اصلاح)</vt:lpstr>
      <vt:lpstr>آشنایی با عوامل خطر عواملی که میتوان آنها را تغییر داد (قابل اصلاح)</vt:lpstr>
      <vt:lpstr>نشانه های هشداردهنده: </vt:lpstr>
      <vt:lpstr>خودآزمایی پستان </vt:lpstr>
      <vt:lpstr>زمان و مراحل خودآزمایی پستان : </vt:lpstr>
      <vt:lpstr>مراحل خودآزمایی پستان :</vt:lpstr>
      <vt:lpstr>علایم هشدار </vt:lpstr>
      <vt:lpstr>پیشگیری و غربالگری:</vt:lpstr>
      <vt:lpstr>کلام آخر:مشاوره، غربالگری و تشخیص زودهنگام</vt:lpstr>
      <vt:lpstr>آگاهی امروز، آرامش فرداست. برای انجام غربالگری، همین امروز اقدام کنید.</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هر کسی که بافت پستان داشته باشد میتواند به سرطان پستان مبتلا شود، اما برخی افراد با خطری بالاتر از حد متوسط مواجه هستند.</dc:title>
  <dc:creator>Mehraban PC</dc:creator>
  <cp:lastModifiedBy>hosein raeesi</cp:lastModifiedBy>
  <cp:revision>66</cp:revision>
  <dcterms:created xsi:type="dcterms:W3CDTF">2026-05-12T07:44:34Z</dcterms:created>
  <dcterms:modified xsi:type="dcterms:W3CDTF">2026-06-16T10:02:50Z</dcterms:modified>
</cp:coreProperties>
</file>