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1"/>
  </p:notesMasterIdLst>
  <p:handoutMasterIdLst>
    <p:handoutMasterId r:id="rId22"/>
  </p:handoutMasterIdLst>
  <p:sldIdLst>
    <p:sldId id="270" r:id="rId3"/>
    <p:sldId id="275" r:id="rId4"/>
    <p:sldId id="272" r:id="rId5"/>
    <p:sldId id="280" r:id="rId6"/>
    <p:sldId id="282" r:id="rId7"/>
    <p:sldId id="283" r:id="rId8"/>
    <p:sldId id="284" r:id="rId9"/>
    <p:sldId id="286" r:id="rId10"/>
    <p:sldId id="287" r:id="rId11"/>
    <p:sldId id="288" r:id="rId12"/>
    <p:sldId id="301" r:id="rId13"/>
    <p:sldId id="289" r:id="rId14"/>
    <p:sldId id="290" r:id="rId15"/>
    <p:sldId id="291" r:id="rId16"/>
    <p:sldId id="292" r:id="rId17"/>
    <p:sldId id="293" r:id="rId18"/>
    <p:sldId id="294" r:id="rId19"/>
    <p:sldId id="299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771" autoAdjust="0"/>
    <p:restoredTop sz="94660"/>
  </p:normalViewPr>
  <p:slideViewPr>
    <p:cSldViewPr snapToGrid="0">
      <p:cViewPr varScale="1">
        <p:scale>
          <a:sx n="91" d="100"/>
          <a:sy n="91" d="100"/>
        </p:scale>
        <p:origin x="45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411C211-F761-F8D2-CF9E-2C97043DF29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053EF35-FA8A-A6F9-C3E8-85C4127A59A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C47210-850E-4C2C-8646-6E694BC20DFA}" type="datetimeFigureOut">
              <a:rPr lang="en-US" smtClean="0"/>
              <a:t>6/16/2026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77C1DA-B38D-4116-DCEC-4D980D42A56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C3FA863-CFB5-8EA9-059E-DE0F0181B95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60259F-D008-42CD-86F7-7210E2D26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24561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B50DD6-B196-4E69-9DD1-11FDE4E45F1E}" type="datetimeFigureOut">
              <a:rPr lang="en-US" smtClean="0"/>
              <a:t>6/16/2026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E9A78C-2460-464D-A850-A82E636410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905173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7BA8C-BC38-48DC-AE2A-7D98BF83886D}" type="datetime1">
              <a:rPr lang="en-US" smtClean="0"/>
              <a:t>6/16/2026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400" y="6356350"/>
            <a:ext cx="685800" cy="365125"/>
          </a:xfrm>
        </p:spPr>
        <p:txBody>
          <a:bodyPr/>
          <a:lstStyle/>
          <a:p>
            <a:fld id="{B470F0BE-403F-4FA9-95EB-F8C390914EB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35801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5EB6-D5BA-4A5F-8B32-03740123BDC8}" type="datetime1">
              <a:rPr lang="en-US" smtClean="0"/>
              <a:t>6/16/2026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0F0BE-403F-4FA9-95EB-F8C390914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5389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E65A8-DFE6-4AD2-A810-65C4AADF5BBA}" type="datetime1">
              <a:rPr lang="en-US" smtClean="0"/>
              <a:t>6/16/2026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0F0BE-403F-4FA9-95EB-F8C390914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9783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2227" y="1800148"/>
            <a:ext cx="8958693" cy="1845097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2227" y="4243426"/>
            <a:ext cx="10791153" cy="1832460"/>
          </a:xfrm>
          <a:noFill/>
        </p:spPr>
        <p:txBody>
          <a:bodyPr>
            <a:normAutofit/>
          </a:bodyPr>
          <a:lstStyle>
            <a:lvl1pPr marL="0" indent="0" algn="l">
              <a:buNone/>
              <a:defRPr sz="3733" b="0" i="0">
                <a:solidFill>
                  <a:schemeClr val="tx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</a:t>
            </a:r>
          </a:p>
          <a:p>
            <a:r>
              <a:rPr lang="en-US" dirty="0"/>
              <a:t>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4B6B835B-2628-4861-AFEE-F0AC18B3FD6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6/16/2026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15245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620" y="171294"/>
            <a:ext cx="10994760" cy="1189327"/>
          </a:xfrm>
        </p:spPr>
        <p:txBody>
          <a:bodyPr>
            <a:normAutofit/>
          </a:bodyPr>
          <a:lstStyle>
            <a:lvl1pPr algn="l">
              <a:defRPr sz="4800" baseline="0">
                <a:solidFill>
                  <a:srgbClr val="9900C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8621" y="1800147"/>
            <a:ext cx="10994760" cy="4479341"/>
          </a:xfrm>
        </p:spPr>
        <p:txBody>
          <a:bodyPr/>
          <a:lstStyle>
            <a:lvl1pPr algn="l">
              <a:defRPr sz="3733">
                <a:solidFill>
                  <a:schemeClr val="bg1"/>
                </a:solidFill>
              </a:defRPr>
            </a:lvl1pPr>
            <a:lvl2pPr algn="l">
              <a:defRPr>
                <a:solidFill>
                  <a:schemeClr val="bg1"/>
                </a:solidFill>
              </a:defRPr>
            </a:lvl2pPr>
            <a:lvl3pPr algn="l">
              <a:defRPr>
                <a:solidFill>
                  <a:schemeClr val="bg1"/>
                </a:solidFill>
              </a:defRPr>
            </a:lvl3pPr>
            <a:lvl4pPr algn="l">
              <a:defRPr>
                <a:solidFill>
                  <a:schemeClr val="bg1"/>
                </a:solidFill>
              </a:defRPr>
            </a:lvl4pPr>
            <a:lvl5pPr algn="l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27C1E8A-E837-4B37-BAFB-076B6AF966D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6/16/2026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69909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621" y="578507"/>
            <a:ext cx="9773120" cy="763525"/>
          </a:xfrm>
        </p:spPr>
        <p:txBody>
          <a:bodyPr>
            <a:normAutofit/>
          </a:bodyPr>
          <a:lstStyle>
            <a:lvl1pPr algn="l">
              <a:defRPr sz="4800">
                <a:solidFill>
                  <a:srgbClr val="9900C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8621" y="1598079"/>
            <a:ext cx="9773120" cy="4681415"/>
          </a:xfrm>
        </p:spPr>
        <p:txBody>
          <a:bodyPr/>
          <a:lstStyle>
            <a:lvl1pPr>
              <a:defRPr sz="3733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70AC6B15-6521-45E2-9040-73183608FEF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6/16/2026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93177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A5AAC66-A01C-436F-A125-A3F865C99F6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6/16/2026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22869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AEDFB9BF-148E-411D-9B39-268365C7AEE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6/16/2026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6298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620" y="374901"/>
            <a:ext cx="10994761" cy="1018033"/>
          </a:xfrm>
        </p:spPr>
        <p:txBody>
          <a:bodyPr>
            <a:normAutofit/>
          </a:bodyPr>
          <a:lstStyle>
            <a:lvl1pPr algn="l">
              <a:defRPr sz="4800" baseline="0">
                <a:solidFill>
                  <a:srgbClr val="9900C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5839" y="2242820"/>
            <a:ext cx="5386917" cy="639763"/>
          </a:xfrm>
        </p:spPr>
        <p:txBody>
          <a:bodyPr anchor="b"/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5839" y="2818181"/>
            <a:ext cx="5386917" cy="2850495"/>
          </a:xfrm>
        </p:spPr>
        <p:txBody>
          <a:bodyPr/>
          <a:lstStyle>
            <a:lvl1pPr algn="ctr">
              <a:defRPr sz="3200">
                <a:solidFill>
                  <a:schemeClr val="bg1"/>
                </a:solidFill>
              </a:defRPr>
            </a:lvl1pPr>
            <a:lvl2pPr algn="ctr">
              <a:defRPr sz="2667">
                <a:solidFill>
                  <a:schemeClr val="bg1"/>
                </a:solidFill>
              </a:defRPr>
            </a:lvl2pPr>
            <a:lvl3pPr algn="ctr">
              <a:defRPr sz="2400">
                <a:solidFill>
                  <a:schemeClr val="bg1"/>
                </a:solidFill>
              </a:defRPr>
            </a:lvl3pPr>
            <a:lvl4pPr algn="ctr">
              <a:defRPr sz="2133">
                <a:solidFill>
                  <a:schemeClr val="bg1"/>
                </a:solidFill>
              </a:defRPr>
            </a:lvl4pPr>
            <a:lvl5pPr algn="ctr">
              <a:defRPr sz="2133">
                <a:solidFill>
                  <a:schemeClr val="bg1"/>
                </a:solidFill>
              </a:defRPr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1" y="2242820"/>
            <a:ext cx="5389033" cy="639763"/>
          </a:xfrm>
        </p:spPr>
        <p:txBody>
          <a:bodyPr anchor="b"/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96001" y="2818181"/>
            <a:ext cx="5389033" cy="2850495"/>
          </a:xfrm>
        </p:spPr>
        <p:txBody>
          <a:bodyPr/>
          <a:lstStyle>
            <a:lvl1pPr algn="ctr">
              <a:defRPr sz="3200">
                <a:solidFill>
                  <a:schemeClr val="bg1"/>
                </a:solidFill>
              </a:defRPr>
            </a:lvl1pPr>
            <a:lvl2pPr algn="ctr">
              <a:defRPr sz="2667">
                <a:solidFill>
                  <a:schemeClr val="bg1"/>
                </a:solidFill>
              </a:defRPr>
            </a:lvl2pPr>
            <a:lvl3pPr algn="ctr">
              <a:defRPr sz="2400">
                <a:solidFill>
                  <a:schemeClr val="bg1"/>
                </a:solidFill>
              </a:defRPr>
            </a:lvl3pPr>
            <a:lvl4pPr algn="ctr">
              <a:defRPr sz="2133">
                <a:solidFill>
                  <a:schemeClr val="bg1"/>
                </a:solidFill>
              </a:defRPr>
            </a:lvl4pPr>
            <a:lvl5pPr algn="ctr">
              <a:defRPr sz="2133">
                <a:solidFill>
                  <a:schemeClr val="bg1"/>
                </a:solidFill>
              </a:defRPr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A9AB8FDC-90D5-4C4F-8E30-0E00791DFAA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6/16/2026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44252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191CA6F3-0D4C-4255-A94C-600D8E4072B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6/16/2026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9083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DC32E3C4-5DB6-4DED-B81C-F04D4AD3961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6/16/2026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4137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A53B3-6800-476C-A119-DF89D6F57EBF}" type="datetime1">
              <a:rPr lang="en-US" smtClean="0"/>
              <a:t>6/16/2026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0F0BE-403F-4FA9-95EB-F8C390914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2661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89104FB1-1D9A-467C-B158-963DC0993B8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6/16/2026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6214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66D77D20-A278-4262-86F0-D448FA325E6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6/16/2026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53668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E502461E-8F84-4706-BD64-A1A125144E3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6/16/2026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89795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92B61AD-F07A-4EA5-A40D-90FE3AE1900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6/16/2026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 descr="E:\websites\free-power-point-templates\2012\logos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74360" y="5261461"/>
            <a:ext cx="1725376" cy="62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0774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9717D-42BB-4C85-AF24-38D2148EA5BE}" type="datetime1">
              <a:rPr lang="en-US" smtClean="0"/>
              <a:t>6/16/2026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0F0BE-403F-4FA9-95EB-F8C390914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183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DADE6-11BA-44B9-A168-67D825820261}" type="datetime1">
              <a:rPr lang="en-US" smtClean="0"/>
              <a:t>6/16/2026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0F0BE-403F-4FA9-95EB-F8C390914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586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1CED4-EBCE-4336-AA07-05B3400B54FD}" type="datetime1">
              <a:rPr lang="en-US" smtClean="0"/>
              <a:t>6/16/2026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0F0BE-403F-4FA9-95EB-F8C390914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078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EB00C-9F46-441E-9D98-20196944E68A}" type="datetime1">
              <a:rPr lang="en-US" smtClean="0"/>
              <a:t>6/16/2026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0F0BE-403F-4FA9-95EB-F8C390914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4462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AD450-3146-4E98-A6DF-3C3915297A78}" type="datetime1">
              <a:rPr lang="en-US" smtClean="0"/>
              <a:t>6/16/2026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0F0BE-403F-4FA9-95EB-F8C390914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3203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5FFF8-D84E-4B75-B89C-D70F189DD730}" type="datetime1">
              <a:rPr lang="en-US" smtClean="0"/>
              <a:t>6/16/2026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0F0BE-403F-4FA9-95EB-F8C390914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7482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F15D4-E2A1-4240-A32F-3225E12761A2}" type="datetime1">
              <a:rPr lang="en-US" smtClean="0"/>
              <a:t>6/16/2026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0F0BE-403F-4FA9-95EB-F8C390914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288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25F3B5-D4F8-4387-8D57-47C066DC7286}" type="datetime1">
              <a:rPr lang="en-US" smtClean="0"/>
              <a:t>6/16/2026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70F0BE-403F-4FA9-95EB-F8C390914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4516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5FB602E6-D93A-4CFC-A4C0-344BFFC2DD1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6/16/2026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4341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67000"/>
              </a:schemeClr>
            </a:gs>
            <a:gs pos="48000">
              <a:schemeClr val="accent1">
                <a:lumMod val="97000"/>
                <a:lumOff val="3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9345A4D4-96A3-F4B8-24E8-8439B4A03AA4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6096" y="840343"/>
            <a:ext cx="6113064" cy="46550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6E43A92-5528-9709-B849-BCA3BD0417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0141603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6669" y="1440425"/>
            <a:ext cx="11092417" cy="4670322"/>
          </a:xfrm>
        </p:spPr>
        <p:txBody>
          <a:bodyPr>
            <a:normAutofit lnSpcReduction="10000"/>
          </a:bodyPr>
          <a:lstStyle/>
          <a:p>
            <a:pPr algn="r" rtl="1">
              <a:lnSpc>
                <a:spcPct val="150000"/>
              </a:lnSpc>
            </a:pPr>
            <a:r>
              <a:rPr lang="fa-IR" sz="1800" b="1" dirty="0">
                <a:cs typeface="B Nazanin" panose="00000400000000000000" pitchFamily="2" charset="-78"/>
              </a:rPr>
              <a:t>1. افرادی با سابقه خانوادگی سرطان روده</a:t>
            </a:r>
          </a:p>
          <a:p>
            <a:pPr algn="r" rtl="1">
              <a:lnSpc>
                <a:spcPct val="150000"/>
              </a:lnSpc>
            </a:pPr>
            <a:r>
              <a:rPr lang="fa-IR" sz="1800" b="1" dirty="0">
                <a:cs typeface="B Nazanin" panose="00000400000000000000" pitchFamily="2" charset="-78"/>
              </a:rPr>
              <a:t>2. کسانی که بیمار یهای مزمن روده دارند</a:t>
            </a:r>
          </a:p>
          <a:p>
            <a:pPr algn="r" rtl="1">
              <a:lnSpc>
                <a:spcPct val="150000"/>
              </a:lnSpc>
            </a:pPr>
            <a:r>
              <a:rPr lang="fa-IR" sz="1800" b="1" dirty="0">
                <a:cs typeface="B Nazanin" panose="00000400000000000000" pitchFamily="2" charset="-78"/>
              </a:rPr>
              <a:t>3. افرادی با علائم مشکوک</a:t>
            </a:r>
          </a:p>
          <a:p>
            <a:pPr marL="0" indent="0" algn="r">
              <a:lnSpc>
                <a:spcPct val="150000"/>
              </a:lnSpc>
              <a:buNone/>
            </a:pPr>
            <a:r>
              <a:rPr lang="fa-IR" sz="1800" b="1" dirty="0">
                <a:solidFill>
                  <a:srgbClr val="FF0000"/>
                </a:solidFill>
                <a:latin typeface="BNazaninBold"/>
                <a:cs typeface="B Titr" panose="00000700000000000000" pitchFamily="2" charset="-78"/>
              </a:rPr>
              <a:t>چه افرادی در معرض خطر بیشتر هستند: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1800" b="1" dirty="0">
                <a:latin typeface="BNazanin"/>
                <a:cs typeface="B Nazanin" panose="00000400000000000000" pitchFamily="2" charset="-78"/>
              </a:rPr>
              <a:t>افرادی که: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1800" dirty="0">
                <a:latin typeface="BNazanin"/>
                <a:cs typeface="B Nazanin" panose="00000400000000000000" pitchFamily="2" charset="-78"/>
              </a:rPr>
              <a:t> 1. </a:t>
            </a:r>
            <a:r>
              <a:rPr lang="fa-IR" sz="1800" b="1" dirty="0">
                <a:latin typeface="BNazanin"/>
                <a:cs typeface="B Nazanin" panose="00000400000000000000" pitchFamily="2" charset="-78"/>
              </a:rPr>
              <a:t>به بیمار یهای التهابی روده </a:t>
            </a:r>
            <a:r>
              <a:rPr lang="fa-IR" sz="1800" dirty="0">
                <a:latin typeface="BNazanin"/>
                <a:cs typeface="B Nazanin" panose="00000400000000000000" pitchFamily="2" charset="-78"/>
              </a:rPr>
              <a:t>(مانند </a:t>
            </a:r>
            <a:r>
              <a:rPr lang="fa-IR" sz="1800" b="1" dirty="0">
                <a:latin typeface="BNazanin"/>
                <a:cs typeface="B Nazanin" panose="00000400000000000000" pitchFamily="2" charset="-78"/>
              </a:rPr>
              <a:t>کولیت</a:t>
            </a:r>
            <a:r>
              <a:rPr lang="fa-IR" sz="1800" dirty="0">
                <a:latin typeface="BNazanin"/>
                <a:cs typeface="B Nazanin" panose="00000400000000000000" pitchFamily="2" charset="-78"/>
              </a:rPr>
              <a:t> یا </a:t>
            </a:r>
            <a:r>
              <a:rPr lang="fa-IR" sz="1800" b="1" dirty="0">
                <a:latin typeface="BNazanin"/>
                <a:cs typeface="B Nazanin" panose="00000400000000000000" pitchFamily="2" charset="-78"/>
              </a:rPr>
              <a:t>کرون</a:t>
            </a:r>
            <a:r>
              <a:rPr lang="fa-IR" sz="1800" dirty="0">
                <a:latin typeface="BNazanin"/>
                <a:cs typeface="B Nazanin" panose="00000400000000000000" pitchFamily="2" charset="-78"/>
              </a:rPr>
              <a:t>) مبتلا هستند.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1800" dirty="0">
                <a:latin typeface="BNazanin"/>
                <a:cs typeface="B Nazanin" panose="00000400000000000000" pitchFamily="2" charset="-78"/>
              </a:rPr>
              <a:t> 2. </a:t>
            </a:r>
            <a:r>
              <a:rPr lang="fa-IR" sz="1800" b="1" dirty="0">
                <a:latin typeface="BNazanin"/>
                <a:cs typeface="B Nazanin" panose="00000400000000000000" pitchFamily="2" charset="-78"/>
              </a:rPr>
              <a:t>سابقه شخصی یا خانوادگی </a:t>
            </a:r>
            <a:r>
              <a:rPr lang="fa-IR" sz="1800" dirty="0">
                <a:latin typeface="BNazanin"/>
                <a:cs typeface="B Nazanin" panose="00000400000000000000" pitchFamily="2" charset="-78"/>
              </a:rPr>
              <a:t>پولیپ روده یا سرطان روده بزرگ دارند.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1800" dirty="0">
                <a:latin typeface="BNazanin"/>
                <a:cs typeface="B Nazanin" panose="00000400000000000000" pitchFamily="2" charset="-78"/>
              </a:rPr>
              <a:t>3. دچار </a:t>
            </a:r>
            <a:r>
              <a:rPr lang="fa-IR" sz="1800" b="1" dirty="0">
                <a:latin typeface="BNazanin"/>
                <a:cs typeface="B Nazanin" panose="00000400000000000000" pitchFamily="2" charset="-78"/>
              </a:rPr>
              <a:t>سندرم‌های ژنتیکی </a:t>
            </a:r>
            <a:r>
              <a:rPr lang="fa-IR" sz="1800" dirty="0">
                <a:latin typeface="BNazanin"/>
                <a:cs typeface="B Nazanin" panose="00000400000000000000" pitchFamily="2" charset="-78"/>
              </a:rPr>
              <a:t>مانند </a:t>
            </a:r>
            <a:r>
              <a:rPr lang="fa-IR" sz="1800" b="1" dirty="0">
                <a:latin typeface="BNazanin"/>
                <a:cs typeface="B Nazanin" panose="00000400000000000000" pitchFamily="2" charset="-78"/>
              </a:rPr>
              <a:t>پولیپوز خانوادگی </a:t>
            </a:r>
            <a:r>
              <a:rPr lang="fa-IR" sz="1800" dirty="0">
                <a:latin typeface="BNazanin"/>
                <a:cs typeface="B Nazanin" panose="00000400000000000000" pitchFamily="2" charset="-78"/>
              </a:rPr>
              <a:t>یا سرطان روده بدون پولیپ ارثی (که به آن </a:t>
            </a:r>
            <a:r>
              <a:rPr lang="fa-IR" sz="1800" b="1" dirty="0">
                <a:latin typeface="BNazanin"/>
                <a:cs typeface="B Nazanin" panose="00000400000000000000" pitchFamily="2" charset="-78"/>
              </a:rPr>
              <a:t>سندرم لینچ </a:t>
            </a:r>
            <a:r>
              <a:rPr lang="fa-IR" sz="1800" dirty="0">
                <a:latin typeface="BNazanin"/>
                <a:cs typeface="B Nazanin" panose="00000400000000000000" pitchFamily="2" charset="-78"/>
              </a:rPr>
              <a:t>هم گفته میشود) هستند.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1800" b="1" dirty="0">
                <a:solidFill>
                  <a:srgbClr val="00B050"/>
                </a:solidFill>
                <a:latin typeface="BNazanin"/>
                <a:cs typeface="B Nazanin" panose="00000400000000000000" pitchFamily="2" charset="-78"/>
              </a:rPr>
              <a:t>ممکن است نیاز داشته باشند که غربالگری را زودتر از ۴۵ سالگی شروع کنند.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B5155C2-2845-0ACA-5BA6-C027FFE30F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94731" y="88387"/>
            <a:ext cx="7602538" cy="1224219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fa-IR" sz="3600" dirty="0">
                <a:cs typeface="B Titr" panose="00000700000000000000" pitchFamily="2" charset="-78"/>
              </a:rPr>
              <a:t>چه کسانی باید زودتر اقدام کنند؟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475" y="1582993"/>
            <a:ext cx="3626973" cy="2617347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377436E-16FD-F979-EAB1-63EC36DE9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0F0BE-403F-4FA9-95EB-F8C390914EB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2731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B5155C2-2845-0ACA-5BA6-C027FFE30F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8761" y="466981"/>
            <a:ext cx="11061291" cy="5924038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rtl="1">
              <a:lnSpc>
                <a:spcPct val="150000"/>
              </a:lnSpc>
            </a:pPr>
            <a:r>
              <a:rPr lang="fa-IR" sz="2800" dirty="0">
                <a:cs typeface="B Titr" panose="00000700000000000000" pitchFamily="2" charset="-78"/>
              </a:rPr>
              <a:t/>
            </a:r>
            <a:br>
              <a:rPr lang="fa-IR" sz="2800" dirty="0">
                <a:cs typeface="B Titr" panose="00000700000000000000" pitchFamily="2" charset="-78"/>
              </a:rPr>
            </a:br>
            <a:r>
              <a:rPr lang="fa-IR" sz="2800" dirty="0">
                <a:cs typeface="B Titr" panose="00000700000000000000" pitchFamily="2" charset="-78"/>
              </a:rPr>
              <a:t/>
            </a:r>
            <a:br>
              <a:rPr lang="fa-IR" sz="2800" dirty="0">
                <a:cs typeface="B Titr" panose="00000700000000000000" pitchFamily="2" charset="-78"/>
              </a:rPr>
            </a:br>
            <a:r>
              <a:rPr lang="fa-IR" sz="2800" dirty="0">
                <a:cs typeface="B Titr" panose="00000700000000000000" pitchFamily="2" charset="-78"/>
              </a:rPr>
              <a:t/>
            </a:r>
            <a:br>
              <a:rPr lang="fa-IR" sz="2800" dirty="0">
                <a:cs typeface="B Titr" panose="00000700000000000000" pitchFamily="2" charset="-78"/>
              </a:rPr>
            </a:br>
            <a:r>
              <a:rPr lang="fa-IR" sz="2800" dirty="0">
                <a:cs typeface="B Titr" panose="00000700000000000000" pitchFamily="2" charset="-78"/>
              </a:rPr>
              <a:t/>
            </a:r>
            <a:br>
              <a:rPr lang="fa-IR" sz="2800" dirty="0">
                <a:cs typeface="B Titr" panose="00000700000000000000" pitchFamily="2" charset="-78"/>
              </a:rPr>
            </a:br>
            <a:r>
              <a:rPr lang="fa-IR" sz="2800" dirty="0">
                <a:cs typeface="B Titr" panose="00000700000000000000" pitchFamily="2" charset="-78"/>
              </a:rPr>
              <a:t/>
            </a:r>
            <a:br>
              <a:rPr lang="fa-IR" sz="2800" dirty="0">
                <a:cs typeface="B Titr" panose="00000700000000000000" pitchFamily="2" charset="-78"/>
              </a:rPr>
            </a:br>
            <a:r>
              <a:rPr lang="fa-IR" sz="2800" dirty="0">
                <a:cs typeface="B Titr" panose="00000700000000000000" pitchFamily="2" charset="-78"/>
              </a:rPr>
              <a:t/>
            </a:r>
            <a:br>
              <a:rPr lang="fa-IR" sz="2800" dirty="0">
                <a:cs typeface="B Titr" panose="00000700000000000000" pitchFamily="2" charset="-78"/>
              </a:rPr>
            </a:br>
            <a:r>
              <a:rPr lang="fa-IR" sz="2800" dirty="0">
                <a:cs typeface="B Titr" panose="00000700000000000000" pitchFamily="2" charset="-78"/>
              </a:rPr>
              <a:t/>
            </a:r>
            <a:br>
              <a:rPr lang="fa-IR" sz="2800" dirty="0">
                <a:cs typeface="B Titr" panose="00000700000000000000" pitchFamily="2" charset="-78"/>
              </a:rPr>
            </a:br>
            <a:r>
              <a:rPr lang="fa-IR" sz="2800" dirty="0">
                <a:cs typeface="B Titr" panose="00000700000000000000" pitchFamily="2" charset="-78"/>
              </a:rPr>
              <a:t/>
            </a:r>
            <a:br>
              <a:rPr lang="fa-IR" sz="2800" dirty="0">
                <a:cs typeface="B Titr" panose="00000700000000000000" pitchFamily="2" charset="-78"/>
              </a:rPr>
            </a:br>
            <a:r>
              <a:rPr lang="fa-IR" sz="3200" dirty="0">
                <a:solidFill>
                  <a:schemeClr val="bg1"/>
                </a:solidFill>
                <a:cs typeface="B Titr" panose="00000700000000000000" pitchFamily="2" charset="-78"/>
              </a:rPr>
              <a:t>توصیه‌ مهم</a:t>
            </a:r>
            <a:r>
              <a:rPr lang="fa-IR" sz="2800" dirty="0">
                <a:solidFill>
                  <a:schemeClr val="bg1"/>
                </a:solidFill>
                <a:cs typeface="B Titr" panose="00000700000000000000" pitchFamily="2" charset="-78"/>
              </a:rPr>
              <a:t/>
            </a:r>
            <a:br>
              <a:rPr lang="fa-IR" sz="2800" dirty="0">
                <a:solidFill>
                  <a:schemeClr val="bg1"/>
                </a:solidFill>
                <a:cs typeface="B Titr" panose="00000700000000000000" pitchFamily="2" charset="-78"/>
              </a:rPr>
            </a:br>
            <a:r>
              <a:rPr lang="fa-IR" sz="2800" dirty="0">
                <a:cs typeface="B Nazanin" panose="00000400000000000000" pitchFamily="2" charset="-78"/>
              </a:rPr>
              <a:t/>
            </a:r>
            <a:br>
              <a:rPr lang="fa-IR" sz="2800" dirty="0">
                <a:cs typeface="B Nazanin" panose="00000400000000000000" pitchFamily="2" charset="-78"/>
              </a:rPr>
            </a:br>
            <a:r>
              <a:rPr lang="fa-IR" sz="2800" b="1" dirty="0">
                <a:cs typeface="B Titr" panose="00000700000000000000" pitchFamily="2" charset="-78"/>
              </a:rPr>
              <a:t>اگر فکر می کنید در معرض خطر بیشتری هستید، حتما به مرکز بهداشتی درمانی مراجعه کنید و یا با پزشک مشورت نمایید تا ببینید آیا لازم است غربالگری را زودتر آغاز کنید یا خیر.</a:t>
            </a:r>
            <a:br>
              <a:rPr lang="fa-IR" sz="2800" b="1" dirty="0">
                <a:cs typeface="B Titr" panose="00000700000000000000" pitchFamily="2" charset="-78"/>
              </a:rPr>
            </a:br>
            <a:r>
              <a:rPr lang="fa-IR" sz="2800" dirty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fa-IR" sz="28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8000" dirty="0">
                <a:cs typeface="B Nazanin" panose="00000400000000000000" pitchFamily="2" charset="-78"/>
              </a:rPr>
              <a:t/>
            </a:r>
            <a:br>
              <a:rPr lang="fa-IR" sz="8000" dirty="0">
                <a:cs typeface="B Nazanin" panose="00000400000000000000" pitchFamily="2" charset="-78"/>
              </a:rPr>
            </a:br>
            <a:r>
              <a:rPr lang="fa-IR" sz="2800" dirty="0">
                <a:cs typeface="B Titr" panose="00000700000000000000" pitchFamily="2" charset="-78"/>
              </a:rPr>
              <a:t/>
            </a:r>
            <a:br>
              <a:rPr lang="fa-IR" sz="2800" dirty="0">
                <a:cs typeface="B Titr" panose="00000700000000000000" pitchFamily="2" charset="-78"/>
              </a:rPr>
            </a:br>
            <a:r>
              <a:rPr lang="fa-IR" sz="2800" dirty="0">
                <a:cs typeface="B Titr" panose="00000700000000000000" pitchFamily="2" charset="-78"/>
              </a:rPr>
              <a:t/>
            </a:r>
            <a:br>
              <a:rPr lang="fa-IR" sz="2800" dirty="0">
                <a:cs typeface="B Titr" panose="00000700000000000000" pitchFamily="2" charset="-78"/>
              </a:rPr>
            </a:br>
            <a:r>
              <a:rPr lang="fa-IR" sz="2800" dirty="0">
                <a:cs typeface="B Titr" panose="00000700000000000000" pitchFamily="2" charset="-78"/>
              </a:rPr>
              <a:t/>
            </a:r>
            <a:br>
              <a:rPr lang="fa-IR" sz="2800" dirty="0">
                <a:cs typeface="B Titr" panose="00000700000000000000" pitchFamily="2" charset="-78"/>
              </a:rPr>
            </a:br>
            <a:r>
              <a:rPr lang="fa-IR" sz="2800" dirty="0">
                <a:cs typeface="B Titr" panose="00000700000000000000" pitchFamily="2" charset="-78"/>
              </a:rPr>
              <a:t/>
            </a:r>
            <a:br>
              <a:rPr lang="fa-IR" sz="2800" dirty="0">
                <a:cs typeface="B Titr" panose="00000700000000000000" pitchFamily="2" charset="-78"/>
              </a:rPr>
            </a:br>
            <a:r>
              <a:rPr lang="fa-IR" sz="2800" dirty="0">
                <a:cs typeface="B Titr" panose="00000700000000000000" pitchFamily="2" charset="-78"/>
              </a:rPr>
              <a:t/>
            </a:r>
            <a:br>
              <a:rPr lang="fa-IR" sz="2800" dirty="0">
                <a:cs typeface="B Titr" panose="00000700000000000000" pitchFamily="2" charset="-78"/>
              </a:rPr>
            </a:br>
            <a:r>
              <a:rPr lang="fa-IR" sz="2800" dirty="0">
                <a:cs typeface="B Titr" panose="00000700000000000000" pitchFamily="2" charset="-78"/>
              </a:rPr>
              <a:t/>
            </a:r>
            <a:br>
              <a:rPr lang="fa-IR" sz="2800" dirty="0">
                <a:cs typeface="B Titr" panose="00000700000000000000" pitchFamily="2" charset="-78"/>
              </a:rPr>
            </a:br>
            <a:endParaRPr lang="fa-IR" sz="2800" dirty="0">
              <a:cs typeface="B Titr" panose="00000700000000000000" pitchFamily="2" charset="-78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8EF7F1A-FC0A-F37F-4C04-9CEA2FA23F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70F0BE-403F-4FA9-95EB-F8C390914EB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7584C24-EDE7-E377-4ABA-DC12F19E9B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1071" y="4591663"/>
            <a:ext cx="3695240" cy="1671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5796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9791" y="1629595"/>
            <a:ext cx="11092417" cy="4670322"/>
          </a:xfrm>
        </p:spPr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ماهیت بیماری: </a:t>
            </a:r>
            <a:r>
              <a:rPr lang="fa-IR" sz="2000" b="1" dirty="0">
                <a:cs typeface="B Nazanin" panose="00000400000000000000" pitchFamily="2" charset="-78"/>
              </a:rPr>
              <a:t>یک بیماری ارثی است</a:t>
            </a:r>
            <a:r>
              <a:rPr lang="fa-IR" sz="2000" dirty="0">
                <a:cs typeface="B Nazanin" panose="00000400000000000000" pitchFamily="2" charset="-78"/>
              </a:rPr>
              <a:t> که احتمال ابتلا به </a:t>
            </a:r>
            <a:r>
              <a:rPr lang="fa-IR" sz="2000" b="1" dirty="0">
                <a:cs typeface="B Nazanin" panose="00000400000000000000" pitchFamily="2" charset="-78"/>
              </a:rPr>
              <a:t>سرطان روده بزرگ و راست‌روده (سرطان کولورکتال)</a:t>
            </a:r>
            <a:r>
              <a:rPr lang="fa-IR" sz="2000" dirty="0">
                <a:cs typeface="B Nazanin" panose="00000400000000000000" pitchFamily="2" charset="-78"/>
              </a:rPr>
              <a:t> را به شدت افزایش می‌دهد.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پولیپ‌ها در روده: </a:t>
            </a:r>
            <a:r>
              <a:rPr lang="fa-IR" sz="2000" dirty="0">
                <a:cs typeface="B Nazanin" panose="00000400000000000000" pitchFamily="2" charset="-78"/>
              </a:rPr>
              <a:t>افراد مبتلا به این بیماری در روده‌ی خود </a:t>
            </a:r>
            <a:r>
              <a:rPr lang="fa-IR" sz="2000" b="1" dirty="0">
                <a:cs typeface="B Nazanin" panose="00000400000000000000" pitchFamily="2" charset="-78"/>
              </a:rPr>
              <a:t>تعداد زیادی پولیپ </a:t>
            </a:r>
            <a:r>
              <a:rPr lang="fa-IR" sz="2000" dirty="0">
                <a:cs typeface="B Nazanin" panose="00000400000000000000" pitchFamily="2" charset="-78"/>
              </a:rPr>
              <a:t>(رشدهای غیرسرطانی اولیه) دارند که در بیشتر موارد، </a:t>
            </a:r>
            <a:r>
              <a:rPr lang="fa-IR" sz="2000" b="1" dirty="0">
                <a:cs typeface="B Nazanin" panose="00000400000000000000" pitchFamily="2" charset="-78"/>
              </a:rPr>
              <a:t>در صورت درمان نشدن به سرطان تبدیل می‌شوند.</a:t>
            </a:r>
            <a:endParaRPr lang="fa-IR" sz="2000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000" dirty="0">
              <a:cs typeface="B Nazanin" panose="00000400000000000000" pitchFamily="2" charset="-78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B5155C2-2845-0ACA-5BA6-C027FFE30F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29132" y="201459"/>
            <a:ext cx="7602538" cy="1224219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rtl="1"/>
            <a:r>
              <a:rPr lang="fa-IR" sz="3600" dirty="0">
                <a:cs typeface="B Titr" panose="00000700000000000000" pitchFamily="2" charset="-78"/>
              </a:rPr>
              <a:t>پولیپوز آدنوماتوز خانوادگی </a:t>
            </a:r>
            <a:r>
              <a:rPr lang="en-US" sz="3600" dirty="0">
                <a:cs typeface="B Titr" panose="00000700000000000000" pitchFamily="2" charset="-78"/>
              </a:rPr>
              <a:t>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(FAP)</a:t>
            </a:r>
            <a:r>
              <a:rPr lang="fa-IR" sz="3600" dirty="0">
                <a:latin typeface="Times New Roman" panose="02020603050405020304" pitchFamily="18" charset="0"/>
                <a:cs typeface="B Titr" panose="00000700000000000000" pitchFamily="2" charset="-78"/>
              </a:rPr>
              <a:t>چیست</a:t>
            </a:r>
            <a:r>
              <a:rPr lang="fa-IR" sz="3600" dirty="0">
                <a:cs typeface="B Titr" panose="00000700000000000000" pitchFamily="2" charset="-78"/>
              </a:rPr>
              <a:t>: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B7DA13B-2B48-A418-8F94-F9AC9E234B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5448" y="3429000"/>
            <a:ext cx="3315163" cy="3104054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D52C5B3-1B92-F8C2-1487-A11F192F4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0F0BE-403F-4FA9-95EB-F8C390914EB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26472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1781" y="1278194"/>
            <a:ext cx="11092417" cy="4670322"/>
          </a:xfrm>
        </p:spPr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Titr" panose="00000700000000000000" pitchFamily="2" charset="-78"/>
              </a:rPr>
              <a:t>نوع شدیدتر (پولیپوز آدنوماتوز فامیلی)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ظهور پولیپ‌ها:</a:t>
            </a:r>
            <a:r>
              <a:rPr lang="fa-IR" sz="2000" dirty="0">
                <a:cs typeface="B Nazanin" panose="00000400000000000000" pitchFamily="2" charset="-78"/>
              </a:rPr>
              <a:t> پولیپ‌ها از کودکی ظاهر می‌شوند.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شیوع:</a:t>
            </a:r>
            <a:r>
              <a:rPr lang="fa-IR" sz="2000" dirty="0">
                <a:cs typeface="B Nazanin" panose="00000400000000000000" pitchFamily="2" charset="-78"/>
              </a:rPr>
              <a:t> تا سن ۳۵ سالگی، حدود ۹۵ درصد افراد پولیپ دارند.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تعداد:</a:t>
            </a:r>
            <a:r>
              <a:rPr lang="fa-IR" sz="2000" dirty="0">
                <a:cs typeface="B Nazanin" panose="00000400000000000000" pitchFamily="2" charset="-78"/>
              </a:rPr>
              <a:t> ممکن است صدها تا هزاران پولیپ در روده دیده شود.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خطر ابتلا: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sz="2000" dirty="0">
                <a:cs typeface="B Nazanin" panose="00000400000000000000" pitchFamily="2" charset="-78"/>
              </a:rPr>
              <a:t>اگر روده برداشته نشود، تقریباً همیشه سرطان روده تا سن ۵۰ سالگی ایجاد می‌شود.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chemeClr val="accent6"/>
                </a:solidFill>
                <a:cs typeface="B Nazanin" panose="00000400000000000000" pitchFamily="2" charset="-78"/>
              </a:rPr>
              <a:t>درمان:</a:t>
            </a:r>
            <a:r>
              <a:rPr lang="fa-IR" sz="2000" dirty="0">
                <a:solidFill>
                  <a:schemeClr val="accent6"/>
                </a:solidFill>
                <a:cs typeface="B Nazanin" panose="00000400000000000000" pitchFamily="2" charset="-78"/>
              </a:rPr>
              <a:t> </a:t>
            </a:r>
            <a:r>
              <a:rPr lang="fa-IR" sz="2000" dirty="0">
                <a:cs typeface="B Nazanin" panose="00000400000000000000" pitchFamily="2" charset="-78"/>
              </a:rPr>
              <a:t>بیشتر افراد نیاز به عمل جراحی پیشگیرانه برای برداشتن روده بزرگ دارند.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B5155C2-2845-0ACA-5BA6-C027FFE30F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19300" y="53975"/>
            <a:ext cx="7602538" cy="1224219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fa-IR" sz="3600" dirty="0">
                <a:cs typeface="B Titr" panose="00000700000000000000" pitchFamily="2" charset="-78"/>
              </a:rPr>
              <a:t>دو نوع اصلی از این بیماری وجود دارد: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3EDEE59-6C63-7A21-42AF-BCCBAFA41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0F0BE-403F-4FA9-95EB-F8C390914EB3}" type="slidenum">
              <a:rPr lang="en-US" smtClean="0"/>
              <a:t>13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62B5F69-1C84-FD89-74D4-E7650E966C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756" y="2100569"/>
            <a:ext cx="3433088" cy="2656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7753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8593" y="1356852"/>
            <a:ext cx="11092417" cy="4670322"/>
          </a:xfrm>
        </p:spPr>
        <p:txBody>
          <a:bodyPr>
            <a:normAutofit fontScale="85000" lnSpcReduction="20000"/>
          </a:bodyPr>
          <a:lstStyle/>
          <a:p>
            <a:pPr algn="r" rtl="1">
              <a:lnSpc>
                <a:spcPct val="150000"/>
              </a:lnSpc>
            </a:pPr>
            <a:r>
              <a:rPr lang="fa-IR" dirty="0">
                <a:solidFill>
                  <a:srgbClr val="FF0000"/>
                </a:solidFill>
                <a:cs typeface="B Titr" panose="00000700000000000000" pitchFamily="2" charset="-78"/>
              </a:rPr>
              <a:t>نوع خفیف تر :</a:t>
            </a:r>
            <a:r>
              <a:rPr lang="fa-IR" sz="2000" dirty="0">
                <a:cs typeface="B Titr" panose="00000700000000000000" pitchFamily="2" charset="-78"/>
              </a:rPr>
              <a:t/>
            </a:r>
            <a:br>
              <a:rPr lang="fa-IR" sz="2000" dirty="0">
                <a:cs typeface="B Titr" panose="00000700000000000000" pitchFamily="2" charset="-78"/>
              </a:rPr>
            </a:br>
            <a:r>
              <a:rPr lang="fa-IR" sz="2000" b="1" dirty="0">
                <a:cs typeface="B Nazanin" panose="00000400000000000000" pitchFamily="2" charset="-78"/>
              </a:rPr>
              <a:t>تعداد پولیپ‌ها:</a:t>
            </a:r>
            <a:r>
              <a:rPr lang="fa-IR" sz="2000" dirty="0">
                <a:cs typeface="B Nazanin" panose="00000400000000000000" pitchFamily="2" charset="-78"/>
              </a:rPr>
              <a:t> کمتر است (حدود ۳۰ عدد).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سن ظهور:</a:t>
            </a:r>
            <a:r>
              <a:rPr lang="fa-IR" sz="2000" dirty="0">
                <a:cs typeface="B Nazanin" panose="00000400000000000000" pitchFamily="2" charset="-78"/>
              </a:rPr>
              <a:t> پولیپ‌ها در سنین بزرگسالی ظاهر می‌شوند (حدود ۴۰ تا ۵۰ سالگی).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خطر ابتلا: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sz="2000" dirty="0">
                <a:cs typeface="B Nazanin" panose="00000400000000000000" pitchFamily="2" charset="-78"/>
              </a:rPr>
              <a:t>احتمال ابتلا به سرطان روده در طول عمر حدود ۷۰ درصد است.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00B050"/>
                </a:solidFill>
                <a:cs typeface="B Nazanin" panose="00000400000000000000" pitchFamily="2" charset="-78"/>
              </a:rPr>
              <a:t>مراقبت: </a:t>
            </a:r>
            <a:r>
              <a:rPr lang="fa-IR" sz="2000" dirty="0">
                <a:cs typeface="B Nazanin" panose="00000400000000000000" pitchFamily="2" charset="-78"/>
              </a:rPr>
              <a:t>در برخی موارد نیاز به جراحی نیست، اما باید زیر نظر پزشک باشند.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امکان ابتلا به سایر سرطان‌ها در برخی افراد:</a:t>
            </a:r>
            <a:endParaRPr lang="fa-IR" sz="2000" dirty="0">
              <a:cs typeface="B Nazanin" panose="00000400000000000000" pitchFamily="2" charset="-78"/>
            </a:endParaRP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000" dirty="0">
                <a:cs typeface="B Nazanin" panose="00000400000000000000" pitchFamily="2" charset="-78"/>
              </a:rPr>
              <a:t>معده، پانکراس، تیروئید</a:t>
            </a: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000" dirty="0">
                <a:cs typeface="B Nazanin" panose="00000400000000000000" pitchFamily="2" charset="-78"/>
              </a:rPr>
              <a:t>کبد (نوعی خاص به نام هپاتوبلاستوما)</a:t>
            </a: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000" dirty="0">
                <a:cs typeface="B Nazanin" panose="00000400000000000000" pitchFamily="2" charset="-78"/>
              </a:rPr>
              <a:t>مغز (مدولوبلاستوما)</a:t>
            </a: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000" dirty="0">
                <a:cs typeface="B Nazanin" panose="00000400000000000000" pitchFamily="2" charset="-78"/>
              </a:rPr>
              <a:t>روده باریک (مخصوصاً اثنی‌عشر)</a:t>
            </a:r>
            <a:endParaRPr lang="fa-IR" sz="1600" dirty="0">
              <a:cs typeface="B Nazanin" panose="00000400000000000000" pitchFamily="2" charset="-78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B5155C2-2845-0ACA-5BA6-C027FFE30F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19300" y="53975"/>
            <a:ext cx="7602538" cy="1224219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fa-IR" sz="3600" dirty="0">
                <a:cs typeface="B Titr" panose="00000700000000000000" pitchFamily="2" charset="-78"/>
              </a:rPr>
              <a:t>دو نوع اصلی از این بیماری وجود دارد: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5DC4944-0D6C-982E-3C2C-F81B91FA58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27424"/>
            <a:ext cx="4601497" cy="3203152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DEA9B1C-8F2F-8E35-9C33-83991E5A07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0F0BE-403F-4FA9-95EB-F8C390914EB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8737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B5155C2-2845-0ACA-5BA6-C027FFE30F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8761" y="466981"/>
            <a:ext cx="11061291" cy="5924038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rtl="1">
              <a:lnSpc>
                <a:spcPct val="150000"/>
              </a:lnSpc>
            </a:pPr>
            <a:r>
              <a:rPr lang="fa-IR" sz="2800" dirty="0">
                <a:solidFill>
                  <a:schemeClr val="bg1"/>
                </a:solidFill>
                <a:cs typeface="B Titr" panose="00000700000000000000" pitchFamily="2" charset="-78"/>
              </a:rPr>
              <a:t>توصیه‌های مهم برای خانواده‌های در معرض خطر</a:t>
            </a:r>
            <a:br>
              <a:rPr lang="fa-IR" sz="2800" dirty="0">
                <a:solidFill>
                  <a:schemeClr val="bg1"/>
                </a:solidFill>
                <a:cs typeface="B Titr" panose="00000700000000000000" pitchFamily="2" charset="-78"/>
              </a:rPr>
            </a:br>
            <a:r>
              <a:rPr lang="fa-IR" sz="2800" dirty="0">
                <a:cs typeface="B Nazanin" panose="00000400000000000000" pitchFamily="2" charset="-78"/>
              </a:rPr>
              <a:t/>
            </a:r>
            <a:br>
              <a:rPr lang="fa-IR" sz="2800" dirty="0">
                <a:cs typeface="B Nazanin" panose="00000400000000000000" pitchFamily="2" charset="-78"/>
              </a:rPr>
            </a:br>
            <a:r>
              <a:rPr lang="fa-IR" sz="2800" b="1" dirty="0">
                <a:cs typeface="B Titr" panose="00000700000000000000" pitchFamily="2" charset="-78"/>
              </a:rPr>
              <a:t>مشاوره با پزشک:</a:t>
            </a:r>
            <a:r>
              <a:rPr lang="fa-IR" sz="2000" b="1" dirty="0">
                <a:cs typeface="B Titr" panose="00000700000000000000" pitchFamily="2" charset="-78"/>
              </a:rPr>
              <a:t> 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اگر در خانواده سابقه این بیماری یا سرطان روده در سن پایین وجود دارد، بهتر است با پزشک درباره غربالگری زودهنگام مشورت کنید.</a:t>
            </a:r>
            <a:r>
              <a:rPr lang="fa-IR" sz="2800" dirty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fa-IR" sz="28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800" b="1" dirty="0">
                <a:cs typeface="B Titr" panose="00000700000000000000" pitchFamily="2" charset="-78"/>
              </a:rPr>
              <a:t>کلید پیشگیری: 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تشخیص زودرس و پیگیری مداوم، در پیشگیری از سرطان بسیار مؤثر است.</a:t>
            </a:r>
            <a:r>
              <a:rPr lang="fa-IR" sz="2800" dirty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fa-IR" sz="28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800" dirty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fa-IR" sz="28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800" dirty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fa-IR" sz="28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endParaRPr lang="fa-IR" sz="2800" dirty="0">
              <a:cs typeface="B Titr" panose="00000700000000000000" pitchFamily="2" charset="-78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8EF7F1A-FC0A-F37F-4C04-9CEA2FA23F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0F0BE-403F-4FA9-95EB-F8C390914EB3}" type="slidenum">
              <a:rPr lang="en-US" smtClean="0"/>
              <a:t>15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A2F372C-FBC6-0B77-26E9-8E98B81E9A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5921" y="4377351"/>
            <a:ext cx="2543175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4864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1781" y="1278194"/>
            <a:ext cx="11092417" cy="4670322"/>
          </a:xfrm>
        </p:spPr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تعریف: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sz="2000" dirty="0">
                <a:cs typeface="B Nazanin" panose="00000400000000000000" pitchFamily="2" charset="-78"/>
              </a:rPr>
              <a:t>سندرم لینچ، که به عنوان </a:t>
            </a:r>
            <a:r>
              <a:rPr lang="fa-IR" sz="2000" b="1" dirty="0">
                <a:cs typeface="B Nazanin" panose="00000400000000000000" pitchFamily="2" charset="-78"/>
              </a:rPr>
              <a:t>سرطان کولورکتال غیرپولیپی ارثی</a:t>
            </a:r>
            <a:r>
              <a:rPr lang="fa-IR" sz="2000" dirty="0">
                <a:cs typeface="B Nazanin" panose="00000400000000000000" pitchFamily="2" charset="-78"/>
              </a:rPr>
              <a:t> نیز شناخته می‌شود. شایع‌ترین علت سرطان کولورکتال (روده بزرگ) ارثی است.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خطر ابتلا: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sz="2000" dirty="0">
                <a:cs typeface="B Nazanin" panose="00000400000000000000" pitchFamily="2" charset="-78"/>
              </a:rPr>
              <a:t>افراد مبتلا احتمال بیشتری برای ابتلا به برخی سرطان‌ها </a:t>
            </a:r>
            <a:r>
              <a:rPr lang="fa-IR" sz="2000" b="1" dirty="0">
                <a:solidFill>
                  <a:schemeClr val="accent6"/>
                </a:solidFill>
                <a:cs typeface="B Nazanin" panose="00000400000000000000" pitchFamily="2" charset="-78"/>
              </a:rPr>
              <a:t>قبل از سن ۵۰ سالگی</a:t>
            </a:r>
            <a:r>
              <a:rPr lang="fa-IR" sz="2000" dirty="0">
                <a:solidFill>
                  <a:schemeClr val="accent6"/>
                </a:solidFill>
                <a:cs typeface="B Nazanin" panose="00000400000000000000" pitchFamily="2" charset="-78"/>
              </a:rPr>
              <a:t> </a:t>
            </a:r>
            <a:r>
              <a:rPr lang="fa-IR" sz="2000" dirty="0">
                <a:cs typeface="B Nazanin" panose="00000400000000000000" pitchFamily="2" charset="-78"/>
              </a:rPr>
              <a:t>دارند.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سرطان‌های مرتبط با سندرم لینچ:</a:t>
            </a:r>
          </a:p>
          <a:p>
            <a:pPr algn="r" rtl="1">
              <a:lnSpc>
                <a:spcPct val="100000"/>
              </a:lnSpc>
            </a:pPr>
            <a:r>
              <a:rPr lang="fa-IR" sz="2000" dirty="0">
                <a:cs typeface="B Nazanin" panose="00000400000000000000" pitchFamily="2" charset="-78"/>
              </a:rPr>
              <a:t>1. روده بزرگ، رحم، تخمدان و معده</a:t>
            </a:r>
          </a:p>
          <a:p>
            <a:pPr algn="r" rtl="1">
              <a:lnSpc>
                <a:spcPct val="100000"/>
              </a:lnSpc>
            </a:pPr>
            <a:r>
              <a:rPr lang="fa-IR" sz="2000" dirty="0">
                <a:cs typeface="B Nazanin" panose="00000400000000000000" pitchFamily="2" charset="-78"/>
              </a:rPr>
              <a:t>2. روده کوچک و پانکراس</a:t>
            </a:r>
          </a:p>
          <a:p>
            <a:pPr algn="r" rtl="1">
              <a:lnSpc>
                <a:spcPct val="100000"/>
              </a:lnSpc>
            </a:pPr>
            <a:r>
              <a:rPr lang="fa-IR" sz="2000" dirty="0">
                <a:cs typeface="B Nazanin" panose="00000400000000000000" pitchFamily="2" charset="-78"/>
              </a:rPr>
              <a:t>3. دستگاه ادراری (کلیه، حالب، مثانه)</a:t>
            </a:r>
          </a:p>
          <a:p>
            <a:pPr algn="r" rtl="1">
              <a:lnSpc>
                <a:spcPct val="100000"/>
              </a:lnSpc>
            </a:pPr>
            <a:r>
              <a:rPr lang="fa-IR" sz="2000" dirty="0">
                <a:cs typeface="B Nazanin" panose="00000400000000000000" pitchFamily="2" charset="-78"/>
              </a:rPr>
              <a:t>4. دستگاه صفراوی (کبد، کیسه صفرا، مجاری صفراوی)</a:t>
            </a:r>
          </a:p>
          <a:p>
            <a:pPr algn="r" rtl="1">
              <a:lnSpc>
                <a:spcPct val="100000"/>
              </a:lnSpc>
            </a:pPr>
            <a:r>
              <a:rPr lang="fa-IR" sz="2000" dirty="0">
                <a:cs typeface="B Nazanin" panose="00000400000000000000" pitchFamily="2" charset="-78"/>
              </a:rPr>
              <a:t>5. پروستات، مغز و انواع خاصی از سرطان‌های پوست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B5155C2-2845-0ACA-5BA6-C027FFE30F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19300" y="53975"/>
            <a:ext cx="7602538" cy="1224219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fa-IR" sz="3600" dirty="0">
                <a:cs typeface="B Titr" panose="00000700000000000000" pitchFamily="2" charset="-78"/>
              </a:rPr>
              <a:t>سندرم (نشانگان) لینچ چیست؟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FE5B033-4C76-932A-E02E-C5D2E1D16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0F0BE-403F-4FA9-95EB-F8C390914EB3}" type="slidenum">
              <a:rPr lang="en-US" smtClean="0"/>
              <a:t>16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97E82DE-656A-775A-B692-AA2896B66E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464" y="2502413"/>
            <a:ext cx="3389671" cy="2826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265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8617" y="1484671"/>
            <a:ext cx="11092417" cy="4670322"/>
          </a:xfrm>
        </p:spPr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chemeClr val="accent6"/>
                </a:solidFill>
                <a:cs typeface="B Titr" panose="00000700000000000000" pitchFamily="2" charset="-78"/>
              </a:rPr>
              <a:t>برنامه‌های آموزشی:</a:t>
            </a:r>
            <a:endParaRPr lang="fa-IR" sz="2000" dirty="0">
              <a:solidFill>
                <a:schemeClr val="accent6"/>
              </a:solidFill>
              <a:cs typeface="B Titr" panose="000007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dirty="0">
                <a:cs typeface="B Nazanin" panose="00000400000000000000" pitchFamily="2" charset="-78"/>
              </a:rPr>
              <a:t>شرکت در برنامه‌های آگاهی‌بخشی، غربالگری و تشخیص زودهنگام سرطان روده بزرگ در مراکز خدمات جامع سلامت، پایگاه‌ها و خانه‌های بهداشت.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chemeClr val="accent6"/>
                </a:solidFill>
                <a:cs typeface="B Titr" panose="00000700000000000000" pitchFamily="2" charset="-78"/>
              </a:rPr>
              <a:t>مشاوره پزشکی:</a:t>
            </a:r>
            <a:endParaRPr lang="fa-IR" sz="2000" dirty="0">
              <a:solidFill>
                <a:schemeClr val="accent6"/>
              </a:solidFill>
              <a:cs typeface="B Titr" panose="000007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dirty="0">
                <a:cs typeface="B Nazanin" panose="00000400000000000000" pitchFamily="2" charset="-78"/>
              </a:rPr>
              <a:t>در صورت وجود سابقه خانوادگی یا عوامل خطر، مشاوره با پزشک و مشاور ژنتیک توصیه می‌شود.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B5155C2-2845-0ACA-5BA6-C027FFE30F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19300" y="53975"/>
            <a:ext cx="7602538" cy="1224219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fa-IR" sz="2400" dirty="0">
                <a:cs typeface="B Titr" panose="00000700000000000000" pitchFamily="2" charset="-78"/>
              </a:rPr>
              <a:t>برنامه‌های آموزشی و مشاوره پزشکی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ACFDA5C-2705-0FF1-75B0-19D8DB34C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0F0BE-403F-4FA9-95EB-F8C390914EB3}" type="slidenum">
              <a:rPr lang="en-US" smtClean="0"/>
              <a:t>17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A02BC18-88AF-9E53-7A97-F7A589B618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617" y="2923868"/>
            <a:ext cx="2462059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986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48000">
              <a:schemeClr val="accent1">
                <a:lumMod val="97000"/>
                <a:lumOff val="3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82CCC60-E8CD-4174-8B1A-7DF615B22EEF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CBCB8EE-1656-3AE5-3C0B-5C44AAACF04A}"/>
              </a:ext>
            </a:extLst>
          </p:cNvPr>
          <p:cNvSpPr txBox="1"/>
          <p:nvPr/>
        </p:nvSpPr>
        <p:spPr>
          <a:xfrm>
            <a:off x="643423" y="191161"/>
            <a:ext cx="10938977" cy="1331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800" dirty="0">
                <a:cs typeface="B Titr" panose="00000700000000000000" pitchFamily="2" charset="-78"/>
              </a:rPr>
              <a:t>تشخیص زودهنگام، زندگی را نجات می‌دهد.</a:t>
            </a:r>
          </a:p>
          <a:p>
            <a:pPr algn="ctr" rtl="1">
              <a:lnSpc>
                <a:spcPct val="150000"/>
              </a:lnSpc>
            </a:pPr>
            <a:r>
              <a:rPr lang="fa-IR" sz="2800" dirty="0">
                <a:cs typeface="B Titr" panose="00000700000000000000" pitchFamily="2" charset="-78"/>
              </a:rPr>
              <a:t>با غربالگری و خودمراقبتی، می‌توان از سرطان روده بزرگ پیشگیری کرد.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809E33D-8D5B-3F10-4199-C4EAD9C44C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7111" y="3429000"/>
            <a:ext cx="6451600" cy="329247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488997" y="2018916"/>
            <a:ext cx="91474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121917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ranNastaliq" panose="02020505000000020003" pitchFamily="18" charset="0"/>
                <a:ea typeface="+mn-ea"/>
                <a:cs typeface="IranNastaliq" panose="02020505000000020003" pitchFamily="18" charset="0"/>
              </a:rPr>
              <a:t>از حسن توجه شما سپاسگزارم</a:t>
            </a:r>
          </a:p>
        </p:txBody>
      </p:sp>
    </p:spTree>
    <p:extLst>
      <p:ext uri="{BB962C8B-B14F-4D97-AF65-F5344CB8AC3E}">
        <p14:creationId xmlns:p14="http://schemas.microsoft.com/office/powerpoint/2010/main" val="8492988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776A0621-6DEF-C817-A2D7-0C27CA01ACC8}"/>
              </a:ext>
            </a:extLst>
          </p:cNvPr>
          <p:cNvSpPr txBox="1"/>
          <p:nvPr/>
        </p:nvSpPr>
        <p:spPr>
          <a:xfrm>
            <a:off x="2177168" y="2234362"/>
            <a:ext cx="8106486" cy="90024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endParaRPr lang="fa-IR" sz="1400" b="1" kern="0" dirty="0">
              <a:solidFill>
                <a:srgbClr val="2F2B20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ctr">
              <a:lnSpc>
                <a:spcPct val="150000"/>
              </a:lnSpc>
            </a:pPr>
            <a:r>
              <a:rPr lang="fa-IR" sz="2800" b="1" kern="0" dirty="0">
                <a:solidFill>
                  <a:srgbClr val="0070C0"/>
                </a:solidFill>
                <a:latin typeface="Times New Roman" panose="02020603050405020304" pitchFamily="18" charset="0"/>
                <a:cs typeface="B Titr" panose="00000700000000000000" pitchFamily="2" charset="-78"/>
              </a:rPr>
              <a:t>راهنمای خودمراقبتی برای پیشگیری وکنترل سرطان </a:t>
            </a:r>
            <a:endParaRPr lang="fa-IR" sz="2800" b="1" dirty="0">
              <a:solidFill>
                <a:srgbClr val="0070C0"/>
              </a:solidFill>
              <a:latin typeface="Century Gothic"/>
              <a:cs typeface="B Titr" panose="00000700000000000000" pitchFamily="2" charset="-78"/>
            </a:endParaRPr>
          </a:p>
        </p:txBody>
      </p:sp>
      <p:sp>
        <p:nvSpPr>
          <p:cNvPr id="10" name="Rounded Rectangle 7">
            <a:extLst>
              <a:ext uri="{FF2B5EF4-FFF2-40B4-BE49-F238E27FC236}">
                <a16:creationId xmlns:a16="http://schemas.microsoft.com/office/drawing/2014/main" id="{38F8DB45-A836-78C5-ED56-4E03132CBEAB}"/>
              </a:ext>
            </a:extLst>
          </p:cNvPr>
          <p:cNvSpPr/>
          <p:nvPr/>
        </p:nvSpPr>
        <p:spPr>
          <a:xfrm>
            <a:off x="3115471" y="3275659"/>
            <a:ext cx="6229878" cy="1156044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4000" b="1" dirty="0">
                <a:solidFill>
                  <a:schemeClr val="tx1"/>
                </a:solidFill>
                <a:latin typeface="2  Titr"/>
                <a:cs typeface="B Titr" panose="00000700000000000000" pitchFamily="2" charset="-78"/>
              </a:rPr>
              <a:t>فصل 14: </a:t>
            </a:r>
            <a:r>
              <a:rPr lang="fa-IR" sz="3600" b="1" dirty="0">
                <a:solidFill>
                  <a:schemeClr val="tx1"/>
                </a:solidFill>
                <a:effectLst/>
                <a:latin typeface="2  Titr"/>
                <a:ea typeface="Times New Roman" panose="02020603050405020304" pitchFamily="18" charset="0"/>
                <a:cs typeface="B Titr" panose="00000700000000000000" pitchFamily="2" charset="-78"/>
              </a:rPr>
              <a:t>سرطان روده بزرگ</a:t>
            </a:r>
          </a:p>
          <a:p>
            <a:pPr algn="ctr" rtl="1">
              <a:lnSpc>
                <a:spcPct val="150000"/>
              </a:lnSpc>
            </a:pPr>
            <a:endParaRPr lang="en-US" sz="1800" dirty="0">
              <a:effectLst/>
              <a:highlight>
                <a:srgbClr val="FAF9F8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026" name="Picture 2" descr="دانشگاه علوم پزشکی اردبیل - ویکی‌پدیا، دانشنامهٔ آزاد">
            <a:extLst>
              <a:ext uri="{FF2B5EF4-FFF2-40B4-BE49-F238E27FC236}">
                <a16:creationId xmlns:a16="http://schemas.microsoft.com/office/drawing/2014/main" id="{838EF3E3-8EF6-0C8D-1D98-A155FACDFD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8848" y="60972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66C5FE0-08AB-A0E7-9C0C-68BB82C22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0F0BE-403F-4FA9-95EB-F8C390914EB3}" type="slidenum">
              <a:rPr lang="en-US" smtClean="0"/>
              <a:t>2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1117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4867EFAE-152E-1ECF-5392-3B76E6052EB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0727" y="1767886"/>
            <a:ext cx="6319684" cy="4151134"/>
          </a:xfrm>
        </p:spPr>
      </p:pic>
      <p:sp>
        <p:nvSpPr>
          <p:cNvPr id="7" name="Title 3">
            <a:extLst>
              <a:ext uri="{FF2B5EF4-FFF2-40B4-BE49-F238E27FC236}">
                <a16:creationId xmlns:a16="http://schemas.microsoft.com/office/drawing/2014/main" id="{A0EF1C60-E8CB-6403-17AC-BE2666A8861E}"/>
              </a:ext>
            </a:extLst>
          </p:cNvPr>
          <p:cNvSpPr txBox="1">
            <a:spLocks/>
          </p:cNvSpPr>
          <p:nvPr/>
        </p:nvSpPr>
        <p:spPr>
          <a:xfrm>
            <a:off x="2019300" y="53975"/>
            <a:ext cx="7602538" cy="1224219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4800" dirty="0">
                <a:cs typeface="B Titr" panose="00000700000000000000" pitchFamily="2" charset="-78"/>
              </a:rPr>
              <a:t>سرطان روده بزرگ</a:t>
            </a:r>
            <a:endParaRPr lang="en-US" sz="4800" dirty="0">
              <a:cs typeface="B Titr" panose="00000700000000000000" pitchFamily="2" charset="-78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20C05C6-6E89-7DDE-D091-52B760F031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45807" y="6359550"/>
            <a:ext cx="725128" cy="365125"/>
          </a:xfrm>
        </p:spPr>
        <p:txBody>
          <a:bodyPr/>
          <a:lstStyle/>
          <a:p>
            <a:fld id="{B470F0BE-403F-4FA9-95EB-F8C390914EB3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37271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85187" y="1740309"/>
            <a:ext cx="7682256" cy="3205317"/>
          </a:xfrm>
        </p:spPr>
        <p:txBody>
          <a:bodyPr/>
          <a:lstStyle/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000" b="1" dirty="0">
                <a:cs typeface="B Nazanin" panose="00000400000000000000" pitchFamily="2" charset="-78"/>
              </a:rPr>
              <a:t>بروز سالانه در ایران: </a:t>
            </a:r>
            <a:r>
              <a:rPr lang="fa-IR" sz="2000" dirty="0">
                <a:cs typeface="B Nazanin" panose="00000400000000000000" pitchFamily="2" charset="-78"/>
              </a:rPr>
              <a:t>آخرین آمار نشان میدهد حدود 13،4۰۰ مورد جدید ابتلا در سال رخ می دهد.</a:t>
            </a: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000" b="1" dirty="0">
                <a:cs typeface="B Nazanin" panose="00000400000000000000" pitchFamily="2" charset="-78"/>
              </a:rPr>
              <a:t>نرخ بروز: </a:t>
            </a:r>
            <a:r>
              <a:rPr lang="fa-IR" sz="2000" dirty="0">
                <a:cs typeface="B Nazanin" panose="00000400000000000000" pitchFamily="2" charset="-78"/>
              </a:rPr>
              <a:t>حدود ۱۶ نفر در هر ۱۰۰٬۰۰۰ نفر</a:t>
            </a: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000" b="1" dirty="0">
                <a:cs typeface="B Nazanin" panose="00000400000000000000" pitchFamily="2" charset="-78"/>
              </a:rPr>
              <a:t>روزانه: </a:t>
            </a:r>
            <a:r>
              <a:rPr lang="fa-IR" sz="2000" dirty="0">
                <a:cs typeface="B Nazanin" panose="00000400000000000000" pitchFamily="2" charset="-78"/>
              </a:rPr>
              <a:t>حدود ۳۷ نفر مبتلا می‌شوند.</a:t>
            </a:r>
          </a:p>
          <a:p>
            <a:pPr algn="r" rtl="1"/>
            <a:endParaRPr lang="fa-IR" sz="2400" dirty="0">
              <a:cs typeface="B Nazanin" panose="00000400000000000000" pitchFamily="2" charset="-78"/>
            </a:endParaRPr>
          </a:p>
          <a:p>
            <a:pPr algn="r" rtl="1"/>
            <a:r>
              <a:rPr lang="fa-IR" sz="2000" dirty="0">
                <a:solidFill>
                  <a:srgbClr val="00B050"/>
                </a:solidFill>
                <a:cs typeface="B Titr" panose="00000700000000000000" pitchFamily="2" charset="-78"/>
              </a:rPr>
              <a:t>اما این بیماری یک بیماری کاملا قابل پیشگیری و درمان است.</a:t>
            </a: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67229B1-17EB-7ABC-3A5A-6DF456DA5C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40309"/>
            <a:ext cx="4073818" cy="4355691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DB5155C2-2845-0ACA-5BA6-C027FFE30F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02890" y="223632"/>
            <a:ext cx="9960078" cy="107673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0000"/>
          </a:bodyPr>
          <a:lstStyle/>
          <a:p>
            <a:pPr algn="ctr"/>
            <a:r>
              <a:rPr lang="fa-IR" sz="3600" dirty="0">
                <a:cs typeface="B Titr" panose="00000700000000000000" pitchFamily="2" charset="-78"/>
              </a:rPr>
              <a:t>پیشگیری از سرطان روده بزرگ اهمیت خود مراقبتی</a:t>
            </a:r>
            <a:br>
              <a:rPr lang="fa-IR" sz="3600" dirty="0">
                <a:cs typeface="B Titr" panose="00000700000000000000" pitchFamily="2" charset="-78"/>
              </a:rPr>
            </a:br>
            <a:endParaRPr lang="fa-IR" sz="3600" dirty="0">
              <a:cs typeface="B Titr" panose="00000700000000000000" pitchFamily="2" charset="-78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4120EB3-960D-8343-878D-E7DAF6488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0F0BE-403F-4FA9-95EB-F8C390914EB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7731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05224" y="1524102"/>
            <a:ext cx="8544232" cy="5279923"/>
          </a:xfrm>
        </p:spPr>
        <p:txBody>
          <a:bodyPr>
            <a:normAutofit/>
          </a:bodyPr>
          <a:lstStyle/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غربالگری منظم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sz="2000" dirty="0">
                <a:cs typeface="B Nazanin" panose="00000400000000000000" pitchFamily="2" charset="-78"/>
              </a:rPr>
              <a:t>(مانند کولونوسکوپی) → </a:t>
            </a:r>
            <a:r>
              <a:rPr lang="fa-IR" sz="2000" b="1" dirty="0">
                <a:cs typeface="B Nazanin" panose="00000400000000000000" pitchFamily="2" charset="-78"/>
              </a:rPr>
              <a:t>تشخیص زودهنگام</a:t>
            </a:r>
            <a:r>
              <a:rPr lang="fa-IR" sz="2000" dirty="0">
                <a:cs typeface="B Nazanin" panose="00000400000000000000" pitchFamily="2" charset="-78"/>
              </a:rPr>
              <a:t> و پیشگیری از پیشرفت</a:t>
            </a: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سبک زندگی سالم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sz="2000" dirty="0">
                <a:cs typeface="B Nazanin" panose="00000400000000000000" pitchFamily="2" charset="-78"/>
              </a:rPr>
              <a:t>(به‌ویژه </a:t>
            </a:r>
            <a:r>
              <a:rPr lang="fa-IR" sz="2000" b="1" dirty="0">
                <a:cs typeface="B Nazanin" panose="00000400000000000000" pitchFamily="2" charset="-78"/>
              </a:rPr>
              <a:t>فعالیت بدنی منظم</a:t>
            </a:r>
            <a:r>
              <a:rPr lang="fa-IR" sz="2000" dirty="0">
                <a:cs typeface="B Nazanin" panose="00000400000000000000" pitchFamily="2" charset="-78"/>
              </a:rPr>
              <a:t>) → کاهش احتمال ابتلا و بهبود بقا در صورت ابتلا</a:t>
            </a: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خودمراقبتی و مراقبت فعالانه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sz="2000" dirty="0">
                <a:cs typeface="B Nazanin" panose="00000400000000000000" pitchFamily="2" charset="-78"/>
              </a:rPr>
              <a:t>→ مدیریت بهتر بیماری و </a:t>
            </a:r>
            <a:r>
              <a:rPr lang="fa-IR" sz="2000" b="1" dirty="0">
                <a:cs typeface="B Nazanin" panose="00000400000000000000" pitchFamily="2" charset="-78"/>
              </a:rPr>
              <a:t>کاهش احتمال عود</a:t>
            </a:r>
            <a:endParaRPr lang="fa-IR" sz="2000" dirty="0">
              <a:cs typeface="B Nazanin" panose="00000400000000000000" pitchFamily="2" charset="-78"/>
            </a:endParaRP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1800" b="1" dirty="0">
                <a:solidFill>
                  <a:srgbClr val="00B050"/>
                </a:solidFill>
                <a:cs typeface="B Titr" panose="00000700000000000000" pitchFamily="2" charset="-78"/>
              </a:rPr>
              <a:t>تشخیص به‌موقع زندگی را نجات می‌دهد. </a:t>
            </a: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1800" dirty="0">
                <a:solidFill>
                  <a:srgbClr val="00B050"/>
                </a:solidFill>
                <a:cs typeface="B Titr" panose="00000700000000000000" pitchFamily="2" charset="-78"/>
              </a:rPr>
              <a:t>سرطان روده بزرگ اغلب ازپولیپهای پیش سرطانی آغازمی شود،باغربالگری مناسب میتوان ازاین سرطان جلوگیری کرد.</a:t>
            </a:r>
          </a:p>
          <a:p>
            <a:pPr algn="r" rtl="1">
              <a:lnSpc>
                <a:spcPct val="150000"/>
              </a:lnSpc>
            </a:pPr>
            <a:endParaRPr lang="fa-IR" sz="1800" dirty="0">
              <a:solidFill>
                <a:srgbClr val="00B050"/>
              </a:solidFill>
              <a:cs typeface="B Titr" panose="00000700000000000000" pitchFamily="2" charset="-78"/>
            </a:endParaRP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1800" dirty="0">
                <a:solidFill>
                  <a:srgbClr val="00B050"/>
                </a:solidFill>
                <a:cs typeface="B Titr" panose="00000700000000000000" pitchFamily="2" charset="-78"/>
              </a:rPr>
              <a:t>مراقبت فعالانه از خود، توانایی پیشگیری ازبیماری ودرصورت ابتلا مدیریت بهتربیماری وکاهش عودبیماری رابه همراه دارد.</a:t>
            </a:r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B5155C2-2845-0ACA-5BA6-C027FFE30F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84671" y="184514"/>
            <a:ext cx="8707438" cy="1224219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fa-IR" sz="3600" dirty="0">
                <a:cs typeface="B Titr" panose="00000700000000000000" pitchFamily="2" charset="-78"/>
              </a:rPr>
              <a:t>پیشگیری از سرطان روده بزرگ اهمیت خود مراقبتی</a:t>
            </a:r>
            <a:br>
              <a:rPr lang="fa-IR" sz="3600" dirty="0">
                <a:cs typeface="B Titr" panose="00000700000000000000" pitchFamily="2" charset="-78"/>
              </a:rPr>
            </a:br>
            <a:endParaRPr lang="en-US" sz="3600" dirty="0">
              <a:cs typeface="B Titr" panose="00000700000000000000" pitchFamily="2" charset="-78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C9B9900-C66B-8CF4-085B-7FF90B43C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0F0BE-403F-4FA9-95EB-F8C390914EB3}" type="slidenum">
              <a:rPr lang="en-US" smtClean="0"/>
              <a:t>5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4758C73-FE7D-3F48-6C2F-58E622B3CE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96409"/>
            <a:ext cx="3696929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4120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47768" y="1554574"/>
            <a:ext cx="8301688" cy="4670322"/>
          </a:xfrm>
        </p:spPr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chemeClr val="accent6"/>
                </a:solidFill>
                <a:cs typeface="B Titr" panose="00000700000000000000" pitchFamily="2" charset="-78"/>
              </a:rPr>
              <a:t>عوامل خطر غیرقابل اصلاح (قابل تغییر نیستند)</a:t>
            </a: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افزایش سن: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sz="2000" dirty="0">
                <a:cs typeface="B Nazanin" panose="00000400000000000000" pitchFamily="2" charset="-78"/>
              </a:rPr>
              <a:t>خطر ابتلا پس از </a:t>
            </a:r>
            <a:r>
              <a:rPr lang="fa-IR" sz="2000" b="1" dirty="0">
                <a:cs typeface="B Nazanin" panose="00000400000000000000" pitchFamily="2" charset="-78"/>
              </a:rPr>
              <a:t>۵۰ سالگی</a:t>
            </a:r>
            <a:r>
              <a:rPr lang="fa-IR" sz="2000" dirty="0">
                <a:cs typeface="B Nazanin" panose="00000400000000000000" pitchFamily="2" charset="-78"/>
              </a:rPr>
              <a:t> افزایش می‌یابد.</a:t>
            </a: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سابقه خانوادگی: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sz="2000" dirty="0">
                <a:cs typeface="B Nazanin" panose="00000400000000000000" pitchFamily="2" charset="-78"/>
              </a:rPr>
              <a:t>سرطان روده بزرگ یا </a:t>
            </a:r>
            <a:r>
              <a:rPr lang="fa-IR" sz="2000" b="1" dirty="0">
                <a:cs typeface="B Nazanin" panose="00000400000000000000" pitchFamily="2" charset="-78"/>
              </a:rPr>
              <a:t>پولیپ‌های آدنوماتوز</a:t>
            </a:r>
            <a:r>
              <a:rPr lang="fa-IR" sz="2000" dirty="0">
                <a:cs typeface="B Nazanin" panose="00000400000000000000" pitchFamily="2" charset="-78"/>
              </a:rPr>
              <a:t> در بستگان درجه‌یک</a:t>
            </a: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بیماری های ارثی: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sz="2000" dirty="0">
                <a:cs typeface="B Nazanin" panose="00000400000000000000" pitchFamily="2" charset="-78"/>
              </a:rPr>
              <a:t>مانند </a:t>
            </a:r>
            <a:r>
              <a:rPr lang="fa-IR" sz="2000" b="1" dirty="0">
                <a:cs typeface="B Nazanin" panose="00000400000000000000" pitchFamily="2" charset="-78"/>
              </a:rPr>
              <a:t>پولیپوز آدنوماتوز فامیلی (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FAP</a:t>
            </a:r>
            <a:r>
              <a:rPr lang="fa-I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ar-DZ" sz="1600" b="1" dirty="0">
                <a:cs typeface="B Nazanin" panose="00000400000000000000" pitchFamily="2" charset="-78"/>
              </a:rPr>
              <a:t>یا سندرم لینچ.</a:t>
            </a:r>
            <a:endParaRPr lang="fa-IR" sz="2000" b="1" dirty="0">
              <a:cs typeface="B Nazanin" panose="00000400000000000000" pitchFamily="2" charset="-78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B5155C2-2845-0ACA-5BA6-C027FFE30F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19300" y="53975"/>
            <a:ext cx="7602538" cy="1224219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fa-IR" sz="4800" dirty="0">
                <a:cs typeface="B Titr" panose="00000700000000000000" pitchFamily="2" charset="-78"/>
              </a:rPr>
              <a:t>«آشنایی با عوامل خطر»</a:t>
            </a:r>
            <a:endParaRPr lang="en-US" sz="4800" dirty="0">
              <a:cs typeface="B Titr" panose="00000700000000000000" pitchFamily="2" charset="-78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ECA45C4-C965-DDB4-65AC-83A2FB42A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0F0BE-403F-4FA9-95EB-F8C390914EB3}" type="slidenum">
              <a:rPr lang="en-US" smtClean="0"/>
              <a:t>6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13E2284-8ACE-F401-2EDC-FD3C2F8E90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854457"/>
            <a:ext cx="3814917" cy="4370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3140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57600" y="1521954"/>
            <a:ext cx="8301688" cy="4670322"/>
          </a:xfrm>
        </p:spPr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dirty="0">
                <a:solidFill>
                  <a:schemeClr val="accent6"/>
                </a:solidFill>
                <a:cs typeface="B Titr" panose="00000700000000000000" pitchFamily="2" charset="-78"/>
              </a:rPr>
              <a:t>عوامل خطر قابل اصلاح (قابل تغییر هستند)</a:t>
            </a:r>
            <a:endParaRPr lang="fa-IR" sz="2000" dirty="0">
              <a:solidFill>
                <a:schemeClr val="accent6"/>
              </a:solidFill>
              <a:cs typeface="B Nazanin" panose="00000400000000000000" pitchFamily="2" charset="-78"/>
            </a:endParaRP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000" b="1" dirty="0">
                <a:solidFill>
                  <a:srgbClr val="FF0000"/>
                </a:solidFill>
                <a:cs typeface="B Titr" panose="00000700000000000000" pitchFamily="2" charset="-78"/>
              </a:rPr>
              <a:t>رژیم غذایی ناسالم:</a:t>
            </a:r>
            <a:r>
              <a:rPr lang="fa-IR" sz="2000" dirty="0">
                <a:solidFill>
                  <a:srgbClr val="FF0000"/>
                </a:solidFill>
                <a:cs typeface="B Titr" panose="00000700000000000000" pitchFamily="2" charset="-78"/>
              </a:rPr>
              <a:t> </a:t>
            </a:r>
            <a:r>
              <a:rPr lang="fa-IR" sz="2000" dirty="0">
                <a:cs typeface="B Nazanin" panose="00000400000000000000" pitchFamily="2" charset="-78"/>
              </a:rPr>
              <a:t>مصرف زیاد </a:t>
            </a:r>
            <a:r>
              <a:rPr lang="fa-IR" sz="2000" b="1" dirty="0">
                <a:cs typeface="B Nazanin" panose="00000400000000000000" pitchFamily="2" charset="-78"/>
              </a:rPr>
              <a:t>گوشت قرمز</a:t>
            </a:r>
            <a:r>
              <a:rPr lang="fa-IR" sz="2000" dirty="0">
                <a:cs typeface="B Nazanin" panose="00000400000000000000" pitchFamily="2" charset="-78"/>
              </a:rPr>
              <a:t> و </a:t>
            </a:r>
            <a:r>
              <a:rPr lang="fa-IR" sz="2000" b="1" dirty="0">
                <a:cs typeface="B Nazanin" panose="00000400000000000000" pitchFamily="2" charset="-78"/>
              </a:rPr>
              <a:t>گوشت‌های فرآوری‌شده</a:t>
            </a:r>
            <a:endParaRPr lang="fa-IR" sz="2000" dirty="0">
              <a:cs typeface="B Nazanin" panose="00000400000000000000" pitchFamily="2" charset="-78"/>
            </a:endParaRP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000" b="1" dirty="0">
                <a:solidFill>
                  <a:srgbClr val="FF0000"/>
                </a:solidFill>
                <a:cs typeface="B Titr" panose="00000700000000000000" pitchFamily="2" charset="-78"/>
              </a:rPr>
              <a:t>کم‌تحرکی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: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sz="2000" dirty="0">
                <a:cs typeface="B Nazanin" panose="00000400000000000000" pitchFamily="2" charset="-78"/>
              </a:rPr>
              <a:t>فعالیت بدنی ناکافی</a:t>
            </a: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000" b="1" dirty="0">
                <a:solidFill>
                  <a:srgbClr val="FF0000"/>
                </a:solidFill>
                <a:cs typeface="B Titr" panose="00000700000000000000" pitchFamily="2" charset="-78"/>
              </a:rPr>
              <a:t>اضافه‌وزن و چاقی</a:t>
            </a:r>
            <a:endParaRPr lang="fa-IR" sz="2000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000" b="1" dirty="0">
                <a:solidFill>
                  <a:srgbClr val="FF0000"/>
                </a:solidFill>
                <a:cs typeface="B Titr" panose="00000700000000000000" pitchFamily="2" charset="-78"/>
              </a:rPr>
              <a:t>الکل و دخانیات</a:t>
            </a:r>
            <a:endParaRPr lang="fa-IR" sz="2000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000" b="1" dirty="0">
                <a:solidFill>
                  <a:srgbClr val="FF0000"/>
                </a:solidFill>
                <a:cs typeface="B Titr" panose="00000700000000000000" pitchFamily="2" charset="-78"/>
              </a:rPr>
              <a:t>مصرف کم میوه و سبزیجات</a:t>
            </a:r>
            <a:endParaRPr lang="fa-IR" sz="20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B5155C2-2845-0ACA-5BA6-C027FFE30F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19300" y="53975"/>
            <a:ext cx="7602538" cy="1224219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fa-IR" sz="3600" dirty="0">
                <a:cs typeface="B Titr" panose="00000700000000000000" pitchFamily="2" charset="-78"/>
              </a:rPr>
              <a:t>«آشنایی با عوامل خطر»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02242A-5D34-5D23-AB66-BE1BAE6B2D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052" y="1699321"/>
            <a:ext cx="3274142" cy="258803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6B663BB-B2E1-9D96-3F57-75022C9668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0F0BE-403F-4FA9-95EB-F8C390914EB3}" type="slidenum">
              <a:rPr lang="en-US" smtClean="0"/>
              <a:t>7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B2A18E-F6FB-805C-D5EB-9AB00EA1CD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9736" y="1741517"/>
            <a:ext cx="2308342" cy="233024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F571D9D-CC33-5F74-4AA7-AB18B6A119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2852" y="4188421"/>
            <a:ext cx="2630129" cy="201284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A288260-D59B-6118-388E-3E48E9AE8C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74297" y="4205188"/>
            <a:ext cx="2308342" cy="2094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88641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47768" y="1396180"/>
            <a:ext cx="8301688" cy="4670322"/>
          </a:xfrm>
        </p:spPr>
        <p:txBody>
          <a:bodyPr>
            <a:normAutofit/>
          </a:bodyPr>
          <a:lstStyle/>
          <a:p>
            <a:pPr marR="0" lvl="0" algn="r" defTabSz="914400" rtl="1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1. تغییر در عادات دفع: </a:t>
            </a:r>
            <a:r>
              <a:rPr kumimoji="0" lang="fa-IR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یبوست یا اسهال مداوم.</a:t>
            </a:r>
          </a:p>
          <a:p>
            <a:pPr marR="0" lvl="0" algn="r" defTabSz="914400" rtl="1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2. وجود خون در مدفوع</a:t>
            </a:r>
          </a:p>
          <a:p>
            <a:pPr marR="0" lvl="0" algn="r" defTabSz="914400" rtl="1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3. درد یا ناراحتی مداوم در شکم</a:t>
            </a:r>
          </a:p>
          <a:p>
            <a:pPr marR="0" lvl="0" algn="r" defTabSz="914400" rtl="1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4. کاهش وزن بی دلیل</a:t>
            </a:r>
          </a:p>
          <a:p>
            <a:pPr marR="0" lvl="0" algn="r" defTabSz="914400" rtl="1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5. احساس خستگی مفرط</a:t>
            </a:r>
          </a:p>
          <a:p>
            <a:pPr marR="0" lvl="0" algn="r" defTabSz="914400" rtl="1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ar-DZ" sz="1600" dirty="0">
                <a:solidFill>
                  <a:srgbClr val="FF0000"/>
                </a:solidFill>
                <a:cs typeface="B Titr" panose="00000700000000000000" pitchFamily="2" charset="-78"/>
              </a:rPr>
              <a:t>توصیه مهم</a:t>
            </a:r>
            <a:r>
              <a:rPr lang="fa-IR" sz="2000" dirty="0">
                <a:solidFill>
                  <a:srgbClr val="FF0000"/>
                </a:solidFill>
                <a:latin typeface="Calibri" panose="020F0502020204030204"/>
                <a:cs typeface="B Titr" panose="00000700000000000000" pitchFamily="2" charset="-78"/>
              </a:rPr>
              <a:t>: </a:t>
            </a: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rPr>
              <a:t>در صورت مشاهده هر یک از این علائم، مراجعه به مرکز بهداشتی درمانی یا پزشک ضروری</a:t>
            </a:r>
            <a:r>
              <a:rPr lang="fa-IR" sz="2000" b="1" dirty="0">
                <a:solidFill>
                  <a:srgbClr val="00B050"/>
                </a:solidFill>
                <a:latin typeface="Calibri" panose="020F0502020204030204"/>
                <a:cs typeface="B Nazanin" panose="00000400000000000000" pitchFamily="2" charset="-78"/>
              </a:rPr>
              <a:t> است.</a:t>
            </a:r>
            <a:endParaRPr kumimoji="0" lang="fa-IR" sz="20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cs typeface="B Nazanin" panose="00000400000000000000" pitchFamily="2" charset="-78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B5155C2-2845-0ACA-5BA6-C027FFE30F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19300" y="53975"/>
            <a:ext cx="7602538" cy="1224219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fa-IR" sz="3600" dirty="0">
                <a:cs typeface="B Titr" panose="00000700000000000000" pitchFamily="2" charset="-78"/>
              </a:rPr>
              <a:t>آشنایی با علایم هشدار دهنده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7D54188-8B23-E931-A5F2-719964E0AE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91" y="1521542"/>
            <a:ext cx="3146319" cy="3758382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618311B-03E9-17F6-73C7-01EB30EC2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0F0BE-403F-4FA9-95EB-F8C390914EB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13540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B5155C2-2845-0ACA-5BA6-C027FFE30F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19300" y="53975"/>
            <a:ext cx="7602538" cy="1224219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fa-IR" sz="3600" dirty="0">
                <a:cs typeface="B Titr" panose="00000700000000000000" pitchFamily="2" charset="-78"/>
              </a:rPr>
              <a:t>پیشگیری و غربالگری: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74E97774-FE91-5627-E67F-BD9A61BE2E5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2990609" y="1369343"/>
            <a:ext cx="8829661" cy="3347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marR="0" lvl="0" indent="-285750" algn="r" defTabSz="914400" rtl="1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r>
              <a:rPr kumimoji="0" lang="ar-SA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آزمایش خون مخفی در مدفوع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:</a:t>
            </a:r>
            <a:r>
              <a:rPr kumimoji="0" lang="fa-IR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برای افراد بالای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۴۵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سال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fa-IR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.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B Nazanin" panose="00000400000000000000" pitchFamily="2" charset="-78"/>
            </a:endParaRPr>
          </a:p>
          <a:p>
            <a:pPr marL="285750" marR="0" lvl="0" indent="-285750" algn="r" defTabSz="914400" rtl="1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r>
              <a:rPr kumimoji="0" lang="ar-SA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کولونوسکوپی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:</a:t>
            </a:r>
            <a:r>
              <a:rPr kumimoji="0" lang="fa-IR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برای افراد با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1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ریسک متوسط</a:t>
            </a:r>
            <a:r>
              <a:rPr kumimoji="0" lang="ar-SA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؛ در صورت وجود عوامل خطر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، </a:t>
            </a:r>
            <a:r>
              <a:rPr kumimoji="0" lang="ar-SA" altLang="en-US" sz="1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دفعات بیشتری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توصیه می‌شود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.</a:t>
            </a:r>
          </a:p>
          <a:p>
            <a:pPr marL="285750" marR="0" lvl="0" indent="-285750" algn="r" defTabSz="914400" rtl="1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r>
              <a:rPr kumimoji="0" lang="ar-SA" altLang="en-US" sz="1800" b="1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رژیم غذایی متعادل</a:t>
            </a:r>
            <a:r>
              <a:rPr lang="fa-IR" altLang="en-US" sz="1800" b="1" dirty="0">
                <a:latin typeface="Arial" panose="020B0604020202020204" pitchFamily="34" charset="0"/>
                <a:cs typeface="B Nazanin" panose="00000400000000000000" pitchFamily="2" charset="-78"/>
              </a:rPr>
              <a:t>: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افزایش مصرف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1800" b="1" i="0" u="none" strike="noStrike" cap="none" normalizeH="0" baseline="0" dirty="0">
                <a:ln>
                  <a:noFill/>
                </a:ln>
                <a:solidFill>
                  <a:schemeClr val="accent6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میوه‌ها، سبزیجات و غلات کامل</a:t>
            </a:r>
            <a:r>
              <a:rPr kumimoji="0" lang="ar-SA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؛ کاهش مصرف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ar-SA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گوشت قرمز و فرآوری‌شده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fa-IR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.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B Nazanin" panose="00000400000000000000" pitchFamily="2" charset="-78"/>
            </a:endParaRPr>
          </a:p>
          <a:p>
            <a:pPr marL="285750" marR="0" lvl="0" indent="-285750" algn="r" defTabSz="914400" rtl="1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r>
              <a:rPr kumimoji="0" lang="ar-SA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فعالیت بدنی منظم</a:t>
            </a:r>
            <a:r>
              <a:rPr kumimoji="0" lang="fa-IR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: </a:t>
            </a:r>
            <a:r>
              <a:rPr kumimoji="0" lang="ar-SA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حداقل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۳۰ </a:t>
            </a:r>
            <a:r>
              <a:rPr kumimoji="0" lang="ar-SA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دقیقه ورزش در روز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r>
              <a:rPr kumimoji="0" lang="fa-IR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.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B Nazanin" panose="00000400000000000000" pitchFamily="2" charset="-78"/>
            </a:endParaRPr>
          </a:p>
          <a:p>
            <a:pPr marL="285750" marR="0" lvl="0" indent="-285750" algn="r" defTabSz="914400" rtl="1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r>
              <a:rPr kumimoji="0" lang="ar-SA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حفظ وزن مناس</a:t>
            </a:r>
            <a:r>
              <a:rPr kumimoji="0" lang="fa-IR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ب.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</a:p>
          <a:p>
            <a:pPr marL="285750" marR="0" lvl="0" indent="-285750" algn="r" defTabSz="914400" rtl="1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r>
              <a:rPr kumimoji="0" lang="ar-SA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پرهیز از مصرف الکل و دخانیات</a:t>
            </a:r>
            <a:r>
              <a:rPr kumimoji="0" lang="fa-IR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.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70BE23-5BFD-C0F6-5F3F-73BB8824B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0F0BE-403F-4FA9-95EB-F8C390914EB3}" type="slidenum">
              <a:rPr lang="en-US" smtClean="0"/>
              <a:t>9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39FF530-BF62-D741-8E9C-A53E244613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549" y="3781632"/>
            <a:ext cx="3547843" cy="258634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16A85C7-CE8E-6390-8632-6B54C76130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6439" y="3781632"/>
            <a:ext cx="3429000" cy="258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8703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465</TotalTime>
  <Words>898</Words>
  <Application>Microsoft Office PowerPoint</Application>
  <PresentationFormat>Widescreen</PresentationFormat>
  <Paragraphs>111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32" baseType="lpstr">
      <vt:lpstr>2  Titr</vt:lpstr>
      <vt:lpstr>Arial</vt:lpstr>
      <vt:lpstr>B Nazanin</vt:lpstr>
      <vt:lpstr>B Titr</vt:lpstr>
      <vt:lpstr>BNazanin</vt:lpstr>
      <vt:lpstr>BNazaninBold</vt:lpstr>
      <vt:lpstr>Calibri</vt:lpstr>
      <vt:lpstr>Calibri Light</vt:lpstr>
      <vt:lpstr>Century Gothic</vt:lpstr>
      <vt:lpstr>IranNastaliq</vt:lpstr>
      <vt:lpstr>Times New Roman</vt:lpstr>
      <vt:lpstr>Wingdings</vt:lpstr>
      <vt:lpstr>Office Theme</vt:lpstr>
      <vt:lpstr>1_Office Theme</vt:lpstr>
      <vt:lpstr>PowerPoint Presentation</vt:lpstr>
      <vt:lpstr>PowerPoint Presentation</vt:lpstr>
      <vt:lpstr>PowerPoint Presentation</vt:lpstr>
      <vt:lpstr>پیشگیری از سرطان روده بزرگ اهمیت خود مراقبتی </vt:lpstr>
      <vt:lpstr>پیشگیری از سرطان روده بزرگ اهمیت خود مراقبتی </vt:lpstr>
      <vt:lpstr>«آشنایی با عوامل خطر»</vt:lpstr>
      <vt:lpstr>«آشنایی با عوامل خطر»</vt:lpstr>
      <vt:lpstr>آشنایی با علایم هشدار دهنده</vt:lpstr>
      <vt:lpstr>پیشگیری و غربالگری:</vt:lpstr>
      <vt:lpstr>چه کسانی باید زودتر اقدام کنند؟</vt:lpstr>
      <vt:lpstr>        توصیه‌ مهم  اگر فکر می کنید در معرض خطر بیشتری هستید، حتما به مرکز بهداشتی درمانی مراجعه کنید و یا با پزشک مشورت نمایید تا ببینید آیا لازم است غربالگری را زودتر آغاز کنید یا خیر.         </vt:lpstr>
      <vt:lpstr>پولیپوز آدنوماتوز خانوادگی  (FAP)چیست:</vt:lpstr>
      <vt:lpstr>دو نوع اصلی از این بیماری وجود دارد:</vt:lpstr>
      <vt:lpstr>دو نوع اصلی از این بیماری وجود دارد:</vt:lpstr>
      <vt:lpstr>توصیه‌های مهم برای خانواده‌های در معرض خطر  مشاوره با پزشک: اگر در خانواده سابقه این بیماری یا سرطان روده در سن پایین وجود دارد، بهتر است با پزشک درباره غربالگری زودهنگام مشورت کنید. کلید پیشگیری: تشخیص زودرس و پیگیری مداوم، در پیشگیری از سرطان بسیار مؤثر است.   </vt:lpstr>
      <vt:lpstr>سندرم (نشانگان) لینچ چیست؟</vt:lpstr>
      <vt:lpstr>برنامه‌های آموزشی و مشاوره پزشکی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Mehraban PC</dc:creator>
  <cp:lastModifiedBy>hosein raeesi</cp:lastModifiedBy>
  <cp:revision>95</cp:revision>
  <dcterms:created xsi:type="dcterms:W3CDTF">2026-05-25T09:10:42Z</dcterms:created>
  <dcterms:modified xsi:type="dcterms:W3CDTF">2026-06-16T10:06:19Z</dcterms:modified>
</cp:coreProperties>
</file>