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sldIdLst>
    <p:sldId id="256" r:id="rId2"/>
    <p:sldId id="257" r:id="rId3"/>
    <p:sldId id="258" r:id="rId4"/>
    <p:sldId id="259" r:id="rId5"/>
    <p:sldId id="260" r:id="rId6"/>
    <p:sldId id="261" r:id="rId7"/>
    <p:sldId id="262" r:id="rId8"/>
    <p:sldId id="263" r:id="rId9"/>
    <p:sldId id="264" r:id="rId10"/>
    <p:sldId id="265" r:id="rId11"/>
    <p:sldId id="267" r:id="rId1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6" d="100"/>
          <a:sy n="66" d="100"/>
        </p:scale>
        <p:origin x="-1282" y="-8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8" name="Rounded Rectangle 7"/>
          <p:cNvSpPr/>
          <p:nvPr/>
        </p:nvSpPr>
        <p:spPr>
          <a:xfrm>
            <a:off x="91440" y="101600"/>
            <a:ext cx="8961120" cy="6664960"/>
          </a:xfrm>
          <a:prstGeom prst="roundRect">
            <a:avLst>
              <a:gd name="adj" fmla="val 1735"/>
            </a:avLst>
          </a:prstGeom>
          <a:ln w="12700"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5/30/2026</a:t>
            </a:fld>
            <a:endParaRPr lang="en-US"/>
          </a:p>
        </p:txBody>
      </p:sp>
      <p:sp>
        <p:nvSpPr>
          <p:cNvPr id="5" name="Footer Placeholder 4"/>
          <p:cNvSpPr>
            <a:spLocks noGrp="1"/>
          </p:cNvSpPr>
          <p:nvPr>
            <p:ph type="ftr" sz="quarter" idx="11"/>
          </p:nvPr>
        </p:nvSpPr>
        <p:spPr/>
        <p:txBody>
          <a:bodyPr/>
          <a:lstStyle/>
          <a:p>
            <a:endParaRPr lang="en-US"/>
          </a:p>
        </p:txBody>
      </p:sp>
      <p:sp>
        <p:nvSpPr>
          <p:cNvPr id="9" name="Rectangle 8"/>
          <p:cNvSpPr/>
          <p:nvPr/>
        </p:nvSpPr>
        <p:spPr>
          <a:xfrm>
            <a:off x="345440" y="2942602"/>
            <a:ext cx="7147931" cy="2463800"/>
          </a:xfrm>
          <a:prstGeom prst="rect">
            <a:avLst/>
          </a:prstGeom>
          <a:solidFill>
            <a:srgbClr val="FFFFFF">
              <a:alpha val="8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7572652" y="2944634"/>
            <a:ext cx="1190348" cy="2459736"/>
          </a:xfrm>
          <a:prstGeom prst="rect">
            <a:avLst/>
          </a:prstGeom>
          <a:solidFill>
            <a:srgbClr val="FFFFFF">
              <a:alpha val="8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7712714" y="3136658"/>
            <a:ext cx="910224" cy="2075688"/>
          </a:xfrm>
          <a:prstGeom prst="rect">
            <a:avLst/>
          </a:prstGeom>
          <a:solidFill>
            <a:schemeClr val="accent3">
              <a:alpha val="70000"/>
            </a:schemeClr>
          </a:solidFill>
          <a:ln w="63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a:off x="445483" y="3055621"/>
            <a:ext cx="6947845" cy="2245359"/>
          </a:xfrm>
          <a:prstGeom prst="rect">
            <a:avLst/>
          </a:prstGeom>
          <a:solidFill>
            <a:srgbClr val="FFFFFF"/>
          </a:solidFill>
          <a:ln w="6350" cmpd="dbl">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lide Number Placeholder 5"/>
          <p:cNvSpPr>
            <a:spLocks noGrp="1"/>
          </p:cNvSpPr>
          <p:nvPr>
            <p:ph type="sldNum" sz="quarter" idx="12"/>
          </p:nvPr>
        </p:nvSpPr>
        <p:spPr>
          <a:xfrm>
            <a:off x="7786826" y="4625268"/>
            <a:ext cx="762000" cy="457200"/>
          </a:xfrm>
        </p:spPr>
        <p:txBody>
          <a:bodyPr/>
          <a:lstStyle>
            <a:lvl1pPr algn="ctr">
              <a:defRPr sz="2800">
                <a:solidFill>
                  <a:schemeClr val="accent1">
                    <a:lumMod val="50000"/>
                  </a:schemeClr>
                </a:solidFill>
              </a:defRPr>
            </a:lvl1pPr>
          </a:lstStyle>
          <a:p>
            <a:fld id="{B6F15528-21DE-4FAA-801E-634DDDAF4B2B}" type="slidenum">
              <a:rPr lang="en-US" smtClean="0"/>
              <a:pPr/>
              <a:t>‹#›</a:t>
            </a:fld>
            <a:endParaRPr lang="en-US"/>
          </a:p>
        </p:txBody>
      </p:sp>
      <p:sp>
        <p:nvSpPr>
          <p:cNvPr id="11" name="Rectangle 10"/>
          <p:cNvSpPr/>
          <p:nvPr/>
        </p:nvSpPr>
        <p:spPr>
          <a:xfrm>
            <a:off x="541822" y="4559276"/>
            <a:ext cx="6755166" cy="664367"/>
          </a:xfrm>
          <a:prstGeom prst="rect">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538971" y="3139440"/>
            <a:ext cx="6760868" cy="2077720"/>
          </a:xfrm>
          <a:prstGeom prst="rect">
            <a:avLst/>
          </a:prstGeom>
          <a:noFill/>
          <a:ln w="6350" cmpd="dbl">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ubtitle 2"/>
          <p:cNvSpPr>
            <a:spLocks noGrp="1"/>
          </p:cNvSpPr>
          <p:nvPr>
            <p:ph type="subTitle" idx="1"/>
          </p:nvPr>
        </p:nvSpPr>
        <p:spPr>
          <a:xfrm>
            <a:off x="642805" y="4648200"/>
            <a:ext cx="6553200" cy="457200"/>
          </a:xfrm>
        </p:spPr>
        <p:txBody>
          <a:bodyPr>
            <a:normAutofit/>
          </a:bodyPr>
          <a:lstStyle>
            <a:lvl1pPr marL="0" indent="0" algn="ctr">
              <a:buNone/>
              <a:defRPr sz="1800" cap="all" spc="300" baseline="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2" name="Title 1"/>
          <p:cNvSpPr>
            <a:spLocks noGrp="1"/>
          </p:cNvSpPr>
          <p:nvPr>
            <p:ph type="ctrTitle"/>
          </p:nvPr>
        </p:nvSpPr>
        <p:spPr>
          <a:xfrm>
            <a:off x="604705" y="3227033"/>
            <a:ext cx="6629400" cy="1219201"/>
          </a:xfrm>
        </p:spPr>
        <p:txBody>
          <a:bodyPr anchor="b" anchorCtr="0">
            <a:noAutofit/>
          </a:bodyPr>
          <a:lstStyle>
            <a:lvl1pPr>
              <a:defRPr sz="4000">
                <a:solidFill>
                  <a:schemeClr val="accent1">
                    <a:lumMod val="50000"/>
                  </a:schemeClr>
                </a:solidFill>
              </a:defRPr>
            </a:lvl1pPr>
          </a:lstStyle>
          <a:p>
            <a:r>
              <a:rPr lang="en-US" smtClean="0"/>
              <a:t>Click to edit Master title style</a:t>
            </a: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5/30/2026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6861702" y="228600"/>
            <a:ext cx="1859280" cy="6122634"/>
          </a:xfrm>
          <a:prstGeom prst="rect">
            <a:avLst/>
          </a:prstGeom>
          <a:solidFill>
            <a:srgbClr val="FFFFFF">
              <a:alpha val="85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a:solidFill>
                <a:schemeClr val="lt1"/>
              </a:solidFill>
              <a:latin typeface="+mn-lt"/>
              <a:ea typeface="+mn-ea"/>
              <a:cs typeface="+mn-cs"/>
            </a:endParaRPr>
          </a:p>
        </p:txBody>
      </p:sp>
      <p:sp>
        <p:nvSpPr>
          <p:cNvPr id="8" name="Rectangle 7"/>
          <p:cNvSpPr/>
          <p:nvPr/>
        </p:nvSpPr>
        <p:spPr>
          <a:xfrm>
            <a:off x="6955225" y="351409"/>
            <a:ext cx="1672235" cy="5877017"/>
          </a:xfrm>
          <a:prstGeom prst="rect">
            <a:avLst/>
          </a:prstGeom>
          <a:solidFill>
            <a:srgbClr val="FFFFFF"/>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Vertical Title 1"/>
          <p:cNvSpPr>
            <a:spLocks noGrp="1"/>
          </p:cNvSpPr>
          <p:nvPr>
            <p:ph type="title" orient="vert"/>
          </p:nvPr>
        </p:nvSpPr>
        <p:spPr>
          <a:xfrm>
            <a:off x="7048577" y="395427"/>
            <a:ext cx="1485531" cy="5788981"/>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57200" y="380999"/>
            <a:ext cx="6172200" cy="5791201"/>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1D8BD707-D9CF-40AE-B4C6-C98DA3205C09}" type="datetimeFigureOut">
              <a:rPr lang="en-US" smtClean="0"/>
              <a:pPr/>
              <a:t>5/30/2026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5/30/2026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8" name="Rounded Rectangle 7"/>
          <p:cNvSpPr/>
          <p:nvPr/>
        </p:nvSpPr>
        <p:spPr>
          <a:xfrm>
            <a:off x="91440" y="101600"/>
            <a:ext cx="8961120" cy="6664960"/>
          </a:xfrm>
          <a:prstGeom prst="roundRect">
            <a:avLst>
              <a:gd name="adj" fmla="val 1735"/>
            </a:avLst>
          </a:prstGeom>
          <a:ln w="12700"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5/30/2026</a:t>
            </a:fld>
            <a:endParaRPr lang="en-US"/>
          </a:p>
        </p:txBody>
      </p:sp>
      <p:sp>
        <p:nvSpPr>
          <p:cNvPr id="13" name="Rectangle 12"/>
          <p:cNvSpPr/>
          <p:nvPr/>
        </p:nvSpPr>
        <p:spPr>
          <a:xfrm>
            <a:off x="451976" y="2946400"/>
            <a:ext cx="8265160" cy="2463800"/>
          </a:xfrm>
          <a:prstGeom prst="rect">
            <a:avLst/>
          </a:prstGeom>
          <a:solidFill>
            <a:srgbClr val="FFFFFF">
              <a:alpha val="8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p:nvSpPr>
        <p:spPr>
          <a:xfrm>
            <a:off x="567656" y="3048000"/>
            <a:ext cx="8033800" cy="2245359"/>
          </a:xfrm>
          <a:prstGeom prst="rect">
            <a:avLst/>
          </a:prstGeom>
          <a:solidFill>
            <a:srgbClr val="FFFFFF"/>
          </a:solidFill>
          <a:ln w="6350" cmpd="dbl">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
        <p:nvSpPr>
          <p:cNvPr id="2" name="Title 1"/>
          <p:cNvSpPr>
            <a:spLocks noGrp="1"/>
          </p:cNvSpPr>
          <p:nvPr>
            <p:ph type="title"/>
          </p:nvPr>
        </p:nvSpPr>
        <p:spPr>
          <a:xfrm>
            <a:off x="736456" y="3200399"/>
            <a:ext cx="7696200" cy="1295401"/>
          </a:xfrm>
        </p:spPr>
        <p:txBody>
          <a:bodyPr anchor="b" anchorCtr="0">
            <a:noAutofit/>
          </a:bodyPr>
          <a:lstStyle>
            <a:lvl1pPr algn="ctr" defTabSz="914400" rtl="0" eaLnBrk="1" latinLnBrk="0" hangingPunct="1">
              <a:spcBef>
                <a:spcPct val="0"/>
              </a:spcBef>
              <a:buNone/>
              <a:defRPr lang="en-US" sz="4000" kern="1200" cap="all" baseline="0" dirty="0">
                <a:solidFill>
                  <a:schemeClr val="accent1">
                    <a:lumMod val="50000"/>
                  </a:schemeClr>
                </a:solidFill>
                <a:latin typeface="+mj-lt"/>
                <a:ea typeface="+mj-ea"/>
                <a:cs typeface="+mj-cs"/>
              </a:defRPr>
            </a:lvl1pPr>
          </a:lstStyle>
          <a:p>
            <a:r>
              <a:rPr lang="en-US" smtClean="0"/>
              <a:t>Click to edit Master title style</a:t>
            </a:r>
            <a:endParaRPr lang="en-US" dirty="0"/>
          </a:p>
        </p:txBody>
      </p:sp>
      <p:sp>
        <p:nvSpPr>
          <p:cNvPr id="15" name="Rectangle 14"/>
          <p:cNvSpPr/>
          <p:nvPr/>
        </p:nvSpPr>
        <p:spPr>
          <a:xfrm>
            <a:off x="675496" y="4541520"/>
            <a:ext cx="7818120" cy="664367"/>
          </a:xfrm>
          <a:prstGeom prst="rect">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 Placeholder 2"/>
          <p:cNvSpPr>
            <a:spLocks noGrp="1"/>
          </p:cNvSpPr>
          <p:nvPr>
            <p:ph type="body" idx="1"/>
          </p:nvPr>
        </p:nvSpPr>
        <p:spPr>
          <a:xfrm>
            <a:off x="736456" y="4607510"/>
            <a:ext cx="7696200" cy="523783"/>
          </a:xfrm>
        </p:spPr>
        <p:txBody>
          <a:bodyPr anchor="ctr">
            <a:normAutofit/>
          </a:bodyPr>
          <a:lstStyle>
            <a:lvl1pPr marL="0" indent="0" algn="ctr">
              <a:buNone/>
              <a:defRPr sz="2000" cap="all" spc="250" baseline="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14" name="Rectangle 13"/>
          <p:cNvSpPr/>
          <p:nvPr/>
        </p:nvSpPr>
        <p:spPr>
          <a:xfrm>
            <a:off x="675757" y="3124200"/>
            <a:ext cx="7817599" cy="2077720"/>
          </a:xfrm>
          <a:prstGeom prst="rect">
            <a:avLst/>
          </a:prstGeom>
          <a:noFill/>
          <a:ln w="6350" cmpd="dbl">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26128" y="408372"/>
            <a:ext cx="8260672" cy="1039427"/>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26128" y="1719071"/>
            <a:ext cx="4038600" cy="440740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719071"/>
            <a:ext cx="4038600" cy="440740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1D8BD707-D9CF-40AE-B4C6-C98DA3205C09}" type="datetimeFigureOut">
              <a:rPr lang="en-US" smtClean="0"/>
              <a:pPr/>
              <a:t>5/30/2026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26128" y="408372"/>
            <a:ext cx="8260672" cy="1039427"/>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26128" y="1722438"/>
            <a:ext cx="4040188" cy="639762"/>
          </a:xfrm>
        </p:spPr>
        <p:txBody>
          <a:bodyPr anchor="b">
            <a:noAutofit/>
          </a:bodyPr>
          <a:lstStyle>
            <a:lvl1pPr marL="0" indent="0" algn="ctr">
              <a:buNone/>
              <a:defRPr sz="22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26128" y="2438400"/>
            <a:ext cx="4040188" cy="3687762"/>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025" y="1722438"/>
            <a:ext cx="4041775" cy="639762"/>
          </a:xfrm>
        </p:spPr>
        <p:txBody>
          <a:bodyPr anchor="b">
            <a:noAutofit/>
          </a:bodyPr>
          <a:lstStyle>
            <a:lvl1pPr marL="0" indent="0" algn="ctr">
              <a:buNone/>
              <a:defRPr sz="22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438400"/>
            <a:ext cx="4041775" cy="3687762"/>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1D8BD707-D9CF-40AE-B4C6-C98DA3205C09}" type="datetimeFigureOut">
              <a:rPr lang="en-US" smtClean="0"/>
              <a:pPr/>
              <a:t>5/30/2026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5/30/2026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1" name="Rounded Rectangle 10"/>
          <p:cNvSpPr/>
          <p:nvPr/>
        </p:nvSpPr>
        <p:spPr>
          <a:xfrm>
            <a:off x="91440" y="101600"/>
            <a:ext cx="8961120" cy="6664960"/>
          </a:xfrm>
          <a:prstGeom prst="roundRect">
            <a:avLst>
              <a:gd name="adj" fmla="val 1735"/>
            </a:avLst>
          </a:prstGeom>
          <a:ln w="12700"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Date Placeholder 1"/>
          <p:cNvSpPr>
            <a:spLocks noGrp="1"/>
          </p:cNvSpPr>
          <p:nvPr>
            <p:ph type="dt" sz="half" idx="10"/>
          </p:nvPr>
        </p:nvSpPr>
        <p:spPr/>
        <p:txBody>
          <a:bodyPr/>
          <a:lstStyle/>
          <a:p>
            <a:fld id="{1D8BD707-D9CF-40AE-B4C6-C98DA3205C09}" type="datetimeFigureOut">
              <a:rPr lang="en-US" smtClean="0"/>
              <a:pPr/>
              <a:t>5/30/2026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11" name="Rectangle 10"/>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2" name="Rounded Rectangle 11"/>
          <p:cNvSpPr/>
          <p:nvPr/>
        </p:nvSpPr>
        <p:spPr>
          <a:xfrm>
            <a:off x="91440" y="101600"/>
            <a:ext cx="8961120" cy="6664960"/>
          </a:xfrm>
          <a:prstGeom prst="roundRect">
            <a:avLst>
              <a:gd name="adj" fmla="val 1735"/>
            </a:avLst>
          </a:prstGeom>
          <a:ln w="12700"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p:cNvSpPr>
            <a:spLocks noGrp="1"/>
          </p:cNvSpPr>
          <p:nvPr>
            <p:ph idx="1"/>
          </p:nvPr>
        </p:nvSpPr>
        <p:spPr>
          <a:xfrm>
            <a:off x="3886200" y="685800"/>
            <a:ext cx="4572000" cy="525780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1D8BD707-D9CF-40AE-B4C6-C98DA3205C09}" type="datetimeFigureOut">
              <a:rPr lang="en-US" smtClean="0"/>
              <a:pPr/>
              <a:t>5/30/2026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
        <p:nvSpPr>
          <p:cNvPr id="8" name="Rectangle 7"/>
          <p:cNvSpPr/>
          <p:nvPr/>
        </p:nvSpPr>
        <p:spPr>
          <a:xfrm>
            <a:off x="560034" y="1505712"/>
            <a:ext cx="2716566" cy="3523488"/>
          </a:xfrm>
          <a:prstGeom prst="rect">
            <a:avLst/>
          </a:prstGeom>
          <a:solidFill>
            <a:srgbClr val="FFFFFF">
              <a:alpha val="8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676690" y="1642472"/>
            <a:ext cx="2483254" cy="3234328"/>
          </a:xfrm>
          <a:prstGeom prst="rect">
            <a:avLst/>
          </a:prstGeom>
          <a:solidFill>
            <a:srgbClr val="FFFFFF"/>
          </a:solidFill>
          <a:ln w="6350" cmpd="dbl">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 Placeholder 3"/>
          <p:cNvSpPr>
            <a:spLocks noGrp="1"/>
          </p:cNvSpPr>
          <p:nvPr>
            <p:ph type="body" sz="half" idx="2"/>
          </p:nvPr>
        </p:nvSpPr>
        <p:spPr>
          <a:xfrm>
            <a:off x="769000" y="2971800"/>
            <a:ext cx="2298634" cy="1752600"/>
          </a:xfrm>
        </p:spPr>
        <p:txBody>
          <a:bodyPr/>
          <a:lstStyle>
            <a:lvl1pPr marL="0" indent="0">
              <a:spcBef>
                <a:spcPts val="400"/>
              </a:spcBef>
              <a:buNone/>
              <a:defRPr sz="1400">
                <a:solidFill>
                  <a:schemeClr val="accent1">
                    <a:lumMod val="5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2" name="Title 1"/>
          <p:cNvSpPr>
            <a:spLocks noGrp="1"/>
          </p:cNvSpPr>
          <p:nvPr>
            <p:ph type="title"/>
          </p:nvPr>
        </p:nvSpPr>
        <p:spPr>
          <a:xfrm>
            <a:off x="769000" y="1734312"/>
            <a:ext cx="2298634" cy="1191620"/>
          </a:xfrm>
        </p:spPr>
        <p:txBody>
          <a:bodyPr anchor="b">
            <a:normAutofit/>
          </a:bodyPr>
          <a:lstStyle>
            <a:lvl1pPr algn="l">
              <a:defRPr sz="2000" b="0">
                <a:solidFill>
                  <a:schemeClr val="accent1">
                    <a:lumMod val="75000"/>
                  </a:schemeClr>
                </a:solidFill>
              </a:defRPr>
            </a:lvl1pPr>
          </a:lstStyle>
          <a:p>
            <a:r>
              <a:rPr lang="en-US" smtClean="0"/>
              <a:t>Click to edit Master title style</a:t>
            </a:r>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9" name="Rounded Rectangle 8"/>
          <p:cNvSpPr/>
          <p:nvPr/>
        </p:nvSpPr>
        <p:spPr>
          <a:xfrm>
            <a:off x="91440" y="101600"/>
            <a:ext cx="8961120" cy="6664960"/>
          </a:xfrm>
          <a:prstGeom prst="roundRect">
            <a:avLst>
              <a:gd name="adj" fmla="val 1735"/>
            </a:avLst>
          </a:prstGeom>
          <a:ln w="12700"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p:cNvSpPr>
            <a:spLocks noGrp="1"/>
          </p:cNvSpPr>
          <p:nvPr>
            <p:ph type="pic" idx="1"/>
          </p:nvPr>
        </p:nvSpPr>
        <p:spPr>
          <a:xfrm>
            <a:off x="685800" y="621437"/>
            <a:ext cx="7772400" cy="4331564"/>
          </a:xfrm>
          <a:solidFill>
            <a:schemeClr val="bg2"/>
          </a:solidFill>
          <a:ln>
            <a:noFill/>
          </a:ln>
          <a:effectLst>
            <a:softEdge rad="12700"/>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5" name="Date Placeholder 4"/>
          <p:cNvSpPr>
            <a:spLocks noGrp="1"/>
          </p:cNvSpPr>
          <p:nvPr>
            <p:ph type="dt" sz="half" idx="10"/>
          </p:nvPr>
        </p:nvSpPr>
        <p:spPr/>
        <p:txBody>
          <a:bodyPr/>
          <a:lstStyle/>
          <a:p>
            <a:fld id="{1D8BD707-D9CF-40AE-B4C6-C98DA3205C09}" type="datetimeFigureOut">
              <a:rPr lang="en-US" smtClean="0"/>
              <a:pPr/>
              <a:t>5/30/2026</a:t>
            </a:fld>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
        <p:nvSpPr>
          <p:cNvPr id="10" name="Rectangle 9"/>
          <p:cNvSpPr/>
          <p:nvPr/>
        </p:nvSpPr>
        <p:spPr>
          <a:xfrm>
            <a:off x="685800" y="4953000"/>
            <a:ext cx="7772400" cy="1371600"/>
          </a:xfrm>
          <a:prstGeom prst="rect">
            <a:avLst/>
          </a:prstGeom>
          <a:solidFill>
            <a:srgbClr val="FFFFFF">
              <a:alpha val="8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761999" y="5029200"/>
            <a:ext cx="7600765" cy="1202924"/>
          </a:xfrm>
          <a:prstGeom prst="rect">
            <a:avLst/>
          </a:prstGeom>
          <a:solidFill>
            <a:srgbClr val="FFFFFF"/>
          </a:solidFill>
          <a:ln w="6350" cmpd="dbl">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Footer Placeholder 5"/>
          <p:cNvSpPr>
            <a:spLocks noGrp="1"/>
          </p:cNvSpPr>
          <p:nvPr>
            <p:ph type="ftr" sz="quarter" idx="11"/>
          </p:nvPr>
        </p:nvSpPr>
        <p:spPr/>
        <p:txBody>
          <a:bodyPr/>
          <a:lstStyle/>
          <a:p>
            <a:endParaRPr lang="en-US"/>
          </a:p>
        </p:txBody>
      </p:sp>
      <p:sp>
        <p:nvSpPr>
          <p:cNvPr id="13" name="Rectangle 12"/>
          <p:cNvSpPr/>
          <p:nvPr/>
        </p:nvSpPr>
        <p:spPr>
          <a:xfrm>
            <a:off x="914400" y="5638800"/>
            <a:ext cx="7328514" cy="451696"/>
          </a:xfrm>
          <a:prstGeom prst="rect">
            <a:avLst/>
          </a:prstGeom>
          <a:solidFill>
            <a:schemeClr val="accent1"/>
          </a:solidFill>
          <a:ln w="6350" cmpd="dbl">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605589" y="5074920"/>
            <a:ext cx="7946136" cy="1097280"/>
          </a:xfrm>
          <a:prstGeom prst="rect">
            <a:avLst/>
          </a:prstGeom>
          <a:noFill/>
          <a:ln w="6350" cmpd="dbl">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 Placeholder 3"/>
          <p:cNvSpPr>
            <a:spLocks noGrp="1"/>
          </p:cNvSpPr>
          <p:nvPr>
            <p:ph type="body" sz="half" idx="2"/>
          </p:nvPr>
        </p:nvSpPr>
        <p:spPr>
          <a:xfrm>
            <a:off x="956289" y="5656556"/>
            <a:ext cx="7244736" cy="401715"/>
          </a:xfrm>
        </p:spPr>
        <p:txBody>
          <a:bodyPr anchor="ctr">
            <a:normAutofit/>
          </a:bodyPr>
          <a:lstStyle>
            <a:lvl1pPr marL="0" indent="0" algn="ctr">
              <a:buNone/>
              <a:defRPr sz="1500" cap="all" spc="250" baseline="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2" name="Title 1"/>
          <p:cNvSpPr>
            <a:spLocks noGrp="1"/>
          </p:cNvSpPr>
          <p:nvPr>
            <p:ph type="title"/>
          </p:nvPr>
        </p:nvSpPr>
        <p:spPr>
          <a:xfrm>
            <a:off x="914400" y="5105400"/>
            <a:ext cx="7328514" cy="523043"/>
          </a:xfrm>
        </p:spPr>
        <p:txBody>
          <a:bodyPr anchor="ctr" anchorCtr="0"/>
          <a:lstStyle>
            <a:lvl1pPr algn="ctr">
              <a:defRPr sz="2000" b="0">
                <a:solidFill>
                  <a:schemeClr val="accent1">
                    <a:lumMod val="75000"/>
                  </a:schemeClr>
                </a:solidFill>
              </a:defRPr>
            </a:lvl1pPr>
          </a:lstStyle>
          <a:p>
            <a:r>
              <a:rPr lang="en-US" smtClean="0"/>
              <a:t>Click to edit Master title style</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7" name="Rounded Rectangle 6"/>
          <p:cNvSpPr/>
          <p:nvPr/>
        </p:nvSpPr>
        <p:spPr>
          <a:xfrm>
            <a:off x="91440" y="101600"/>
            <a:ext cx="8961120" cy="6664960"/>
          </a:xfrm>
          <a:prstGeom prst="roundRect">
            <a:avLst>
              <a:gd name="adj" fmla="val 1735"/>
            </a:avLst>
          </a:prstGeom>
          <a:ln w="12700"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 Placeholder 2"/>
          <p:cNvSpPr>
            <a:spLocks noGrp="1"/>
          </p:cNvSpPr>
          <p:nvPr>
            <p:ph type="body" idx="1"/>
          </p:nvPr>
        </p:nvSpPr>
        <p:spPr>
          <a:xfrm>
            <a:off x="457200" y="1752600"/>
            <a:ext cx="8229600" cy="43735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2"/>
                </a:solidFill>
              </a:defRPr>
            </a:lvl1pPr>
          </a:lstStyle>
          <a:p>
            <a:fld id="{1D8BD707-D9CF-40AE-B4C6-C98DA3205C09}" type="datetimeFigureOut">
              <a:rPr lang="en-US" smtClean="0"/>
              <a:pPr/>
              <a:t>5/30/2026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2"/>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2"/>
                </a:solidFill>
              </a:defRPr>
            </a:lvl1pPr>
          </a:lstStyle>
          <a:p>
            <a:fld id="{B6F15528-21DE-4FAA-801E-634DDDAF4B2B}" type="slidenum">
              <a:rPr lang="en-US" smtClean="0"/>
              <a:pPr/>
              <a:t>‹#›</a:t>
            </a:fld>
            <a:endParaRPr lang="en-US"/>
          </a:p>
        </p:txBody>
      </p:sp>
      <p:sp>
        <p:nvSpPr>
          <p:cNvPr id="9" name="Rectangle 8"/>
          <p:cNvSpPr/>
          <p:nvPr/>
        </p:nvSpPr>
        <p:spPr>
          <a:xfrm>
            <a:off x="274320" y="278166"/>
            <a:ext cx="8595360" cy="1325880"/>
          </a:xfrm>
          <a:prstGeom prst="rect">
            <a:avLst/>
          </a:prstGeom>
          <a:solidFill>
            <a:srgbClr val="FFFFFF">
              <a:alpha val="8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a:solidFill>
                <a:schemeClr val="lt1"/>
              </a:solidFill>
              <a:latin typeface="+mn-lt"/>
              <a:ea typeface="+mn-ea"/>
              <a:cs typeface="+mn-cs"/>
            </a:endParaRPr>
          </a:p>
        </p:txBody>
      </p:sp>
      <p:sp>
        <p:nvSpPr>
          <p:cNvPr id="10" name="Rectangle 9"/>
          <p:cNvSpPr/>
          <p:nvPr/>
        </p:nvSpPr>
        <p:spPr>
          <a:xfrm>
            <a:off x="372863" y="372862"/>
            <a:ext cx="8380520" cy="1118587"/>
          </a:xfrm>
          <a:prstGeom prst="rect">
            <a:avLst/>
          </a:prstGeom>
          <a:solidFill>
            <a:srgbClr val="FFFFFF"/>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426128" y="408372"/>
            <a:ext cx="8260672" cy="1039427"/>
          </a:xfrm>
          <a:prstGeom prst="rect">
            <a:avLst/>
          </a:prstGeom>
        </p:spPr>
        <p:txBody>
          <a:bodyPr vert="horz" lIns="91440" tIns="45720" rIns="91440" bIns="45720" rtlCol="0" anchor="ctr">
            <a:normAutofit/>
          </a:bodyPr>
          <a:lstStyle/>
          <a:p>
            <a:r>
              <a:rPr lang="en-US" smtClean="0"/>
              <a:t>Click to edit Master title style</a:t>
            </a:r>
            <a:endParaRPr lang="en-US" dirty="0"/>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ctr" defTabSz="914400" rtl="0" eaLnBrk="1" latinLnBrk="0" hangingPunct="1">
        <a:spcBef>
          <a:spcPct val="0"/>
        </a:spcBef>
        <a:buNone/>
        <a:defRPr sz="3500" kern="1200" cap="all" baseline="0">
          <a:solidFill>
            <a:schemeClr val="accent1">
              <a:lumMod val="75000"/>
            </a:schemeClr>
          </a:solidFill>
          <a:latin typeface="+mj-lt"/>
          <a:ea typeface="+mj-ea"/>
          <a:cs typeface="+mj-cs"/>
        </a:defRPr>
      </a:lvl1pPr>
    </p:titleStyle>
    <p:bodyStyle>
      <a:lvl1pPr marL="342900" indent="-228600" algn="l" defTabSz="914400" rtl="0" eaLnBrk="1" latinLnBrk="0" hangingPunct="1">
        <a:spcBef>
          <a:spcPct val="20000"/>
        </a:spcBef>
        <a:buClr>
          <a:schemeClr val="accent1"/>
        </a:buClr>
        <a:buFont typeface="Arial" pitchFamily="34" charset="0"/>
        <a:buChar char="•"/>
        <a:defRPr sz="2400" kern="1200">
          <a:solidFill>
            <a:schemeClr val="tx2"/>
          </a:solidFill>
          <a:latin typeface="+mn-lt"/>
          <a:ea typeface="+mn-ea"/>
          <a:cs typeface="+mn-cs"/>
        </a:defRPr>
      </a:lvl1pPr>
      <a:lvl2pPr marL="640080" indent="-228600" algn="l" defTabSz="914400" rtl="0" eaLnBrk="1" latinLnBrk="0" hangingPunct="1">
        <a:spcBef>
          <a:spcPct val="20000"/>
        </a:spcBef>
        <a:buClr>
          <a:schemeClr val="accent2"/>
        </a:buClr>
        <a:buFont typeface="Arial" pitchFamily="34" charset="0"/>
        <a:buChar char="•"/>
        <a:defRPr sz="2000" kern="1200">
          <a:solidFill>
            <a:schemeClr val="tx2"/>
          </a:solidFill>
          <a:latin typeface="+mn-lt"/>
          <a:ea typeface="+mn-ea"/>
          <a:cs typeface="+mn-cs"/>
        </a:defRPr>
      </a:lvl2pPr>
      <a:lvl3pPr marL="914400" indent="-228600" algn="l" defTabSz="914400" rtl="0" eaLnBrk="1" latinLnBrk="0" hangingPunct="1">
        <a:spcBef>
          <a:spcPct val="20000"/>
        </a:spcBef>
        <a:buClr>
          <a:schemeClr val="accent3"/>
        </a:buClr>
        <a:buFont typeface="Arial" pitchFamily="34" charset="0"/>
        <a:buChar char="•"/>
        <a:defRPr sz="1800" kern="1200">
          <a:solidFill>
            <a:schemeClr val="tx2"/>
          </a:solidFill>
          <a:latin typeface="+mn-lt"/>
          <a:ea typeface="+mn-ea"/>
          <a:cs typeface="+mn-cs"/>
        </a:defRPr>
      </a:lvl3pPr>
      <a:lvl4pPr marL="1280160" indent="-228600" algn="l" defTabSz="914400" rtl="0" eaLnBrk="1" latinLnBrk="0" hangingPunct="1">
        <a:spcBef>
          <a:spcPct val="20000"/>
        </a:spcBef>
        <a:buClr>
          <a:schemeClr val="accent4"/>
        </a:buClr>
        <a:buFont typeface="Arial" pitchFamily="34" charset="0"/>
        <a:buChar char="•"/>
        <a:defRPr sz="1600" kern="1200">
          <a:solidFill>
            <a:schemeClr val="tx2"/>
          </a:solidFill>
          <a:latin typeface="+mn-lt"/>
          <a:ea typeface="+mn-ea"/>
          <a:cs typeface="+mn-cs"/>
        </a:defRPr>
      </a:lvl4pPr>
      <a:lvl5pPr marL="1554480" indent="-228600" algn="l" defTabSz="914400" rtl="0" eaLnBrk="1" latinLnBrk="0" hangingPunct="1">
        <a:spcBef>
          <a:spcPct val="20000"/>
        </a:spcBef>
        <a:buClr>
          <a:schemeClr val="accent5"/>
        </a:buClr>
        <a:buFont typeface="Arial" pitchFamily="34" charset="0"/>
        <a:buChar char="•"/>
        <a:defRPr sz="1600" kern="1200" baseline="0">
          <a:solidFill>
            <a:schemeClr val="tx2"/>
          </a:solidFill>
          <a:latin typeface="+mn-lt"/>
          <a:ea typeface="+mn-ea"/>
          <a:cs typeface="+mn-cs"/>
        </a:defRPr>
      </a:lvl5pPr>
      <a:lvl6pPr marL="1737360" indent="-182880" algn="l" defTabSz="914400" rtl="0" eaLnBrk="1" latinLnBrk="0" hangingPunct="1">
        <a:spcBef>
          <a:spcPct val="20000"/>
        </a:spcBef>
        <a:buClr>
          <a:schemeClr val="accent1"/>
        </a:buClr>
        <a:buFont typeface="Arial" pitchFamily="34" charset="0"/>
        <a:buChar char="•"/>
        <a:defRPr sz="1400" kern="1200">
          <a:solidFill>
            <a:schemeClr val="tx2"/>
          </a:solidFill>
          <a:latin typeface="+mn-lt"/>
          <a:ea typeface="+mn-ea"/>
          <a:cs typeface="+mn-cs"/>
        </a:defRPr>
      </a:lvl6pPr>
      <a:lvl7pPr marL="2011680" indent="-182880" algn="l" defTabSz="914400" rtl="0" eaLnBrk="1" latinLnBrk="0" hangingPunct="1">
        <a:spcBef>
          <a:spcPct val="20000"/>
        </a:spcBef>
        <a:buClr>
          <a:schemeClr val="accent2"/>
        </a:buClr>
        <a:buFont typeface="Arial" pitchFamily="34" charset="0"/>
        <a:buChar char="•"/>
        <a:defRPr sz="1400" kern="1200">
          <a:solidFill>
            <a:schemeClr val="tx2"/>
          </a:solidFill>
          <a:latin typeface="+mn-lt"/>
          <a:ea typeface="+mn-ea"/>
          <a:cs typeface="+mn-cs"/>
        </a:defRPr>
      </a:lvl7pPr>
      <a:lvl8pPr marL="2194560" indent="-182880" algn="l" defTabSz="914400" rtl="0" eaLnBrk="1" latinLnBrk="0" hangingPunct="1">
        <a:spcBef>
          <a:spcPct val="20000"/>
        </a:spcBef>
        <a:buClr>
          <a:schemeClr val="accent3"/>
        </a:buClr>
        <a:buFont typeface="Arial" pitchFamily="34" charset="0"/>
        <a:buChar char="•"/>
        <a:defRPr sz="1400" kern="1200">
          <a:solidFill>
            <a:schemeClr val="tx2"/>
          </a:solidFill>
          <a:latin typeface="+mn-lt"/>
          <a:ea typeface="+mn-ea"/>
          <a:cs typeface="+mn-cs"/>
        </a:defRPr>
      </a:lvl8pPr>
      <a:lvl9pPr marL="2377440" indent="-182880" algn="l" defTabSz="914400" rtl="0" eaLnBrk="1" latinLnBrk="0" hangingPunct="1">
        <a:spcBef>
          <a:spcPct val="20000"/>
        </a:spcBef>
        <a:buClr>
          <a:schemeClr val="accent4"/>
        </a:buClr>
        <a:buFont typeface="Arial" pitchFamily="34" charset="0"/>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C:\Users\Amoozesh\Pictures\بسم.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33600" y="1905000"/>
            <a:ext cx="4724400" cy="26669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4279375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a-IR" sz="3200" dirty="0" smtClean="0">
                <a:solidFill>
                  <a:schemeClr val="bg2">
                    <a:lumMod val="50000"/>
                  </a:schemeClr>
                </a:solidFill>
                <a:cs typeface="B Titr" pitchFamily="2" charset="-78"/>
              </a:rPr>
              <a:t>مهمترین توصیه ها برای داشتن فعالیت بدنی مناسب</a:t>
            </a:r>
            <a:endParaRPr lang="en-US" sz="3200" dirty="0">
              <a:solidFill>
                <a:schemeClr val="bg2">
                  <a:lumMod val="50000"/>
                </a:schemeClr>
              </a:solidFill>
              <a:cs typeface="B Titr" pitchFamily="2" charset="-78"/>
            </a:endParaRPr>
          </a:p>
        </p:txBody>
      </p:sp>
      <p:sp>
        <p:nvSpPr>
          <p:cNvPr id="3" name="Content Placeholder 2"/>
          <p:cNvSpPr>
            <a:spLocks noGrp="1"/>
          </p:cNvSpPr>
          <p:nvPr>
            <p:ph idx="1"/>
          </p:nvPr>
        </p:nvSpPr>
        <p:spPr>
          <a:xfrm>
            <a:off x="457200" y="1600200"/>
            <a:ext cx="8229600" cy="4525963"/>
          </a:xfrm>
        </p:spPr>
        <p:txBody>
          <a:bodyPr>
            <a:normAutofit fontScale="85000" lnSpcReduction="10000"/>
          </a:bodyPr>
          <a:lstStyle/>
          <a:p>
            <a:pPr algn="just" rtl="1">
              <a:lnSpc>
                <a:spcPct val="150000"/>
              </a:lnSpc>
            </a:pPr>
            <a:r>
              <a:rPr lang="fa-IR" b="1" dirty="0" smtClean="0">
                <a:solidFill>
                  <a:srgbClr val="0070C0"/>
                </a:solidFill>
                <a:cs typeface="B Zar" pitchFamily="2" charset="-78"/>
              </a:rPr>
              <a:t>عادت های کم تحرکی مانند تماشای تلویزیون را محدود </a:t>
            </a:r>
            <a:r>
              <a:rPr lang="fa-IR" b="1" dirty="0" smtClean="0">
                <a:solidFill>
                  <a:srgbClr val="0070C0"/>
                </a:solidFill>
                <a:cs typeface="B Zar" pitchFamily="2" charset="-78"/>
              </a:rPr>
              <a:t>کنید.</a:t>
            </a:r>
            <a:endParaRPr lang="fa-IR" b="1" dirty="0" smtClean="0">
              <a:solidFill>
                <a:srgbClr val="0070C0"/>
              </a:solidFill>
              <a:cs typeface="B Zar" pitchFamily="2" charset="-78"/>
            </a:endParaRPr>
          </a:p>
          <a:p>
            <a:pPr algn="just" rtl="1">
              <a:lnSpc>
                <a:spcPct val="150000"/>
              </a:lnSpc>
            </a:pPr>
            <a:r>
              <a:rPr lang="fa-IR" b="1" dirty="0" smtClean="0">
                <a:solidFill>
                  <a:srgbClr val="0070C0"/>
                </a:solidFill>
                <a:cs typeface="B Zar" pitchFamily="2" charset="-78"/>
              </a:rPr>
              <a:t>میزان انرژی وکالری مصرفی خود را کنترل </a:t>
            </a:r>
            <a:r>
              <a:rPr lang="fa-IR" b="1" dirty="0" smtClean="0">
                <a:solidFill>
                  <a:srgbClr val="0070C0"/>
                </a:solidFill>
                <a:cs typeface="B Zar" pitchFamily="2" charset="-78"/>
              </a:rPr>
              <a:t>کنید.</a:t>
            </a:r>
            <a:endParaRPr lang="fa-IR" b="1" dirty="0" smtClean="0">
              <a:solidFill>
                <a:srgbClr val="0070C0"/>
              </a:solidFill>
              <a:cs typeface="B Zar" pitchFamily="2" charset="-78"/>
            </a:endParaRPr>
          </a:p>
          <a:p>
            <a:pPr algn="just" rtl="1">
              <a:lnSpc>
                <a:spcPct val="150000"/>
              </a:lnSpc>
            </a:pPr>
            <a:r>
              <a:rPr lang="fa-IR" b="1" dirty="0" smtClean="0">
                <a:solidFill>
                  <a:srgbClr val="0070C0"/>
                </a:solidFill>
                <a:cs typeface="B Zar" pitchFamily="2" charset="-78"/>
              </a:rPr>
              <a:t>اگر اتومبیل شخصی دارید قبل از رسیدن به مقصد پارک کنید و بقیه مسیر را پیاده روی </a:t>
            </a:r>
            <a:r>
              <a:rPr lang="fa-IR" b="1" dirty="0" smtClean="0">
                <a:solidFill>
                  <a:srgbClr val="0070C0"/>
                </a:solidFill>
                <a:cs typeface="B Zar" pitchFamily="2" charset="-78"/>
              </a:rPr>
              <a:t>کنید.</a:t>
            </a:r>
            <a:endParaRPr lang="fa-IR" b="1" dirty="0" smtClean="0">
              <a:solidFill>
                <a:srgbClr val="0070C0"/>
              </a:solidFill>
              <a:cs typeface="B Zar" pitchFamily="2" charset="-78"/>
            </a:endParaRPr>
          </a:p>
          <a:p>
            <a:pPr algn="just" rtl="1">
              <a:lnSpc>
                <a:spcPct val="150000"/>
              </a:lnSpc>
            </a:pPr>
            <a:r>
              <a:rPr lang="fa-IR" b="1" dirty="0" smtClean="0">
                <a:solidFill>
                  <a:srgbClr val="0070C0"/>
                </a:solidFill>
                <a:cs typeface="B Zar" pitchFamily="2" charset="-78"/>
              </a:rPr>
              <a:t>خانواده و دوستان را وادار کنید تا به همراه شما بیشتر فعالیت داشته باشند تا هم از شما حمایت کنند و هم به آنها در بهبود سلامتی شان کمک </a:t>
            </a:r>
            <a:r>
              <a:rPr lang="fa-IR" b="1" dirty="0" smtClean="0">
                <a:solidFill>
                  <a:srgbClr val="0070C0"/>
                </a:solidFill>
                <a:cs typeface="B Zar" pitchFamily="2" charset="-78"/>
              </a:rPr>
              <a:t>کنید.</a:t>
            </a:r>
            <a:endParaRPr lang="fa-IR" b="1" dirty="0" smtClean="0">
              <a:solidFill>
                <a:srgbClr val="0070C0"/>
              </a:solidFill>
              <a:cs typeface="B Zar" pitchFamily="2" charset="-78"/>
            </a:endParaRPr>
          </a:p>
          <a:p>
            <a:pPr algn="just" rtl="1">
              <a:lnSpc>
                <a:spcPct val="150000"/>
              </a:lnSpc>
            </a:pPr>
            <a:r>
              <a:rPr lang="fa-IR" b="1" dirty="0" smtClean="0">
                <a:solidFill>
                  <a:srgbClr val="0070C0"/>
                </a:solidFill>
                <a:cs typeface="B Zar" pitchFamily="2" charset="-78"/>
              </a:rPr>
              <a:t>به آرامی و تدریجی سطح فعالیت خود را افزایش دهید خود را زیاد خسته نکنید که می تواند به شما احساس واماندگی بدهد.</a:t>
            </a:r>
          </a:p>
          <a:p>
            <a:pPr algn="ctr" rtl="1">
              <a:lnSpc>
                <a:spcPct val="150000"/>
              </a:lnSpc>
            </a:pPr>
            <a:r>
              <a:rPr lang="fa-IR" sz="3500" b="1" dirty="0" smtClean="0">
                <a:solidFill>
                  <a:srgbClr val="0070C0"/>
                </a:solidFill>
                <a:cs typeface="B Zar" pitchFamily="2" charset="-78"/>
              </a:rPr>
              <a:t>حتی فعالیت بدنی کم بهتر از هیچ گونه فعالیتی است. </a:t>
            </a:r>
            <a:endParaRPr lang="en-US" sz="3500" b="1" dirty="0">
              <a:solidFill>
                <a:srgbClr val="0070C0"/>
              </a:solidFill>
              <a:cs typeface="B Zar" pitchFamily="2" charset="-78"/>
            </a:endParaRPr>
          </a:p>
        </p:txBody>
      </p:sp>
      <p:sp>
        <p:nvSpPr>
          <p:cNvPr id="9" name="Down Arrow 8"/>
          <p:cNvSpPr/>
          <p:nvPr/>
        </p:nvSpPr>
        <p:spPr>
          <a:xfrm>
            <a:off x="3581400" y="4876800"/>
            <a:ext cx="484632" cy="6096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93090887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a-IR" sz="4400" dirty="0" smtClean="0">
                <a:solidFill>
                  <a:schemeClr val="bg2">
                    <a:lumMod val="50000"/>
                  </a:schemeClr>
                </a:solidFill>
                <a:cs typeface="B Titr" pitchFamily="2" charset="-78"/>
              </a:rPr>
              <a:t>سپاس از توجه شما</a:t>
            </a:r>
            <a:endParaRPr lang="en-US" sz="4400" dirty="0">
              <a:solidFill>
                <a:schemeClr val="bg2">
                  <a:lumMod val="50000"/>
                </a:schemeClr>
              </a:solidFill>
              <a:cs typeface="B Titr" pitchFamily="2" charset="-78"/>
            </a:endParaRPr>
          </a:p>
        </p:txBody>
      </p:sp>
      <p:pic>
        <p:nvPicPr>
          <p:cNvPr id="6146" name="Picture 2" descr="C:\Users\Amoozesh\Pictures\رز-آبی-22.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66800" y="1828800"/>
            <a:ext cx="6629400" cy="3886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0421513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solidFill>
                  <a:schemeClr val="bg2">
                    <a:lumMod val="50000"/>
                  </a:schemeClr>
                </a:solidFill>
                <a:cs typeface="B Titr" pitchFamily="2" charset="-78"/>
              </a:rPr>
              <a:t>فعالیت بدنی</a:t>
            </a:r>
            <a:endParaRPr lang="en-US" dirty="0">
              <a:solidFill>
                <a:schemeClr val="bg2">
                  <a:lumMod val="50000"/>
                </a:schemeClr>
              </a:solidFill>
              <a:cs typeface="B Titr" pitchFamily="2" charset="-78"/>
            </a:endParaRPr>
          </a:p>
        </p:txBody>
      </p:sp>
      <p:sp>
        <p:nvSpPr>
          <p:cNvPr id="6" name="Content Placeholder 5"/>
          <p:cNvSpPr>
            <a:spLocks noGrp="1"/>
          </p:cNvSpPr>
          <p:nvPr>
            <p:ph idx="1"/>
          </p:nvPr>
        </p:nvSpPr>
        <p:spPr/>
        <p:txBody>
          <a:bodyPr/>
          <a:lstStyle/>
          <a:p>
            <a:pPr algn="r" rtl="1">
              <a:lnSpc>
                <a:spcPct val="150000"/>
              </a:lnSpc>
            </a:pPr>
            <a:r>
              <a:rPr lang="fa-IR" b="1" dirty="0" smtClean="0">
                <a:solidFill>
                  <a:srgbClr val="0070C0"/>
                </a:solidFill>
                <a:cs typeface="B Zar" pitchFamily="2" charset="-78"/>
              </a:rPr>
              <a:t>بی تحرکی به میزان زیادی احتمال ابتلا</a:t>
            </a:r>
          </a:p>
          <a:p>
            <a:pPr algn="r" rtl="1">
              <a:lnSpc>
                <a:spcPct val="150000"/>
              </a:lnSpc>
            </a:pPr>
            <a:r>
              <a:rPr lang="fa-IR" b="1" dirty="0" smtClean="0">
                <a:solidFill>
                  <a:srgbClr val="0070C0"/>
                </a:solidFill>
                <a:cs typeface="B Zar" pitchFamily="2" charset="-78"/>
              </a:rPr>
              <a:t>  به سرطان و بیماریهای قلبی عروقی</a:t>
            </a:r>
          </a:p>
          <a:p>
            <a:pPr algn="r" rtl="1">
              <a:lnSpc>
                <a:spcPct val="150000"/>
              </a:lnSpc>
            </a:pPr>
            <a:r>
              <a:rPr lang="fa-IR" b="1" dirty="0" smtClean="0">
                <a:solidFill>
                  <a:srgbClr val="0070C0"/>
                </a:solidFill>
                <a:cs typeface="B Zar" pitchFamily="2" charset="-78"/>
              </a:rPr>
              <a:t>فشارخون و دیابت را افزایش می </a:t>
            </a:r>
            <a:r>
              <a:rPr lang="fa-IR" b="1" dirty="0" smtClean="0">
                <a:solidFill>
                  <a:srgbClr val="0070C0"/>
                </a:solidFill>
                <a:cs typeface="B Zar" pitchFamily="2" charset="-78"/>
              </a:rPr>
              <a:t>دهد.</a:t>
            </a:r>
            <a:endParaRPr lang="fa-IR" b="1" dirty="0" smtClean="0">
              <a:solidFill>
                <a:srgbClr val="0070C0"/>
              </a:solidFill>
              <a:cs typeface="B Zar" pitchFamily="2" charset="-78"/>
            </a:endParaRPr>
          </a:p>
          <a:p>
            <a:pPr algn="r" rtl="1">
              <a:lnSpc>
                <a:spcPct val="150000"/>
              </a:lnSpc>
            </a:pPr>
            <a:r>
              <a:rPr lang="fa-IR" b="1" dirty="0" smtClean="0">
                <a:solidFill>
                  <a:srgbClr val="0070C0"/>
                </a:solidFill>
                <a:cs typeface="B Zar" pitchFamily="2" charset="-78"/>
              </a:rPr>
              <a:t>بی تحرکی نتیجه ای جز نیاز بیشتر به  دارو و بستری در بیمارستان نخواهد </a:t>
            </a:r>
            <a:r>
              <a:rPr lang="fa-IR" b="1" dirty="0" smtClean="0">
                <a:solidFill>
                  <a:srgbClr val="0070C0"/>
                </a:solidFill>
                <a:cs typeface="B Zar" pitchFamily="2" charset="-78"/>
              </a:rPr>
              <a:t>داشت.</a:t>
            </a:r>
            <a:endParaRPr lang="fa-IR" b="1" dirty="0" smtClean="0">
              <a:solidFill>
                <a:srgbClr val="0070C0"/>
              </a:solidFill>
              <a:cs typeface="B Zar" pitchFamily="2" charset="-78"/>
            </a:endParaRPr>
          </a:p>
          <a:p>
            <a:pPr algn="r" rtl="1">
              <a:lnSpc>
                <a:spcPct val="150000"/>
              </a:lnSpc>
            </a:pPr>
            <a:r>
              <a:rPr lang="fa-IR" b="1" dirty="0" smtClean="0">
                <a:solidFill>
                  <a:srgbClr val="0070C0"/>
                </a:solidFill>
                <a:cs typeface="B Zar" pitchFamily="2" charset="-78"/>
              </a:rPr>
              <a:t>با توجه به آمار منتشر شده 35% افراد 64-15 ساله کشور در اوقات فراغت خویش به هیچ وجه فعالیت فیزیکی انجام نمی دهند .</a:t>
            </a:r>
            <a:endParaRPr lang="en-US" b="1" dirty="0">
              <a:solidFill>
                <a:srgbClr val="0070C0"/>
              </a:solidFill>
              <a:cs typeface="B Zar" pitchFamily="2" charset="-78"/>
            </a:endParaRPr>
          </a:p>
        </p:txBody>
      </p:sp>
      <p:pic>
        <p:nvPicPr>
          <p:cNvPr id="1029" name="Picture 5" descr="C:\Users\Amoozesh\Desktop\images (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2005" y="1676400"/>
            <a:ext cx="3657600" cy="1905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1102158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solidFill>
                  <a:schemeClr val="bg2">
                    <a:lumMod val="50000"/>
                  </a:schemeClr>
                </a:solidFill>
                <a:cs typeface="B Titr" pitchFamily="2" charset="-78"/>
              </a:rPr>
              <a:t>اثرات فعالیت بدنی مناسب</a:t>
            </a:r>
            <a:endParaRPr lang="en-US" dirty="0">
              <a:solidFill>
                <a:schemeClr val="bg2">
                  <a:lumMod val="50000"/>
                </a:schemeClr>
              </a:solidFill>
              <a:cs typeface="B Titr" pitchFamily="2" charset="-78"/>
            </a:endParaRPr>
          </a:p>
        </p:txBody>
      </p:sp>
      <p:sp>
        <p:nvSpPr>
          <p:cNvPr id="3" name="Content Placeholder 2"/>
          <p:cNvSpPr>
            <a:spLocks noGrp="1"/>
          </p:cNvSpPr>
          <p:nvPr>
            <p:ph idx="1"/>
          </p:nvPr>
        </p:nvSpPr>
        <p:spPr/>
        <p:txBody>
          <a:bodyPr>
            <a:normAutofit/>
          </a:bodyPr>
          <a:lstStyle/>
          <a:p>
            <a:pPr algn="just" rtl="1">
              <a:lnSpc>
                <a:spcPct val="150000"/>
              </a:lnSpc>
            </a:pPr>
            <a:r>
              <a:rPr lang="fa-IR" b="1" dirty="0" smtClean="0">
                <a:solidFill>
                  <a:srgbClr val="0070C0"/>
                </a:solidFill>
                <a:cs typeface="B Zar" pitchFamily="2" charset="-78"/>
              </a:rPr>
              <a:t>افرادی که از نظر جسمی فعال هستند نسبت </a:t>
            </a:r>
          </a:p>
          <a:p>
            <a:pPr algn="just" rtl="1">
              <a:lnSpc>
                <a:spcPct val="150000"/>
              </a:lnSpc>
            </a:pPr>
            <a:r>
              <a:rPr lang="fa-IR" b="1" dirty="0" smtClean="0">
                <a:solidFill>
                  <a:srgbClr val="0070C0"/>
                </a:solidFill>
                <a:cs typeface="B Zar" pitchFamily="2" charset="-78"/>
              </a:rPr>
              <a:t>به افرد بی تحرک زندگی طولانی تری دارند</a:t>
            </a:r>
          </a:p>
          <a:p>
            <a:pPr algn="just" rtl="1">
              <a:lnSpc>
                <a:spcPct val="150000"/>
              </a:lnSpc>
            </a:pPr>
            <a:r>
              <a:rPr lang="fa-IR" b="1" dirty="0" smtClean="0">
                <a:solidFill>
                  <a:srgbClr val="0070C0"/>
                </a:solidFill>
                <a:cs typeface="B Zar" pitchFamily="2" charset="-78"/>
              </a:rPr>
              <a:t>وکمتر در معرض خطرسرطان ، سکته مغزی ، </a:t>
            </a:r>
          </a:p>
          <a:p>
            <a:pPr algn="just" rtl="1">
              <a:lnSpc>
                <a:spcPct val="150000"/>
              </a:lnSpc>
            </a:pPr>
            <a:r>
              <a:rPr lang="fa-IR" b="1" dirty="0" smtClean="0">
                <a:solidFill>
                  <a:srgbClr val="0070C0"/>
                </a:solidFill>
                <a:cs typeface="B Zar" pitchFamily="2" charset="-78"/>
              </a:rPr>
              <a:t>فشارخون بالا ، دیابت ، آرتروز ، پوکی استخوان و اضافه وزن و چاقی هستند.</a:t>
            </a:r>
          </a:p>
          <a:p>
            <a:pPr algn="just" rtl="1">
              <a:lnSpc>
                <a:spcPct val="150000"/>
              </a:lnSpc>
            </a:pPr>
            <a:r>
              <a:rPr lang="fa-IR" b="1" dirty="0" smtClean="0">
                <a:solidFill>
                  <a:srgbClr val="0070C0"/>
                </a:solidFill>
                <a:cs typeface="B Zar" pitchFamily="2" charset="-78"/>
              </a:rPr>
              <a:t>فعالیت بدنی منظم با کنترل وزن ، افزایش سطح انرژی و کاهش استرس سبب بهبود خلق و عزت نفس در افراد می شود.</a:t>
            </a:r>
            <a:endParaRPr lang="en-US" b="1" dirty="0">
              <a:solidFill>
                <a:srgbClr val="0070C0"/>
              </a:solidFill>
              <a:cs typeface="B Zar" pitchFamily="2" charset="-78"/>
            </a:endParaRPr>
          </a:p>
        </p:txBody>
      </p:sp>
      <p:pic>
        <p:nvPicPr>
          <p:cNvPr id="2050" name="Picture 2" descr="C:\Users\Amoozesh\Desktop\images (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801" y="1752601"/>
            <a:ext cx="2895599" cy="17525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5559354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a-IR" sz="3200" dirty="0" smtClean="0">
                <a:solidFill>
                  <a:schemeClr val="bg2">
                    <a:lumMod val="50000"/>
                  </a:schemeClr>
                </a:solidFill>
                <a:cs typeface="B Titr" pitchFamily="2" charset="-78"/>
              </a:rPr>
              <a:t>فعالیت بدنی چگونه بر بدن تاثیر می گذارد؟</a:t>
            </a:r>
            <a:endParaRPr lang="en-US" sz="3200" dirty="0">
              <a:solidFill>
                <a:schemeClr val="bg2">
                  <a:lumMod val="50000"/>
                </a:schemeClr>
              </a:solidFill>
              <a:cs typeface="B Titr" pitchFamily="2" charset="-78"/>
            </a:endParaRPr>
          </a:p>
        </p:txBody>
      </p:sp>
      <p:sp>
        <p:nvSpPr>
          <p:cNvPr id="3" name="Content Placeholder 2"/>
          <p:cNvSpPr>
            <a:spLocks noGrp="1"/>
          </p:cNvSpPr>
          <p:nvPr>
            <p:ph idx="1"/>
          </p:nvPr>
        </p:nvSpPr>
        <p:spPr/>
        <p:txBody>
          <a:bodyPr/>
          <a:lstStyle/>
          <a:p>
            <a:pPr algn="r" rtl="1">
              <a:lnSpc>
                <a:spcPct val="150000"/>
              </a:lnSpc>
            </a:pPr>
            <a:r>
              <a:rPr lang="fa-IR" b="1" dirty="0" smtClean="0">
                <a:solidFill>
                  <a:srgbClr val="0070C0"/>
                </a:solidFill>
                <a:cs typeface="B Zar" pitchFamily="2" charset="-78"/>
              </a:rPr>
              <a:t>فعالیت بدنی خطر سرطان را به روش های مختلف کاهش می دهد از جمله :</a:t>
            </a:r>
          </a:p>
          <a:p>
            <a:pPr algn="r" rtl="1">
              <a:lnSpc>
                <a:spcPct val="150000"/>
              </a:lnSpc>
            </a:pPr>
            <a:r>
              <a:rPr lang="fa-IR" b="1" dirty="0" smtClean="0">
                <a:solidFill>
                  <a:srgbClr val="0070C0"/>
                </a:solidFill>
                <a:cs typeface="B Zar" pitchFamily="2" charset="-78"/>
              </a:rPr>
              <a:t>تنظیم وزن بدن</a:t>
            </a:r>
          </a:p>
          <a:p>
            <a:pPr algn="r" rtl="1">
              <a:lnSpc>
                <a:spcPct val="150000"/>
              </a:lnSpc>
            </a:pPr>
            <a:r>
              <a:rPr lang="fa-IR" b="1" dirty="0" smtClean="0">
                <a:solidFill>
                  <a:srgbClr val="0070C0"/>
                </a:solidFill>
                <a:cs typeface="B Zar" pitchFamily="2" charset="-78"/>
              </a:rPr>
              <a:t>کاهش عوامل التهابی</a:t>
            </a:r>
          </a:p>
          <a:p>
            <a:pPr algn="r" rtl="1">
              <a:lnSpc>
                <a:spcPct val="150000"/>
              </a:lnSpc>
            </a:pPr>
            <a:r>
              <a:rPr lang="fa-IR" b="1" dirty="0" smtClean="0">
                <a:solidFill>
                  <a:srgbClr val="0070C0"/>
                </a:solidFill>
                <a:cs typeface="B Zar" pitchFamily="2" charset="-78"/>
              </a:rPr>
              <a:t>تنظیم سطح هورمون ها </a:t>
            </a:r>
          </a:p>
          <a:p>
            <a:pPr algn="r" rtl="1">
              <a:lnSpc>
                <a:spcPct val="150000"/>
              </a:lnSpc>
            </a:pPr>
            <a:r>
              <a:rPr lang="fa-IR" b="1" dirty="0" smtClean="0">
                <a:solidFill>
                  <a:srgbClr val="0070C0"/>
                </a:solidFill>
                <a:cs typeface="B Zar" pitchFamily="2" charset="-78"/>
              </a:rPr>
              <a:t>تنظیم کارکرد انسولین</a:t>
            </a:r>
          </a:p>
          <a:p>
            <a:pPr algn="r" rtl="1">
              <a:lnSpc>
                <a:spcPct val="150000"/>
              </a:lnSpc>
            </a:pPr>
            <a:r>
              <a:rPr lang="fa-IR" b="1" dirty="0" smtClean="0">
                <a:solidFill>
                  <a:srgbClr val="0070C0"/>
                </a:solidFill>
                <a:cs typeface="B Zar" pitchFamily="2" charset="-78"/>
              </a:rPr>
              <a:t>تقویت دستگاه ایمنی</a:t>
            </a:r>
            <a:endParaRPr lang="en-US" b="1" dirty="0">
              <a:solidFill>
                <a:srgbClr val="0070C0"/>
              </a:solidFill>
              <a:cs typeface="B Zar" pitchFamily="2" charset="-78"/>
            </a:endParaRPr>
          </a:p>
        </p:txBody>
      </p:sp>
    </p:spTree>
    <p:extLst>
      <p:ext uri="{BB962C8B-B14F-4D97-AF65-F5344CB8AC3E}">
        <p14:creationId xmlns:p14="http://schemas.microsoft.com/office/powerpoint/2010/main" val="405225521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fa-IR" dirty="0" smtClean="0">
                <a:solidFill>
                  <a:schemeClr val="bg2">
                    <a:lumMod val="50000"/>
                  </a:schemeClr>
                </a:solidFill>
                <a:cs typeface="B Titr" pitchFamily="2" charset="-78"/>
              </a:rPr>
              <a:t>نمونه هایی از تاثیرفعالیت بدنی در کاهش بروز سرطان</a:t>
            </a:r>
            <a:endParaRPr lang="en-US" dirty="0">
              <a:solidFill>
                <a:schemeClr val="bg2">
                  <a:lumMod val="50000"/>
                </a:schemeClr>
              </a:solidFill>
              <a:cs typeface="B Titr" pitchFamily="2" charset="-78"/>
            </a:endParaRPr>
          </a:p>
        </p:txBody>
      </p:sp>
      <p:sp>
        <p:nvSpPr>
          <p:cNvPr id="3" name="Content Placeholder 2"/>
          <p:cNvSpPr>
            <a:spLocks noGrp="1"/>
          </p:cNvSpPr>
          <p:nvPr>
            <p:ph idx="1"/>
          </p:nvPr>
        </p:nvSpPr>
        <p:spPr>
          <a:xfrm>
            <a:off x="304800" y="1600200"/>
            <a:ext cx="8382000" cy="4724400"/>
          </a:xfrm>
        </p:spPr>
        <p:txBody>
          <a:bodyPr>
            <a:noAutofit/>
          </a:bodyPr>
          <a:lstStyle/>
          <a:p>
            <a:pPr algn="just" rtl="1"/>
            <a:r>
              <a:rPr lang="fa-IR" b="1" dirty="0" smtClean="0">
                <a:solidFill>
                  <a:schemeClr val="bg2">
                    <a:lumMod val="50000"/>
                  </a:schemeClr>
                </a:solidFill>
                <a:cs typeface="B Zar" pitchFamily="2" charset="-78"/>
              </a:rPr>
              <a:t>رابطه ورزش و سرطان روده بزرگ </a:t>
            </a:r>
            <a:r>
              <a:rPr lang="fa-IR" b="1" dirty="0" smtClean="0">
                <a:solidFill>
                  <a:srgbClr val="0070C0"/>
                </a:solidFill>
                <a:cs typeface="B Zar" pitchFamily="2" charset="-78"/>
              </a:rPr>
              <a:t>:فعالیت بدنی احتمال سرطان روده بزرگ را 40-30 درصد کاهش می </a:t>
            </a:r>
            <a:r>
              <a:rPr lang="fa-IR" b="1" dirty="0" smtClean="0">
                <a:solidFill>
                  <a:srgbClr val="0070C0"/>
                </a:solidFill>
                <a:cs typeface="B Zar" pitchFamily="2" charset="-78"/>
              </a:rPr>
              <a:t>دهد.</a:t>
            </a:r>
            <a:endParaRPr lang="fa-IR" b="1" dirty="0" smtClean="0">
              <a:solidFill>
                <a:srgbClr val="0070C0"/>
              </a:solidFill>
              <a:cs typeface="B Zar" pitchFamily="2" charset="-78"/>
            </a:endParaRPr>
          </a:p>
          <a:p>
            <a:pPr algn="just" rtl="1"/>
            <a:r>
              <a:rPr lang="fa-IR" b="1" dirty="0" smtClean="0">
                <a:solidFill>
                  <a:schemeClr val="bg2">
                    <a:lumMod val="50000"/>
                  </a:schemeClr>
                </a:solidFill>
                <a:cs typeface="B Zar" pitchFamily="2" charset="-78"/>
              </a:rPr>
              <a:t>رابطه ورزش و سرطان سینه </a:t>
            </a:r>
            <a:r>
              <a:rPr lang="fa-IR" b="1" dirty="0" smtClean="0">
                <a:solidFill>
                  <a:srgbClr val="0070C0"/>
                </a:solidFill>
                <a:cs typeface="B Zar" pitchFamily="2" charset="-78"/>
              </a:rPr>
              <a:t>: انجام فعالیت بدنی هم در دوره پیش از یائسگی و هم در دوره پس از یائسگی خطر سرطان سینه را کاهش می دهد</a:t>
            </a:r>
          </a:p>
          <a:p>
            <a:pPr algn="just" rtl="1"/>
            <a:r>
              <a:rPr lang="fa-IR" b="1" dirty="0" smtClean="0">
                <a:solidFill>
                  <a:schemeClr val="bg2">
                    <a:lumMod val="50000"/>
                  </a:schemeClr>
                </a:solidFill>
                <a:cs typeface="B Zar" pitchFamily="2" charset="-78"/>
              </a:rPr>
              <a:t>رابطه ورزش و سرطان رحم </a:t>
            </a:r>
            <a:r>
              <a:rPr lang="fa-IR" b="1" dirty="0" smtClean="0">
                <a:solidFill>
                  <a:srgbClr val="0070C0"/>
                </a:solidFill>
                <a:cs typeface="B Zar" pitchFamily="2" charset="-78"/>
              </a:rPr>
              <a:t>: خطر سرطان رحم در زنانی که از نظر بدنی فعال هستند به میزان 20تا40 درصد کاهش می </a:t>
            </a:r>
            <a:r>
              <a:rPr lang="fa-IR" b="1" dirty="0" smtClean="0">
                <a:solidFill>
                  <a:srgbClr val="0070C0"/>
                </a:solidFill>
                <a:cs typeface="B Zar" pitchFamily="2" charset="-78"/>
              </a:rPr>
              <a:t>یابد.</a:t>
            </a:r>
            <a:endParaRPr lang="fa-IR" b="1" dirty="0" smtClean="0">
              <a:solidFill>
                <a:srgbClr val="0070C0"/>
              </a:solidFill>
              <a:cs typeface="B Zar" pitchFamily="2" charset="-78"/>
            </a:endParaRPr>
          </a:p>
          <a:p>
            <a:pPr algn="just" rtl="1"/>
            <a:r>
              <a:rPr lang="fa-IR" b="1" dirty="0" smtClean="0">
                <a:solidFill>
                  <a:schemeClr val="bg2">
                    <a:lumMod val="50000"/>
                  </a:schemeClr>
                </a:solidFill>
                <a:cs typeface="B Zar" pitchFamily="2" charset="-78"/>
              </a:rPr>
              <a:t>رابطه ورزش وسرطان ریه </a:t>
            </a:r>
            <a:r>
              <a:rPr lang="fa-IR" b="1" dirty="0" smtClean="0">
                <a:solidFill>
                  <a:srgbClr val="0070C0"/>
                </a:solidFill>
                <a:cs typeface="B Zar" pitchFamily="2" charset="-78"/>
              </a:rPr>
              <a:t>: افرادی که از نظر بدنی فعال هستند خطر سرطان ریه در آنها کمتر است بخش زیادی از این تاثیر مثبت احتمالا به این دلیل است که افراد با فعالیت بدنی منظم کمتر سیگار می </a:t>
            </a:r>
            <a:r>
              <a:rPr lang="fa-IR" b="1" dirty="0" smtClean="0">
                <a:solidFill>
                  <a:srgbClr val="0070C0"/>
                </a:solidFill>
                <a:cs typeface="B Zar" pitchFamily="2" charset="-78"/>
              </a:rPr>
              <a:t>کشند.</a:t>
            </a:r>
            <a:endParaRPr lang="fa-IR" b="1" dirty="0" smtClean="0">
              <a:solidFill>
                <a:srgbClr val="0070C0"/>
              </a:solidFill>
              <a:cs typeface="B Zar" pitchFamily="2" charset="-78"/>
            </a:endParaRPr>
          </a:p>
          <a:p>
            <a:pPr algn="just" rtl="1"/>
            <a:r>
              <a:rPr lang="fa-IR" b="1" dirty="0" smtClean="0">
                <a:solidFill>
                  <a:schemeClr val="bg2">
                    <a:lumMod val="50000"/>
                  </a:schemeClr>
                </a:solidFill>
                <a:cs typeface="B Zar" pitchFamily="2" charset="-78"/>
              </a:rPr>
              <a:t>رابطه ورزش و سرطان پروستات </a:t>
            </a:r>
            <a:r>
              <a:rPr lang="fa-IR" b="1" dirty="0" smtClean="0">
                <a:solidFill>
                  <a:srgbClr val="0070C0"/>
                </a:solidFill>
                <a:cs typeface="B Zar" pitchFamily="2" charset="-78"/>
              </a:rPr>
              <a:t>: امکان دارد مردانی که از نظر بدنی فعال هستند کمتر به سرطان پروستات مبتلا </a:t>
            </a:r>
            <a:r>
              <a:rPr lang="fa-IR" b="1" dirty="0" smtClean="0">
                <a:solidFill>
                  <a:srgbClr val="0070C0"/>
                </a:solidFill>
                <a:cs typeface="B Zar" pitchFamily="2" charset="-78"/>
              </a:rPr>
              <a:t>شوند. </a:t>
            </a:r>
            <a:endParaRPr lang="en-US" b="1" dirty="0">
              <a:solidFill>
                <a:srgbClr val="0070C0"/>
              </a:solidFill>
              <a:cs typeface="B Zar" pitchFamily="2" charset="-78"/>
            </a:endParaRPr>
          </a:p>
        </p:txBody>
      </p:sp>
    </p:spTree>
    <p:extLst>
      <p:ext uri="{BB962C8B-B14F-4D97-AF65-F5344CB8AC3E}">
        <p14:creationId xmlns:p14="http://schemas.microsoft.com/office/powerpoint/2010/main" val="267226684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solidFill>
                  <a:schemeClr val="bg2">
                    <a:lumMod val="50000"/>
                  </a:schemeClr>
                </a:solidFill>
                <a:cs typeface="B Titr" pitchFamily="2" charset="-78"/>
              </a:rPr>
              <a:t>تعریف فعالیت بدنی</a:t>
            </a:r>
            <a:endParaRPr lang="en-US" dirty="0">
              <a:solidFill>
                <a:schemeClr val="bg2">
                  <a:lumMod val="50000"/>
                </a:schemeClr>
              </a:solidFill>
              <a:cs typeface="B Titr" pitchFamily="2" charset="-78"/>
            </a:endParaRPr>
          </a:p>
        </p:txBody>
      </p:sp>
      <p:sp>
        <p:nvSpPr>
          <p:cNvPr id="3" name="Content Placeholder 2"/>
          <p:cNvSpPr>
            <a:spLocks noGrp="1"/>
          </p:cNvSpPr>
          <p:nvPr>
            <p:ph idx="1"/>
          </p:nvPr>
        </p:nvSpPr>
        <p:spPr/>
        <p:txBody>
          <a:bodyPr>
            <a:normAutofit/>
          </a:bodyPr>
          <a:lstStyle/>
          <a:p>
            <a:pPr algn="r" rtl="1">
              <a:lnSpc>
                <a:spcPct val="150000"/>
              </a:lnSpc>
            </a:pPr>
            <a:r>
              <a:rPr lang="fa-IR" b="1" dirty="0" smtClean="0">
                <a:solidFill>
                  <a:srgbClr val="0070C0"/>
                </a:solidFill>
                <a:cs typeface="B Zar" pitchFamily="2" charset="-78"/>
              </a:rPr>
              <a:t>به هرگونه فعالیت یا حرکت بدن که در</a:t>
            </a:r>
            <a:r>
              <a:rPr lang="fa-IR" b="1" dirty="0">
                <a:solidFill>
                  <a:srgbClr val="0070C0"/>
                </a:solidFill>
                <a:cs typeface="B Zar" pitchFamily="2" charset="-78"/>
              </a:rPr>
              <a:t> اثر انقباض </a:t>
            </a:r>
            <a:endParaRPr lang="fa-IR" b="1" dirty="0" smtClean="0">
              <a:solidFill>
                <a:srgbClr val="0070C0"/>
              </a:solidFill>
              <a:cs typeface="B Zar" pitchFamily="2" charset="-78"/>
            </a:endParaRPr>
          </a:p>
          <a:p>
            <a:pPr algn="r" rtl="1">
              <a:lnSpc>
                <a:spcPct val="150000"/>
              </a:lnSpc>
            </a:pPr>
            <a:r>
              <a:rPr lang="fa-IR" b="1" dirty="0" smtClean="0">
                <a:solidFill>
                  <a:srgbClr val="0070C0"/>
                </a:solidFill>
                <a:cs typeface="B Zar" pitchFamily="2" charset="-78"/>
              </a:rPr>
              <a:t>و انبساط عضلات اسکلتی</a:t>
            </a:r>
            <a:r>
              <a:rPr lang="fa-IR" b="1" dirty="0">
                <a:solidFill>
                  <a:srgbClr val="0070C0"/>
                </a:solidFill>
                <a:cs typeface="B Zar" pitchFamily="2" charset="-78"/>
              </a:rPr>
              <a:t> ایجاد شده و نیازمند </a:t>
            </a:r>
            <a:endParaRPr lang="fa-IR" b="1" dirty="0" smtClean="0">
              <a:solidFill>
                <a:srgbClr val="0070C0"/>
              </a:solidFill>
              <a:cs typeface="B Zar" pitchFamily="2" charset="-78"/>
            </a:endParaRPr>
          </a:p>
          <a:p>
            <a:pPr algn="r" rtl="1">
              <a:lnSpc>
                <a:spcPct val="150000"/>
              </a:lnSpc>
            </a:pPr>
            <a:r>
              <a:rPr lang="fa-IR" b="1" dirty="0" smtClean="0">
                <a:solidFill>
                  <a:srgbClr val="0070C0"/>
                </a:solidFill>
                <a:cs typeface="B Zar" pitchFamily="2" charset="-78"/>
              </a:rPr>
              <a:t>صرف انرژی است فعالیت </a:t>
            </a:r>
            <a:r>
              <a:rPr lang="fa-IR" b="1" dirty="0">
                <a:solidFill>
                  <a:srgbClr val="0070C0"/>
                </a:solidFill>
                <a:cs typeface="B Zar" pitchFamily="2" charset="-78"/>
              </a:rPr>
              <a:t>بدنی گفته می </a:t>
            </a:r>
            <a:r>
              <a:rPr lang="fa-IR" b="1" dirty="0" smtClean="0">
                <a:solidFill>
                  <a:srgbClr val="0070C0"/>
                </a:solidFill>
                <a:cs typeface="B Zar" pitchFamily="2" charset="-78"/>
              </a:rPr>
              <a:t>شود.</a:t>
            </a:r>
          </a:p>
          <a:p>
            <a:pPr algn="r" rtl="1">
              <a:lnSpc>
                <a:spcPct val="150000"/>
              </a:lnSpc>
            </a:pPr>
            <a:r>
              <a:rPr lang="fa-IR" b="1" dirty="0" smtClean="0">
                <a:solidFill>
                  <a:srgbClr val="0070C0"/>
                </a:solidFill>
                <a:cs typeface="B Zar" pitchFamily="2" charset="-78"/>
              </a:rPr>
              <a:t>فعالیت بدنی می تواند شامل پیاده روی سریع ، وزنه برداری سبک ، جمع کردن برگ ها از زمین ، شستن ماشین،  تمیز کردن خانه و باغبانی باشد اگر دوست داشته باشید می توانید 30 دقیقه فعالیت خود را به بخش های ده دقیقه ای تقسیم کنیدو هر فعالیتی را در ده دقیقه انجام دهید.</a:t>
            </a:r>
            <a:endParaRPr lang="en-US" b="1" dirty="0">
              <a:solidFill>
                <a:srgbClr val="0070C0"/>
              </a:solidFill>
              <a:cs typeface="B Zar" pitchFamily="2" charset="-78"/>
            </a:endParaRPr>
          </a:p>
        </p:txBody>
      </p:sp>
      <p:pic>
        <p:nvPicPr>
          <p:cNvPr id="3074" name="Picture 2" descr="C:\Users\Amoozesh\Desktop\images (4).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799" y="1676401"/>
            <a:ext cx="2514601" cy="18287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3510160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6128" y="408373"/>
            <a:ext cx="8260672" cy="887028"/>
          </a:xfrm>
        </p:spPr>
        <p:txBody>
          <a:bodyPr/>
          <a:lstStyle/>
          <a:p>
            <a:r>
              <a:rPr lang="fa-IR" dirty="0" smtClean="0">
                <a:solidFill>
                  <a:schemeClr val="bg2">
                    <a:lumMod val="50000"/>
                  </a:schemeClr>
                </a:solidFill>
                <a:cs typeface="B Titr" pitchFamily="2" charset="-78"/>
              </a:rPr>
              <a:t>انواع فعالیت بدنی</a:t>
            </a:r>
            <a:endParaRPr lang="en-US" dirty="0">
              <a:solidFill>
                <a:schemeClr val="bg2">
                  <a:lumMod val="50000"/>
                </a:schemeClr>
              </a:solidFill>
              <a:cs typeface="B Titr" pitchFamily="2" charset="-78"/>
            </a:endParaRPr>
          </a:p>
        </p:txBody>
      </p:sp>
      <p:sp>
        <p:nvSpPr>
          <p:cNvPr id="3" name="Content Placeholder 2"/>
          <p:cNvSpPr>
            <a:spLocks noGrp="1"/>
          </p:cNvSpPr>
          <p:nvPr>
            <p:ph idx="1"/>
          </p:nvPr>
        </p:nvSpPr>
        <p:spPr/>
        <p:txBody>
          <a:bodyPr>
            <a:normAutofit lnSpcReduction="10000"/>
          </a:bodyPr>
          <a:lstStyle/>
          <a:p>
            <a:pPr algn="r" rtl="1">
              <a:lnSpc>
                <a:spcPct val="150000"/>
              </a:lnSpc>
            </a:pPr>
            <a:r>
              <a:rPr lang="fa-IR" b="1" dirty="0" smtClean="0">
                <a:solidFill>
                  <a:schemeClr val="bg2">
                    <a:lumMod val="50000"/>
                  </a:schemeClr>
                </a:solidFill>
                <a:cs typeface="B Zar" pitchFamily="2" charset="-78"/>
              </a:rPr>
              <a:t>فعالیت بدنی سبک : </a:t>
            </a:r>
            <a:r>
              <a:rPr lang="fa-IR" b="1" dirty="0" smtClean="0">
                <a:solidFill>
                  <a:srgbClr val="0070C0"/>
                </a:solidFill>
                <a:cs typeface="B Zar" pitchFamily="2" charset="-78"/>
              </a:rPr>
              <a:t>مثال های این نوع فعالیت عبارتند از : پیاده روی آرام ، باغبانی و انجام کارهای سبک منزل مانند گرد گیری</a:t>
            </a:r>
          </a:p>
          <a:p>
            <a:pPr algn="r" rtl="1">
              <a:lnSpc>
                <a:spcPct val="150000"/>
              </a:lnSpc>
            </a:pPr>
            <a:r>
              <a:rPr lang="fa-IR" b="1" dirty="0" smtClean="0">
                <a:solidFill>
                  <a:schemeClr val="bg2">
                    <a:lumMod val="50000"/>
                  </a:schemeClr>
                </a:solidFill>
                <a:cs typeface="B Zar" pitchFamily="2" charset="-78"/>
              </a:rPr>
              <a:t>فعالیت بدنی متوسط: </a:t>
            </a:r>
            <a:r>
              <a:rPr lang="fa-IR" b="1" dirty="0" smtClean="0">
                <a:solidFill>
                  <a:srgbClr val="0070C0"/>
                </a:solidFill>
                <a:cs typeface="B Zar" pitchFamily="2" charset="-78"/>
              </a:rPr>
              <a:t>در هنگام فعالیت بدنی متوسط معمولا توان صحبت کردن را دارید ولی قادر به داد زدن و صحبت کردن با صدای بلند نیستید مانند پیاده روی تند ، دوچرخه سواری تفریحی ، شنای آرام</a:t>
            </a:r>
          </a:p>
          <a:p>
            <a:pPr algn="r" rtl="1">
              <a:lnSpc>
                <a:spcPct val="150000"/>
              </a:lnSpc>
            </a:pPr>
            <a:r>
              <a:rPr lang="fa-IR" b="1" dirty="0" smtClean="0">
                <a:solidFill>
                  <a:schemeClr val="bg2">
                    <a:lumMod val="50000"/>
                  </a:schemeClr>
                </a:solidFill>
                <a:cs typeface="B Zar" pitchFamily="2" charset="-78"/>
              </a:rPr>
              <a:t>فعالیت بدنی شدید: </a:t>
            </a:r>
            <a:r>
              <a:rPr lang="fa-IR" b="1" dirty="0" smtClean="0">
                <a:solidFill>
                  <a:srgbClr val="0070C0"/>
                </a:solidFill>
                <a:cs typeface="B Zar" pitchFamily="2" charset="-78"/>
              </a:rPr>
              <a:t>در فعالیت بدنی شدید توان صحبت کردن با جمله های کوتاه را دارید اما بیان جملات بلند امکان پذیر نیست مانند دویدن ، تنیس ، دوچرخه سواری سریع ، کوهنوردی و...</a:t>
            </a:r>
            <a:endParaRPr lang="en-US" b="1" dirty="0">
              <a:solidFill>
                <a:srgbClr val="0070C0"/>
              </a:solidFill>
              <a:cs typeface="B Zar" pitchFamily="2" charset="-78"/>
            </a:endParaRPr>
          </a:p>
        </p:txBody>
      </p:sp>
    </p:spTree>
    <p:extLst>
      <p:ext uri="{BB962C8B-B14F-4D97-AF65-F5344CB8AC3E}">
        <p14:creationId xmlns:p14="http://schemas.microsoft.com/office/powerpoint/2010/main" val="78817407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fa-IR" dirty="0" smtClean="0">
                <a:solidFill>
                  <a:schemeClr val="bg2">
                    <a:lumMod val="50000"/>
                  </a:schemeClr>
                </a:solidFill>
                <a:cs typeface="B Titr" pitchFamily="2" charset="-78"/>
              </a:rPr>
              <a:t>بزرگسالان به چه میزان از فعالیت بدنی احتیاج دارند؟</a:t>
            </a:r>
            <a:endParaRPr lang="en-US" dirty="0">
              <a:solidFill>
                <a:schemeClr val="bg2">
                  <a:lumMod val="50000"/>
                </a:schemeClr>
              </a:solidFill>
              <a:cs typeface="B Titr" pitchFamily="2" charset="-78"/>
            </a:endParaRPr>
          </a:p>
        </p:txBody>
      </p:sp>
      <p:sp>
        <p:nvSpPr>
          <p:cNvPr id="3" name="Content Placeholder 2"/>
          <p:cNvSpPr>
            <a:spLocks noGrp="1"/>
          </p:cNvSpPr>
          <p:nvPr>
            <p:ph idx="1"/>
          </p:nvPr>
        </p:nvSpPr>
        <p:spPr>
          <a:xfrm>
            <a:off x="304800" y="1676400"/>
            <a:ext cx="8229600" cy="4373563"/>
          </a:xfrm>
        </p:spPr>
        <p:txBody>
          <a:bodyPr>
            <a:normAutofit/>
          </a:bodyPr>
          <a:lstStyle/>
          <a:p>
            <a:pPr algn="r" rtl="1"/>
            <a:r>
              <a:rPr lang="fa-IR" b="1" dirty="0" smtClean="0">
                <a:solidFill>
                  <a:srgbClr val="0070C0"/>
                </a:solidFill>
                <a:cs typeface="B Zar" pitchFamily="2" charset="-78"/>
              </a:rPr>
              <a:t>بزرگسالان باید هفته ای 5 روز یا بیش تر هر روز</a:t>
            </a:r>
          </a:p>
          <a:p>
            <a:pPr algn="r" rtl="1"/>
            <a:r>
              <a:rPr lang="fa-IR" b="1" dirty="0" smtClean="0">
                <a:solidFill>
                  <a:srgbClr val="0070C0"/>
                </a:solidFill>
                <a:cs typeface="B Zar" pitchFamily="2" charset="-78"/>
              </a:rPr>
              <a:t> دست کم 30 دقیقه فعالیت بدنی </a:t>
            </a:r>
            <a:r>
              <a:rPr lang="fa-IR" b="1" dirty="0">
                <a:solidFill>
                  <a:srgbClr val="0070C0"/>
                </a:solidFill>
                <a:cs typeface="B Zar" pitchFamily="2" charset="-78"/>
              </a:rPr>
              <a:t>با شدت متوسط </a:t>
            </a:r>
            <a:endParaRPr lang="fa-IR" b="1" dirty="0" smtClean="0">
              <a:solidFill>
                <a:srgbClr val="0070C0"/>
              </a:solidFill>
              <a:cs typeface="B Zar" pitchFamily="2" charset="-78"/>
            </a:endParaRPr>
          </a:p>
          <a:p>
            <a:pPr algn="r" rtl="1"/>
            <a:r>
              <a:rPr lang="fa-IR" b="1" dirty="0" smtClean="0">
                <a:solidFill>
                  <a:srgbClr val="0070C0"/>
                </a:solidFill>
                <a:cs typeface="B Zar" pitchFamily="2" charset="-78"/>
              </a:rPr>
              <a:t>( مجموع 150 دقیقه ) </a:t>
            </a:r>
            <a:r>
              <a:rPr lang="fa-IR" b="1" dirty="0">
                <a:solidFill>
                  <a:srgbClr val="0070C0"/>
                </a:solidFill>
                <a:cs typeface="B Zar" pitchFamily="2" charset="-78"/>
              </a:rPr>
              <a:t>یا هفته ای 3 روز یا بیش تر </a:t>
            </a:r>
            <a:endParaRPr lang="fa-IR" b="1" dirty="0" smtClean="0">
              <a:solidFill>
                <a:srgbClr val="0070C0"/>
              </a:solidFill>
              <a:cs typeface="B Zar" pitchFamily="2" charset="-78"/>
            </a:endParaRPr>
          </a:p>
          <a:p>
            <a:pPr algn="r" rtl="1"/>
            <a:r>
              <a:rPr lang="fa-IR" b="1" dirty="0" smtClean="0">
                <a:solidFill>
                  <a:srgbClr val="0070C0"/>
                </a:solidFill>
                <a:cs typeface="B Zar" pitchFamily="2" charset="-78"/>
              </a:rPr>
              <a:t>هرروز حداقل به مدت 25 دقیقه فعالیت بدنی </a:t>
            </a:r>
          </a:p>
          <a:p>
            <a:pPr algn="r" rtl="1"/>
            <a:r>
              <a:rPr lang="fa-IR" b="1" dirty="0" smtClean="0">
                <a:solidFill>
                  <a:srgbClr val="0070C0"/>
                </a:solidFill>
                <a:cs typeface="B Zar" pitchFamily="2" charset="-78"/>
              </a:rPr>
              <a:t>با شدت زیاد انجام دهند ( مجوع 75 دقیقه)</a:t>
            </a:r>
          </a:p>
          <a:p>
            <a:pPr algn="r" rtl="1"/>
            <a:r>
              <a:rPr lang="fa-IR" b="1" dirty="0" smtClean="0">
                <a:solidFill>
                  <a:srgbClr val="0070C0"/>
                </a:solidFill>
                <a:cs typeface="B Zar" pitchFamily="2" charset="-78"/>
              </a:rPr>
              <a:t>برای اینکه فعالیت بدنی برای شما لذت آور باشید سعی کنید فعالیتی انجام دهید که از آن لذت می </a:t>
            </a:r>
            <a:r>
              <a:rPr lang="fa-IR" b="1" dirty="0" smtClean="0">
                <a:solidFill>
                  <a:srgbClr val="0070C0"/>
                </a:solidFill>
                <a:cs typeface="B Zar" pitchFamily="2" charset="-78"/>
              </a:rPr>
              <a:t>برید.</a:t>
            </a:r>
            <a:endParaRPr lang="fa-IR" b="1" dirty="0" smtClean="0">
              <a:solidFill>
                <a:srgbClr val="0070C0"/>
              </a:solidFill>
              <a:cs typeface="B Zar" pitchFamily="2" charset="-78"/>
            </a:endParaRPr>
          </a:p>
          <a:p>
            <a:pPr algn="r" rtl="1"/>
            <a:r>
              <a:rPr lang="fa-IR" b="1" dirty="0" smtClean="0">
                <a:solidFill>
                  <a:srgbClr val="0070C0"/>
                </a:solidFill>
                <a:cs typeface="B Zar" pitchFamily="2" charset="-78"/>
              </a:rPr>
              <a:t>برای انجام فعالیت ورزشی لازم نیست زیاد از خانه خود دور شوید جمع کردن برگ ها ، بالا رفتن از پله ، شخم زدن باغچه و یا رنگ کردن یک اتاق می تواند فعالیت ورزشی به حساب آید.</a:t>
            </a:r>
            <a:endParaRPr lang="en-US" b="1" dirty="0">
              <a:solidFill>
                <a:srgbClr val="0070C0"/>
              </a:solidFill>
              <a:cs typeface="B Zar" pitchFamily="2" charset="-78"/>
            </a:endParaRPr>
          </a:p>
        </p:txBody>
      </p:sp>
      <p:pic>
        <p:nvPicPr>
          <p:cNvPr id="5122" name="Picture 2" descr="C:\Users\Amoozesh\Desktop\images (5).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800" y="1676400"/>
            <a:ext cx="2590800" cy="2209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084764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solidFill>
                  <a:schemeClr val="bg2">
                    <a:lumMod val="50000"/>
                  </a:schemeClr>
                </a:solidFill>
                <a:cs typeface="B Titr" pitchFamily="2" charset="-78"/>
              </a:rPr>
              <a:t>ایمن ورزش کنید</a:t>
            </a:r>
            <a:endParaRPr lang="en-US" dirty="0">
              <a:solidFill>
                <a:schemeClr val="bg2">
                  <a:lumMod val="50000"/>
                </a:schemeClr>
              </a:solidFill>
              <a:cs typeface="B Titr" pitchFamily="2" charset="-78"/>
            </a:endParaRPr>
          </a:p>
        </p:txBody>
      </p:sp>
      <p:sp>
        <p:nvSpPr>
          <p:cNvPr id="3" name="Content Placeholder 2"/>
          <p:cNvSpPr>
            <a:spLocks noGrp="1"/>
          </p:cNvSpPr>
          <p:nvPr>
            <p:ph idx="1"/>
          </p:nvPr>
        </p:nvSpPr>
        <p:spPr/>
        <p:txBody>
          <a:bodyPr/>
          <a:lstStyle/>
          <a:p>
            <a:pPr algn="just" rtl="1">
              <a:lnSpc>
                <a:spcPct val="150000"/>
              </a:lnSpc>
            </a:pPr>
            <a:r>
              <a:rPr lang="fa-IR" b="1" dirty="0" smtClean="0">
                <a:solidFill>
                  <a:srgbClr val="0070C0"/>
                </a:solidFill>
                <a:cs typeface="B Zar" pitchFamily="2" charset="-78"/>
              </a:rPr>
              <a:t>اگر دارای شرایط زیر هستید قبل از انجام فعالیت ورزشی با پزشک خانواده خود مشورت کنید:</a:t>
            </a:r>
          </a:p>
          <a:p>
            <a:pPr algn="just" rtl="1">
              <a:lnSpc>
                <a:spcPct val="150000"/>
              </a:lnSpc>
            </a:pPr>
            <a:r>
              <a:rPr lang="fa-IR" b="1" dirty="0" smtClean="0">
                <a:solidFill>
                  <a:srgbClr val="0070C0"/>
                </a:solidFill>
                <a:cs typeface="B Zar" pitchFamily="2" charset="-78"/>
              </a:rPr>
              <a:t>سن شما بالای 40 سال است و عادت به انجام فعالیت های ورزشی </a:t>
            </a:r>
            <a:r>
              <a:rPr lang="fa-IR" b="1" dirty="0" smtClean="0">
                <a:solidFill>
                  <a:srgbClr val="0070C0"/>
                </a:solidFill>
                <a:cs typeface="B Zar" pitchFamily="2" charset="-78"/>
              </a:rPr>
              <a:t>ندارید.</a:t>
            </a:r>
            <a:endParaRPr lang="fa-IR" b="1" dirty="0" smtClean="0">
              <a:solidFill>
                <a:srgbClr val="0070C0"/>
              </a:solidFill>
              <a:cs typeface="B Zar" pitchFamily="2" charset="-78"/>
            </a:endParaRPr>
          </a:p>
          <a:p>
            <a:pPr algn="just" rtl="1">
              <a:lnSpc>
                <a:spcPct val="150000"/>
              </a:lnSpc>
            </a:pPr>
            <a:r>
              <a:rPr lang="fa-IR" b="1" dirty="0" smtClean="0">
                <a:solidFill>
                  <a:srgbClr val="0070C0"/>
                </a:solidFill>
                <a:cs typeface="B Zar" pitchFamily="2" charset="-78"/>
              </a:rPr>
              <a:t>دارای مشکلات قلبی هستید یا دچار حمله ی قلبی شده </a:t>
            </a:r>
            <a:r>
              <a:rPr lang="fa-IR" b="1" dirty="0" smtClean="0">
                <a:solidFill>
                  <a:srgbClr val="0070C0"/>
                </a:solidFill>
                <a:cs typeface="B Zar" pitchFamily="2" charset="-78"/>
              </a:rPr>
              <a:t>اید.</a:t>
            </a:r>
            <a:endParaRPr lang="fa-IR" b="1" dirty="0" smtClean="0">
              <a:solidFill>
                <a:srgbClr val="0070C0"/>
              </a:solidFill>
              <a:cs typeface="B Zar" pitchFamily="2" charset="-78"/>
            </a:endParaRPr>
          </a:p>
          <a:p>
            <a:pPr algn="just" rtl="1">
              <a:lnSpc>
                <a:spcPct val="150000"/>
              </a:lnSpc>
            </a:pPr>
            <a:r>
              <a:rPr lang="fa-IR" b="1" dirty="0" smtClean="0">
                <a:solidFill>
                  <a:srgbClr val="0070C0"/>
                </a:solidFill>
                <a:cs typeface="B Zar" pitchFamily="2" charset="-78"/>
              </a:rPr>
              <a:t>درخانواده ی خود سابقه بیماری قلبی داشته </a:t>
            </a:r>
            <a:r>
              <a:rPr lang="fa-IR" b="1" dirty="0" smtClean="0">
                <a:solidFill>
                  <a:srgbClr val="0070C0"/>
                </a:solidFill>
                <a:cs typeface="B Zar" pitchFamily="2" charset="-78"/>
              </a:rPr>
              <a:t>اید.</a:t>
            </a:r>
            <a:endParaRPr lang="fa-IR" b="1" dirty="0" smtClean="0">
              <a:solidFill>
                <a:srgbClr val="0070C0"/>
              </a:solidFill>
              <a:cs typeface="B Zar" pitchFamily="2" charset="-78"/>
            </a:endParaRPr>
          </a:p>
          <a:p>
            <a:pPr algn="just" rtl="1">
              <a:lnSpc>
                <a:spcPct val="150000"/>
              </a:lnSpc>
            </a:pPr>
            <a:r>
              <a:rPr lang="fa-IR" b="1" dirty="0" smtClean="0">
                <a:solidFill>
                  <a:srgbClr val="0070C0"/>
                </a:solidFill>
                <a:cs typeface="B Zar" pitchFamily="2" charset="-78"/>
              </a:rPr>
              <a:t>دچار فشارخون بالا ، دیابت ، پوکی استخوان و یا چاقی مفرط </a:t>
            </a:r>
            <a:r>
              <a:rPr lang="fa-IR" b="1" dirty="0" smtClean="0">
                <a:solidFill>
                  <a:srgbClr val="0070C0"/>
                </a:solidFill>
                <a:cs typeface="B Zar" pitchFamily="2" charset="-78"/>
              </a:rPr>
              <a:t>هستید.</a:t>
            </a:r>
            <a:endParaRPr lang="en-US" b="1" dirty="0">
              <a:solidFill>
                <a:srgbClr val="0070C0"/>
              </a:solidFill>
              <a:cs typeface="B Zar" pitchFamily="2" charset="-78"/>
            </a:endParaRPr>
          </a:p>
        </p:txBody>
      </p:sp>
    </p:spTree>
    <p:extLst>
      <p:ext uri="{BB962C8B-B14F-4D97-AF65-F5344CB8AC3E}">
        <p14:creationId xmlns:p14="http://schemas.microsoft.com/office/powerpoint/2010/main" val="3635152216"/>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pothecary">
  <a:themeElements>
    <a:clrScheme name="Apothecary">
      <a:dk1>
        <a:sysClr val="windowText" lastClr="000000"/>
      </a:dk1>
      <a:lt1>
        <a:sysClr val="window" lastClr="FFFFFF"/>
      </a:lt1>
      <a:dk2>
        <a:srgbClr val="564B3C"/>
      </a:dk2>
      <a:lt2>
        <a:srgbClr val="ECEDD1"/>
      </a:lt2>
      <a:accent1>
        <a:srgbClr val="93A299"/>
      </a:accent1>
      <a:accent2>
        <a:srgbClr val="CF543F"/>
      </a:accent2>
      <a:accent3>
        <a:srgbClr val="B5AE53"/>
      </a:accent3>
      <a:accent4>
        <a:srgbClr val="848058"/>
      </a:accent4>
      <a:accent5>
        <a:srgbClr val="E8B54D"/>
      </a:accent5>
      <a:accent6>
        <a:srgbClr val="786C71"/>
      </a:accent6>
      <a:hlink>
        <a:srgbClr val="CCCC00"/>
      </a:hlink>
      <a:folHlink>
        <a:srgbClr val="B2B2B2"/>
      </a:folHlink>
    </a:clrScheme>
    <a:fontScheme name="Apothecary">
      <a:majorFont>
        <a:latin typeface="Book Antiqua"/>
        <a:ea typeface=""/>
        <a:cs typeface=""/>
        <a:font script="Jpan" typeface="HGS明朝B"/>
        <a:font script="Hang" typeface="HY견명조"/>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a:ea typeface=""/>
        <a:cs typeface=""/>
        <a:font script="Jpan" typeface="ＭＳ ゴシック"/>
        <a:font script="Hang" typeface="HY견명조"/>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Apothecary">
      <a:fillStyleLst>
        <a:solidFill>
          <a:schemeClr val="phClr"/>
        </a:solidFill>
        <a:gradFill rotWithShape="1">
          <a:gsLst>
            <a:gs pos="0">
              <a:schemeClr val="phClr">
                <a:tint val="1000"/>
                <a:satMod val="100000"/>
              </a:schemeClr>
            </a:gs>
            <a:gs pos="68000">
              <a:schemeClr val="phClr">
                <a:tint val="77000"/>
                <a:satMod val="100000"/>
              </a:schemeClr>
            </a:gs>
            <a:gs pos="81000">
              <a:schemeClr val="phClr">
                <a:tint val="79000"/>
                <a:satMod val="100000"/>
              </a:schemeClr>
            </a:gs>
            <a:gs pos="86000">
              <a:schemeClr val="phClr">
                <a:tint val="73000"/>
                <a:satMod val="100000"/>
              </a:schemeClr>
            </a:gs>
            <a:gs pos="100000">
              <a:schemeClr val="phClr">
                <a:tint val="35000"/>
                <a:satMod val="100000"/>
              </a:schemeClr>
            </a:gs>
          </a:gsLst>
          <a:lin ang="5400000" scaled="0"/>
        </a:gradFill>
        <a:gradFill rotWithShape="1">
          <a:gsLst>
            <a:gs pos="0">
              <a:schemeClr val="phClr">
                <a:tint val="73000"/>
                <a:shade val="100000"/>
                <a:satMod val="150000"/>
              </a:schemeClr>
            </a:gs>
            <a:gs pos="25000">
              <a:schemeClr val="phClr">
                <a:tint val="96000"/>
                <a:shade val="80000"/>
                <a:satMod val="105000"/>
              </a:schemeClr>
            </a:gs>
            <a:gs pos="38000">
              <a:schemeClr val="phClr">
                <a:tint val="96000"/>
                <a:shade val="59000"/>
                <a:satMod val="120000"/>
              </a:schemeClr>
            </a:gs>
            <a:gs pos="55000">
              <a:schemeClr val="phClr">
                <a:tint val="100000"/>
                <a:shade val="57000"/>
                <a:satMod val="120000"/>
              </a:schemeClr>
            </a:gs>
            <a:gs pos="80000">
              <a:schemeClr val="phClr">
                <a:tint val="100000"/>
                <a:shade val="56000"/>
                <a:satMod val="145000"/>
              </a:schemeClr>
            </a:gs>
            <a:gs pos="88000">
              <a:schemeClr val="phClr">
                <a:tint val="100000"/>
                <a:shade val="63000"/>
                <a:satMod val="160000"/>
              </a:schemeClr>
            </a:gs>
            <a:gs pos="100000">
              <a:schemeClr val="phClr">
                <a:tint val="99000"/>
                <a:shade val="100000"/>
                <a:satMod val="155000"/>
              </a:schemeClr>
            </a:gs>
          </a:gsLst>
          <a:lin ang="54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scene3d>
            <a:camera prst="orthographicFront">
              <a:rot lat="0" lon="0" rev="0"/>
            </a:camera>
            <a:lightRig rig="glow" dir="tl">
              <a:rot lat="0" lon="0" rev="1800000"/>
            </a:lightRig>
          </a:scene3d>
          <a:sp3d contourW="10160" prstMaterial="dkEdge">
            <a:bevelT w="0" h="0" prst="angle"/>
            <a:contourClr>
              <a:schemeClr val="phClr">
                <a:shade val="30000"/>
                <a:satMod val="150000"/>
              </a:schemeClr>
            </a:contourClr>
          </a:sp3d>
        </a:effectStyle>
        <a:effectStyle>
          <a:effectLst>
            <a:glow rad="50800">
              <a:schemeClr val="phClr">
                <a:tint val="68000"/>
                <a:shade val="93000"/>
                <a:alpha val="37000"/>
                <a:satMod val="250000"/>
              </a:schemeClr>
            </a:glow>
          </a:effectLst>
          <a:scene3d>
            <a:camera prst="orthographicFront">
              <a:rot lat="0" lon="0" rev="0"/>
            </a:camera>
            <a:lightRig rig="glow" dir="t">
              <a:rot lat="0" lon="0" rev="1800000"/>
            </a:lightRig>
          </a:scene3d>
          <a:sp3d contourW="10160" prstMaterial="dkEdge">
            <a:bevelT w="20320" h="19050" prst="angle"/>
            <a:contourClr>
              <a:schemeClr val="phClr">
                <a:shade val="30000"/>
                <a:satMod val="150000"/>
              </a:schemeClr>
            </a:contourClr>
          </a:sp3d>
        </a:effectStyle>
      </a:effectStyleLst>
      <a:bgFillStyleLst>
        <a:solidFill>
          <a:schemeClr val="phClr"/>
        </a:solidFill>
        <a:solidFill>
          <a:schemeClr val="phClr">
            <a:tint val="93000"/>
            <a:satMod val="140000"/>
          </a:schemeClr>
        </a:solidFill>
        <a:blipFill rotWithShape="1">
          <a:blip xmlns:r="http://schemas.openxmlformats.org/officeDocument/2006/relationships" r:embed="rId1">
            <a:duotone>
              <a:schemeClr val="phClr">
                <a:tint val="70000"/>
                <a:satMod val="170000"/>
              </a:schemeClr>
              <a:schemeClr val="phClr">
                <a:shade val="70000"/>
                <a:satMod val="130000"/>
              </a:schemeClr>
            </a:duotone>
          </a:blip>
          <a:tile tx="0" ty="0" sx="100000" sy="10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Apothecary</Template>
  <TotalTime>110</TotalTime>
  <Words>817</Words>
  <Application>Microsoft Office PowerPoint</Application>
  <PresentationFormat>On-screen Show (4:3)</PresentationFormat>
  <Paragraphs>56</Paragraphs>
  <Slides>11</Slides>
  <Notes>0</Notes>
  <HiddenSlides>0</HiddenSlides>
  <MMClips>0</MMClips>
  <ScaleCrop>false</ScaleCrop>
  <HeadingPairs>
    <vt:vector size="4" baseType="variant">
      <vt:variant>
        <vt:lpstr>Theme</vt:lpstr>
      </vt:variant>
      <vt:variant>
        <vt:i4>1</vt:i4>
      </vt:variant>
      <vt:variant>
        <vt:lpstr>Slide Titles</vt:lpstr>
      </vt:variant>
      <vt:variant>
        <vt:i4>11</vt:i4>
      </vt:variant>
    </vt:vector>
  </HeadingPairs>
  <TitlesOfParts>
    <vt:vector size="12" baseType="lpstr">
      <vt:lpstr>Apothecary</vt:lpstr>
      <vt:lpstr>PowerPoint Presentation</vt:lpstr>
      <vt:lpstr>فعالیت بدنی</vt:lpstr>
      <vt:lpstr>اثرات فعالیت بدنی مناسب</vt:lpstr>
      <vt:lpstr>فعالیت بدنی چگونه بر بدن تاثیر می گذارد؟</vt:lpstr>
      <vt:lpstr>نمونه هایی از تاثیرفعالیت بدنی در کاهش بروز سرطان</vt:lpstr>
      <vt:lpstr>تعریف فعالیت بدنی</vt:lpstr>
      <vt:lpstr>انواع فعالیت بدنی</vt:lpstr>
      <vt:lpstr>بزرگسالان به چه میزان از فعالیت بدنی احتیاج دارند؟</vt:lpstr>
      <vt:lpstr>ایمن ورزش کنید</vt:lpstr>
      <vt:lpstr>مهمترین توصیه ها برای داشتن فعالیت بدنی مناسب</vt:lpstr>
      <vt:lpstr>سپاس از توجه شما</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Amoozesh</dc:creator>
  <cp:lastModifiedBy>Amoozesh</cp:lastModifiedBy>
  <cp:revision>14</cp:revision>
  <dcterms:created xsi:type="dcterms:W3CDTF">2006-08-16T00:00:00Z</dcterms:created>
  <dcterms:modified xsi:type="dcterms:W3CDTF">2026-05-30T11:11:16Z</dcterms:modified>
</cp:coreProperties>
</file>