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9" r:id="rId1"/>
  </p:sldMasterIdLst>
  <p:notesMasterIdLst>
    <p:notesMasterId r:id="rId21"/>
  </p:notesMasterIdLst>
  <p:sldIdLst>
    <p:sldId id="256" r:id="rId2"/>
    <p:sldId id="275" r:id="rId3"/>
    <p:sldId id="276" r:id="rId4"/>
    <p:sldId id="278" r:id="rId5"/>
    <p:sldId id="277" r:id="rId6"/>
    <p:sldId id="279" r:id="rId7"/>
    <p:sldId id="258" r:id="rId8"/>
    <p:sldId id="259" r:id="rId9"/>
    <p:sldId id="286" r:id="rId10"/>
    <p:sldId id="260" r:id="rId11"/>
    <p:sldId id="283" r:id="rId12"/>
    <p:sldId id="261" r:id="rId13"/>
    <p:sldId id="262" r:id="rId14"/>
    <p:sldId id="263" r:id="rId15"/>
    <p:sldId id="284" r:id="rId16"/>
    <p:sldId id="264" r:id="rId17"/>
    <p:sldId id="285" r:id="rId18"/>
    <p:sldId id="265" r:id="rId19"/>
    <p:sldId id="28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>
      <p:cViewPr varScale="1">
        <p:scale>
          <a:sx n="86" d="100"/>
          <a:sy n="86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3B0682-A44D-4A71-BBFC-79DE4C368ACD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647F3-93A6-41B4-BC94-84CB5C7A9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87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2F79A-A0F9-4841-BC8C-1B8871925660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40833" y="6492875"/>
            <a:ext cx="551167" cy="365125"/>
          </a:xfrm>
        </p:spPr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08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C764E-8283-4E73-BDAA-DABE9385B9DB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16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F53F4-3455-4495-A92C-71267F8BCB6B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5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1773-B3B2-4CA5-914E-354C776609EF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40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8246E-E9FE-45CE-8D49-9CBE94B47307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81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E66A4-D538-4283-8B75-C1A65D37308E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735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B2711-5E10-4C33-9CE8-79F3C43C47D9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225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121A4-AA85-4E1C-B807-EC1A9FC756E3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58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59890-FA47-4F34-9C9D-AC17CD10CD39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83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کلیات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813627-DC8C-4DB8-A491-9710CD8936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000" t="38031" r="3097" b="38031"/>
          <a:stretch/>
        </p:blipFill>
        <p:spPr>
          <a:xfrm>
            <a:off x="0" y="14405"/>
            <a:ext cx="12478687" cy="6858000"/>
          </a:xfrm>
          <a:prstGeom prst="rect">
            <a:avLst/>
          </a:prstGeom>
        </p:spPr>
      </p:pic>
      <p:sp>
        <p:nvSpPr>
          <p:cNvPr id="3" name="!!7">
            <a:extLst>
              <a:ext uri="{FF2B5EF4-FFF2-40B4-BE49-F238E27FC236}">
                <a16:creationId xmlns:a16="http://schemas.microsoft.com/office/drawing/2014/main" id="{19C0684F-6FA3-49F6-9AE6-1A0DCBD5CF3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2833602" y="-2562018"/>
            <a:ext cx="4191733" cy="2978685"/>
          </a:xfrm>
          <a:custGeom>
            <a:avLst/>
            <a:gdLst>
              <a:gd name="T0" fmla="*/ 406 w 660"/>
              <a:gd name="T1" fmla="*/ 420 h 465"/>
              <a:gd name="T2" fmla="*/ 660 w 660"/>
              <a:gd name="T3" fmla="*/ 355 h 465"/>
              <a:gd name="T4" fmla="*/ 660 w 660"/>
              <a:gd name="T5" fmla="*/ 0 h 465"/>
              <a:gd name="T6" fmla="*/ 0 w 660"/>
              <a:gd name="T7" fmla="*/ 0 h 465"/>
              <a:gd name="T8" fmla="*/ 406 w 660"/>
              <a:gd name="T9" fmla="*/ 42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0" h="465">
                <a:moveTo>
                  <a:pt x="406" y="420"/>
                </a:moveTo>
                <a:cubicBezTo>
                  <a:pt x="543" y="465"/>
                  <a:pt x="613" y="427"/>
                  <a:pt x="660" y="355"/>
                </a:cubicBezTo>
                <a:cubicBezTo>
                  <a:pt x="660" y="0"/>
                  <a:pt x="660" y="0"/>
                  <a:pt x="66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95"/>
                  <a:pt x="127" y="330"/>
                  <a:pt x="406" y="42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"/>
            </a:endParaRPr>
          </a:p>
        </p:txBody>
      </p:sp>
      <p:sp>
        <p:nvSpPr>
          <p:cNvPr id="4" name="!!8">
            <a:extLst>
              <a:ext uri="{FF2B5EF4-FFF2-40B4-BE49-F238E27FC236}">
                <a16:creationId xmlns:a16="http://schemas.microsoft.com/office/drawing/2014/main" id="{0B5BD851-9817-42A6-9ABB-2D3BDF53865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4184085" y="-5152887"/>
            <a:ext cx="4594695" cy="3265034"/>
          </a:xfrm>
          <a:custGeom>
            <a:avLst/>
            <a:gdLst>
              <a:gd name="T0" fmla="*/ 406 w 660"/>
              <a:gd name="T1" fmla="*/ 420 h 465"/>
              <a:gd name="T2" fmla="*/ 660 w 660"/>
              <a:gd name="T3" fmla="*/ 355 h 465"/>
              <a:gd name="T4" fmla="*/ 660 w 660"/>
              <a:gd name="T5" fmla="*/ 0 h 465"/>
              <a:gd name="T6" fmla="*/ 0 w 660"/>
              <a:gd name="T7" fmla="*/ 0 h 465"/>
              <a:gd name="T8" fmla="*/ 406 w 660"/>
              <a:gd name="T9" fmla="*/ 42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0" h="465">
                <a:moveTo>
                  <a:pt x="406" y="420"/>
                </a:moveTo>
                <a:cubicBezTo>
                  <a:pt x="543" y="465"/>
                  <a:pt x="613" y="427"/>
                  <a:pt x="660" y="355"/>
                </a:cubicBezTo>
                <a:cubicBezTo>
                  <a:pt x="660" y="0"/>
                  <a:pt x="660" y="0"/>
                  <a:pt x="66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95"/>
                  <a:pt x="127" y="330"/>
                  <a:pt x="406" y="420"/>
                </a:cubicBezTo>
                <a:close/>
              </a:path>
            </a:pathLst>
          </a:custGeom>
          <a:noFill/>
          <a:ln w="38100">
            <a:solidFill>
              <a:schemeClr val="accent3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"/>
            </a:endParaRPr>
          </a:p>
        </p:txBody>
      </p:sp>
      <p:sp>
        <p:nvSpPr>
          <p:cNvPr id="5" name="!!6">
            <a:extLst>
              <a:ext uri="{FF2B5EF4-FFF2-40B4-BE49-F238E27FC236}">
                <a16:creationId xmlns:a16="http://schemas.microsoft.com/office/drawing/2014/main" id="{ED7A7D79-751D-4FDB-B422-A5EAE39FA36D}"/>
              </a:ext>
            </a:extLst>
          </p:cNvPr>
          <p:cNvSpPr>
            <a:spLocks/>
          </p:cNvSpPr>
          <p:nvPr userDrawn="1"/>
        </p:nvSpPr>
        <p:spPr bwMode="auto">
          <a:xfrm>
            <a:off x="9702131" y="7278174"/>
            <a:ext cx="4338134" cy="1671143"/>
          </a:xfrm>
          <a:custGeom>
            <a:avLst/>
            <a:gdLst>
              <a:gd name="T0" fmla="*/ 855 w 855"/>
              <a:gd name="T1" fmla="*/ 53 h 329"/>
              <a:gd name="T2" fmla="*/ 665 w 855"/>
              <a:gd name="T3" fmla="*/ 118 h 329"/>
              <a:gd name="T4" fmla="*/ 0 w 855"/>
              <a:gd name="T5" fmla="*/ 329 h 329"/>
              <a:gd name="T6" fmla="*/ 855 w 855"/>
              <a:gd name="T7" fmla="*/ 329 h 329"/>
              <a:gd name="T8" fmla="*/ 855 w 855"/>
              <a:gd name="T9" fmla="*/ 53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329">
                <a:moveTo>
                  <a:pt x="855" y="53"/>
                </a:moveTo>
                <a:cubicBezTo>
                  <a:pt x="801" y="92"/>
                  <a:pt x="738" y="118"/>
                  <a:pt x="665" y="118"/>
                </a:cubicBezTo>
                <a:cubicBezTo>
                  <a:pt x="405" y="118"/>
                  <a:pt x="135" y="0"/>
                  <a:pt x="0" y="329"/>
                </a:cubicBezTo>
                <a:cubicBezTo>
                  <a:pt x="855" y="329"/>
                  <a:pt x="855" y="329"/>
                  <a:pt x="855" y="329"/>
                </a:cubicBezTo>
                <a:lnTo>
                  <a:pt x="855" y="53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" name="!!5">
            <a:extLst>
              <a:ext uri="{FF2B5EF4-FFF2-40B4-BE49-F238E27FC236}">
                <a16:creationId xmlns:a16="http://schemas.microsoft.com/office/drawing/2014/main" id="{94D799B0-B43D-45E5-830A-F7CFF6C388CA}"/>
              </a:ext>
            </a:extLst>
          </p:cNvPr>
          <p:cNvSpPr>
            <a:spLocks/>
          </p:cNvSpPr>
          <p:nvPr userDrawn="1"/>
        </p:nvSpPr>
        <p:spPr bwMode="auto">
          <a:xfrm>
            <a:off x="10510688" y="8260065"/>
            <a:ext cx="4992525" cy="1378503"/>
          </a:xfrm>
          <a:custGeom>
            <a:avLst/>
            <a:gdLst>
              <a:gd name="T0" fmla="*/ 855 w 855"/>
              <a:gd name="T1" fmla="*/ 53 h 329"/>
              <a:gd name="T2" fmla="*/ 665 w 855"/>
              <a:gd name="T3" fmla="*/ 118 h 329"/>
              <a:gd name="T4" fmla="*/ 0 w 855"/>
              <a:gd name="T5" fmla="*/ 329 h 329"/>
              <a:gd name="T6" fmla="*/ 855 w 855"/>
              <a:gd name="T7" fmla="*/ 329 h 329"/>
              <a:gd name="T8" fmla="*/ 855 w 855"/>
              <a:gd name="T9" fmla="*/ 53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329">
                <a:moveTo>
                  <a:pt x="855" y="53"/>
                </a:moveTo>
                <a:cubicBezTo>
                  <a:pt x="801" y="92"/>
                  <a:pt x="738" y="118"/>
                  <a:pt x="665" y="118"/>
                </a:cubicBezTo>
                <a:cubicBezTo>
                  <a:pt x="405" y="118"/>
                  <a:pt x="135" y="0"/>
                  <a:pt x="0" y="329"/>
                </a:cubicBezTo>
                <a:cubicBezTo>
                  <a:pt x="855" y="329"/>
                  <a:pt x="855" y="329"/>
                  <a:pt x="855" y="329"/>
                </a:cubicBezTo>
                <a:lnTo>
                  <a:pt x="855" y="53"/>
                </a:lnTo>
                <a:close/>
              </a:path>
            </a:pathLst>
          </a:custGeom>
          <a:noFill/>
          <a:ln w="38100">
            <a:solidFill>
              <a:schemeClr val="accent3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"/>
            </a:endParaRPr>
          </a:p>
        </p:txBody>
      </p:sp>
    </p:spTree>
    <p:extLst>
      <p:ext uri="{BB962C8B-B14F-4D97-AF65-F5344CB8AC3E}">
        <p14:creationId xmlns:p14="http://schemas.microsoft.com/office/powerpoint/2010/main" val="980676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7186B-6B1F-4E0E-B514-D4BFE135E469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40833" y="6492875"/>
            <a:ext cx="551167" cy="365125"/>
          </a:xfrm>
        </p:spPr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B1C4-2F3D-4DB1-8CD5-5B7639107F18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98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B6CC-831D-4079-A318-E5B87466054A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49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F984A-0AC9-46AF-B584-B06FEA2958C0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699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80CA-DEB8-490E-AD2A-CBAEF39F8427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01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F2D63-511F-42C4-A35B-CEA90FB47B62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001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453F-4017-4DA8-B8DB-BE118F1A2963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72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CB9C0-6D74-472D-AE6E-A0E2C41E2AE5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1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5D2FA0C-639D-4D30-9C14-E3EF90110A97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080BA8A-55EF-451D-A615-917AD47B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6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  <p:sldLayoutId id="2147484101" r:id="rId12"/>
    <p:sldLayoutId id="2147484102" r:id="rId13"/>
    <p:sldLayoutId id="2147484103" r:id="rId14"/>
    <p:sldLayoutId id="2147484104" r:id="rId15"/>
    <p:sldLayoutId id="2147484105" r:id="rId16"/>
    <p:sldLayoutId id="2147484106" r:id="rId17"/>
    <p:sldLayoutId id="2147484107" r:id="rId1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25CE33-B4B0-B634-C087-8FD41E2F5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222" y="979773"/>
            <a:ext cx="6836576" cy="37688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305C4-A516-F31E-C2B8-76BBE3106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36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AA1CF9F8-780F-AB17-11B6-BDAEDB02BC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433946" y="1249132"/>
            <a:ext cx="1041158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Koodak" panose="00000700000000000000" pitchFamily="2" charset="-78"/>
              </a:rPr>
              <a:t>تأثیر رنجش گذشته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:</a:t>
            </a:r>
            <a:r>
              <a:rPr kumimoji="0" lang="fa-IR" altLang="en-US" sz="2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 </a:t>
            </a:r>
            <a:r>
              <a:rPr kumimoji="0" lang="ar-SA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رنجش عمیق یا واقعه‌ای که زخم ایجاد کرده، می‌تواند مانند زخمی مزمن، فرد را درگیر کرده و او را از زندگی حال و آینده باز دارد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. 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Koodak" panose="00000700000000000000" pitchFamily="2" charset="-78"/>
              </a:rPr>
              <a:t>نبخشیدن مانند زغال گداخته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:</a:t>
            </a:r>
            <a:r>
              <a:rPr kumimoji="0" lang="fa-IR" altLang="en-US" sz="2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 </a:t>
            </a:r>
            <a:r>
              <a:rPr kumimoji="0" lang="ar-SA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ادامه دادن رنجش، خشم و نبخشیدن، به خود فرد آسیب می‌زند، نه به عامل آزار. این وضعیت مانند خوردن زهر و انتظار برای آسیب دیدن دیگری است</a:t>
            </a:r>
            <a:r>
              <a:rPr kumimoji="0" lang="en-US" altLang="en-US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Zar" panose="00000400000000000000" pitchFamily="2" charset="-78"/>
              </a:rPr>
              <a:t>. </a:t>
            </a:r>
            <a:endParaRPr kumimoji="0" lang="fa-IR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fa-IR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هدف اصلی بخشش</a:t>
            </a:r>
            <a:r>
              <a:rPr lang="fa-IR" altLang="en-US" sz="2000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: </a:t>
            </a:r>
            <a:r>
              <a:rPr lang="fa-IR" altLang="en-US" sz="2000" dirty="0">
                <a:latin typeface="Arial" panose="020B0604020202020204" pitchFamily="34" charset="0"/>
                <a:cs typeface="B Zar" panose="00000400000000000000" pitchFamily="2" charset="-78"/>
              </a:rPr>
              <a:t>اولین قدم در بخشش، جلوگیری از آسیب بیشتر به خود است. تحمل رنجش، تنها باعث آسیب بیشتر می‌شود و کمکی به بخشش نمی‌کند.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a-I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fa-IR" altLang="en-US" sz="1800" dirty="0"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a-I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fa-IR" altLang="en-US" sz="1800" dirty="0"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a-I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AF46FBA-8911-CC0F-E0F0-FFB9887A3FDA}"/>
              </a:ext>
            </a:extLst>
          </p:cNvPr>
          <p:cNvSpPr txBox="1">
            <a:spLocks/>
          </p:cNvSpPr>
          <p:nvPr/>
        </p:nvSpPr>
        <p:spPr>
          <a:xfrm>
            <a:off x="2822719" y="187038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خود و دیگران را ببخشید.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FDCE7-F2E7-3FE1-DE06-6F0C314E1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C29F5B-9F16-02FE-57FC-23DC78A71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088" y="3883975"/>
            <a:ext cx="3787348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1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AA1CF9F8-780F-AB17-11B6-BDAEDB02BC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444336" y="1153392"/>
            <a:ext cx="10411585" cy="590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fa-IR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باور به سهولت بخشش</a:t>
            </a:r>
            <a:r>
              <a:rPr lang="fa-IR" altLang="en-US" sz="2000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: </a:t>
            </a:r>
            <a:r>
              <a:rPr lang="fa-IR" altLang="en-US" sz="2000" dirty="0">
                <a:latin typeface="Arial" panose="020B0604020202020204" pitchFamily="34" charset="0"/>
                <a:cs typeface="B Zar" panose="00000400000000000000" pitchFamily="2" charset="-78"/>
              </a:rPr>
              <a:t>باور به اینکه بخشش آسان است و می‌توان به سادگی رها کرد، گام مهمی است.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fa-IR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ابراز هیجانات</a:t>
            </a:r>
            <a:r>
              <a:rPr lang="fa-IR" altLang="en-US" sz="2000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: </a:t>
            </a:r>
            <a:r>
              <a:rPr lang="fa-IR" altLang="en-US" sz="2000" dirty="0">
                <a:latin typeface="Arial" panose="020B0604020202020204" pitchFamily="34" charset="0"/>
                <a:cs typeface="B Zar" panose="00000400000000000000" pitchFamily="2" charset="-78"/>
              </a:rPr>
              <a:t>لازم است با نیت بخشش، به هیجانات انباشته شده در روان اجازه بروز داده شود و از احساسات متناقض احساس گناه نکرد.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fa-IR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روش‌های فرهنگی بخشش</a:t>
            </a:r>
            <a:r>
              <a:rPr lang="fa-IR" altLang="en-US" sz="2000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: </a:t>
            </a:r>
            <a:r>
              <a:rPr lang="fa-IR" altLang="en-US" sz="2000" dirty="0">
                <a:latin typeface="Arial" panose="020B0604020202020204" pitchFamily="34" charset="0"/>
                <a:cs typeface="B Zar" panose="00000400000000000000" pitchFamily="2" charset="-78"/>
              </a:rPr>
              <a:t>نوشتن و سوزاندن غم‌ها و زخم‌ها.گفتن غم‌ها به سنگ صبور برای تخلیه.ابراز خشم و رنجش از طریق مشت کوبیدن و فریاد زدن.استفاده از تمرین‌های ذهنی.مشاوره با روانشناس.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fa-IR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رهایی از وابستگی به گذشته</a:t>
            </a:r>
            <a:r>
              <a:rPr lang="fa-IR" altLang="en-US" sz="2000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: </a:t>
            </a:r>
            <a:r>
              <a:rPr lang="fa-IR" altLang="en-US" sz="2000" dirty="0">
                <a:latin typeface="Arial" panose="020B0604020202020204" pitchFamily="34" charset="0"/>
                <a:cs typeface="B Zar" panose="00000400000000000000" pitchFamily="2" charset="-78"/>
              </a:rPr>
              <a:t>دیگران (عاملان رنجش) مشغول زندگی خود هستند و با نبخشیدن، ما در واقع امروز خود را نیز به آنها تقدیم می‌کنیم.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fa-IR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ارتباط بخشش با سرطان</a:t>
            </a:r>
            <a:r>
              <a:rPr lang="fa-IR" altLang="en-US" sz="2000" dirty="0">
                <a:solidFill>
                  <a:srgbClr val="FF0000"/>
                </a:solidFill>
                <a:latin typeface="Arial" panose="020B0604020202020204" pitchFamily="34" charset="0"/>
                <a:cs typeface="B Koodak" panose="00000700000000000000" pitchFamily="2" charset="-78"/>
              </a:rPr>
              <a:t>: </a:t>
            </a:r>
            <a:r>
              <a:rPr lang="fa-IR" altLang="en-US" sz="2000" dirty="0">
                <a:latin typeface="Arial" panose="020B0604020202020204" pitchFamily="34" charset="0"/>
                <a:cs typeface="B Zar" panose="00000400000000000000" pitchFamily="2" charset="-78"/>
              </a:rPr>
              <a:t>بسیاری از افراد مبتلا به سرطان، خاطره رنجش‌های عمیق را به یاد می‌آورند. برای سلامتی خود، باید بخشید تا رها شد.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a-I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fa-IR" altLang="en-US" sz="1800" dirty="0"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a-I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fa-IR" altLang="en-US" sz="1800" dirty="0"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a-I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AF46FBA-8911-CC0F-E0F0-FFB9887A3FDA}"/>
              </a:ext>
            </a:extLst>
          </p:cNvPr>
          <p:cNvSpPr txBox="1">
            <a:spLocks/>
          </p:cNvSpPr>
          <p:nvPr/>
        </p:nvSpPr>
        <p:spPr>
          <a:xfrm>
            <a:off x="2822719" y="187038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8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EB8F22">
                    <a:lumMod val="75000"/>
                  </a:srgbClr>
                </a:solidFill>
                <a:effectLst/>
                <a:uLnTx/>
                <a:uFillTx/>
                <a:latin typeface="Corbel" panose="020B0503020204020204"/>
                <a:ea typeface="+mj-ea"/>
                <a:cs typeface="B Koodak" panose="00000700000000000000" pitchFamily="2" charset="-78"/>
              </a:rPr>
              <a:t>خود و دیگران را ببخشید.</a:t>
            </a:r>
            <a:endParaRPr kumimoji="0" lang="en-US" sz="4800" b="0" i="0" u="none" strike="noStrike" kern="1200" cap="none" spc="0" normalizeH="0" baseline="0" noProof="0" dirty="0">
              <a:ln w="3175" cmpd="sng">
                <a:noFill/>
              </a:ln>
              <a:solidFill>
                <a:srgbClr val="EB8F22">
                  <a:lumMod val="75000"/>
                </a:srgbClr>
              </a:solidFill>
              <a:effectLst/>
              <a:uLnTx/>
              <a:uFillTx/>
              <a:latin typeface="Corbel" panose="020B0503020204020204"/>
              <a:ea typeface="+mj-ea"/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E33BDA-BFCD-96E2-179E-D24FFE86D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61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DE8D9-14E2-787E-466E-7A8680FD1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1737" y="1278466"/>
            <a:ext cx="10018713" cy="4301067"/>
          </a:xfrm>
        </p:spPr>
        <p:txBody>
          <a:bodyPr anchor="t"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ar-SA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اهمیت روابط سالم</a:t>
            </a:r>
            <a:r>
              <a:rPr lang="ar-SA" sz="2000" dirty="0">
                <a:solidFill>
                  <a:srgbClr val="FF0000"/>
                </a:solidFill>
                <a:cs typeface="B Koodak" panose="00000700000000000000" pitchFamily="2" charset="-78"/>
              </a:rPr>
              <a:t>: </a:t>
            </a:r>
            <a:r>
              <a:rPr lang="ar-SA" sz="2000" dirty="0">
                <a:cs typeface="B Zar" panose="00000400000000000000" pitchFamily="2" charset="-78"/>
              </a:rPr>
              <a:t>برای سلامت روان، داشتن روابط سالم ضروری است. تحمل یک رابطه رنجاننده، نشانه ضعف در احترام به خود است.</a:t>
            </a:r>
            <a:endParaRPr lang="fa-IR" sz="2000" dirty="0">
              <a:cs typeface="B Zar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قابلیت حل مشکلات ارتباطی</a:t>
            </a:r>
            <a:r>
              <a:rPr lang="ar-SA" sz="2000" dirty="0">
                <a:solidFill>
                  <a:srgbClr val="FF0000"/>
                </a:solidFill>
                <a:cs typeface="B Koodak" panose="00000700000000000000" pitchFamily="2" charset="-78"/>
              </a:rPr>
              <a:t>: </a:t>
            </a:r>
            <a:r>
              <a:rPr lang="ar-SA" sz="2000" dirty="0">
                <a:cs typeface="B Zar" panose="00000400000000000000" pitchFamily="2" charset="-78"/>
              </a:rPr>
              <a:t>هیچ مشکل ارتباطی وجود ندارد که قابل حل نباشد. انسان‌ها منابع کافی برای حل مشکلاتشان دارند و با استفاده از مسیرهای جدید می‌توان به نتایج تازه‌ای دست یافت.</a:t>
            </a:r>
            <a:endParaRPr lang="fa-IR" sz="2000" dirty="0">
              <a:cs typeface="B Zar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مسئولیت مشترک در روابط</a:t>
            </a:r>
            <a:r>
              <a:rPr lang="ar-SA" sz="2000" dirty="0">
                <a:solidFill>
                  <a:srgbClr val="FF0000"/>
                </a:solidFill>
                <a:cs typeface="B Koodak" panose="00000700000000000000" pitchFamily="2" charset="-78"/>
              </a:rPr>
              <a:t>: </a:t>
            </a:r>
            <a:r>
              <a:rPr lang="ar-SA" sz="2000" dirty="0">
                <a:cs typeface="B Zar" panose="00000400000000000000" pitchFamily="2" charset="-78"/>
              </a:rPr>
              <a:t>در هر تعامل، حداقل نیمی از مشکل بر عهده هر یک از طرفین است. تغییر در رفتار یکی از طرفین، می‌تواند شکل رابطه را تغییر دهد.</a:t>
            </a:r>
            <a:endParaRPr lang="fa-IR" sz="2000" dirty="0">
              <a:cs typeface="B Zar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پذیرش و تغییر</a:t>
            </a:r>
            <a:r>
              <a:rPr lang="ar-SA" sz="2000" dirty="0">
                <a:solidFill>
                  <a:srgbClr val="FF0000"/>
                </a:solidFill>
                <a:cs typeface="B Koodak" panose="00000700000000000000" pitchFamily="2" charset="-78"/>
              </a:rPr>
              <a:t>: </a:t>
            </a:r>
            <a:r>
              <a:rPr lang="ar-SA" sz="2000" dirty="0">
                <a:cs typeface="B Zar" panose="00000400000000000000" pitchFamily="2" charset="-78"/>
              </a:rPr>
              <a:t>برخی شرایط قابل تغییر نیستند و باید پذیرفته شوند، اما برای تغییر شرایط دیگر، باید راهکارها را آموخت و به کار گرفت.</a:t>
            </a:r>
            <a:endParaRPr lang="en-US" sz="2000" dirty="0">
              <a:cs typeface="B Zar" panose="000004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3742AB-9ACD-40B5-226D-3C5964FF6612}"/>
              </a:ext>
            </a:extLst>
          </p:cNvPr>
          <p:cNvSpPr txBox="1">
            <a:spLocks/>
          </p:cNvSpPr>
          <p:nvPr/>
        </p:nvSpPr>
        <p:spPr>
          <a:xfrm>
            <a:off x="2926628" y="218210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از سلامت روابط خود مطمئن شوید.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DC54B2-FF6C-FBF0-E93D-049A77D3D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18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AF9B7-6A7A-60E4-A316-BB103AF6E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3692" y="1403542"/>
            <a:ext cx="10018713" cy="3691467"/>
          </a:xfrm>
        </p:spPr>
        <p:txBody>
          <a:bodyPr anchor="t">
            <a:norm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1800" dirty="0">
                <a:cs typeface="B Koodak" panose="00000700000000000000" pitchFamily="2" charset="-78"/>
              </a:rPr>
              <a:t>افراد دارای </a:t>
            </a:r>
            <a:r>
              <a:rPr lang="fa-IR" sz="1800" b="1" dirty="0">
                <a:cs typeface="B Koodak" panose="00000700000000000000" pitchFamily="2" charset="-78"/>
              </a:rPr>
              <a:t>گروه‌های حمایتی متعدد</a:t>
            </a:r>
            <a:r>
              <a:rPr lang="fa-IR" sz="1800" dirty="0">
                <a:cs typeface="B Koodak" panose="00000700000000000000" pitchFamily="2" charset="-78"/>
              </a:rPr>
              <a:t>، احتمال کمتری درگیر سرطان می‌شوند و در صورت ابتلا، </a:t>
            </a:r>
            <a:r>
              <a:rPr lang="fa-IR" sz="1800" b="1" dirty="0">
                <a:cs typeface="B Koodak" panose="00000700000000000000" pitchFamily="2" charset="-78"/>
              </a:rPr>
              <a:t>شانس بهتری برای درمان</a:t>
            </a:r>
            <a:r>
              <a:rPr lang="fa-IR" sz="1800" dirty="0">
                <a:cs typeface="B Koodak" panose="00000700000000000000" pitchFamily="2" charset="-78"/>
              </a:rPr>
              <a:t> دارند.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1800" dirty="0">
                <a:cs typeface="B Koodak" panose="00000700000000000000" pitchFamily="2" charset="-78"/>
              </a:rPr>
              <a:t>عضویت در </a:t>
            </a:r>
            <a:r>
              <a:rPr lang="fa-IR" sz="1800" b="1" dirty="0">
                <a:cs typeface="B Koodak" panose="00000700000000000000" pitchFamily="2" charset="-78"/>
              </a:rPr>
              <a:t>گروه‌های حمایتی</a:t>
            </a:r>
            <a:r>
              <a:rPr lang="fa-IR" sz="1800" dirty="0">
                <a:cs typeface="B Koodak" panose="00000700000000000000" pitchFamily="2" charset="-78"/>
              </a:rPr>
              <a:t> (بدون اجبار و همراه با احساسات خوشایند) یکی از عوامل </a:t>
            </a:r>
            <a:r>
              <a:rPr lang="fa-IR" sz="1800" b="1" dirty="0">
                <a:cs typeface="B Koodak" panose="00000700000000000000" pitchFamily="2" charset="-78"/>
              </a:rPr>
              <a:t>پیشگیری‌کننده از سرطان</a:t>
            </a:r>
            <a:r>
              <a:rPr lang="fa-IR" sz="1800" dirty="0">
                <a:cs typeface="B Koodak" panose="00000700000000000000" pitchFamily="2" charset="-78"/>
              </a:rPr>
              <a:t> است.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Koodak" panose="00000700000000000000" pitchFamily="2" charset="-78"/>
              </a:rPr>
              <a:t>ارزش قائل شدن برای دوستی‌ها و روابط خانوادگی</a:t>
            </a:r>
            <a:r>
              <a:rPr lang="fa-IR" sz="1800" dirty="0">
                <a:cs typeface="B Koodak" panose="00000700000000000000" pitchFamily="2" charset="-78"/>
              </a:rPr>
              <a:t> و </a:t>
            </a:r>
            <a:r>
              <a:rPr lang="fa-IR" sz="1800" b="1" dirty="0">
                <a:cs typeface="B Koodak" panose="00000700000000000000" pitchFamily="2" charset="-78"/>
              </a:rPr>
              <a:t>حفظ و گسترش روابط خوشایند</a:t>
            </a:r>
            <a:r>
              <a:rPr lang="fa-IR" sz="1800" dirty="0">
                <a:cs typeface="B Koodak" panose="000007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Koodak" panose="00000700000000000000" pitchFamily="2" charset="-78"/>
              </a:rPr>
              <a:t>عضویت در گروه‌های اجتماعی بر اساس علایق</a:t>
            </a:r>
            <a:r>
              <a:rPr lang="fa-IR" sz="1800" dirty="0">
                <a:cs typeface="B Koodak" panose="00000700000000000000" pitchFamily="2" charset="-78"/>
              </a:rPr>
              <a:t> و </a:t>
            </a:r>
            <a:r>
              <a:rPr lang="fa-IR" sz="1800" b="1" dirty="0">
                <a:cs typeface="B Koodak" panose="00000700000000000000" pitchFamily="2" charset="-78"/>
              </a:rPr>
              <a:t>گذراندن وقت با آن‌ها</a:t>
            </a:r>
            <a:r>
              <a:rPr lang="fa-IR" sz="1800" dirty="0">
                <a:cs typeface="B Koodak" panose="000007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Koodak" panose="00000700000000000000" pitchFamily="2" charset="-78"/>
              </a:rPr>
              <a:t>درخواست کمک از دیگران</a:t>
            </a:r>
            <a:r>
              <a:rPr lang="fa-IR" sz="1800" dirty="0">
                <a:cs typeface="B Koodak" panose="00000700000000000000" pitchFamily="2" charset="-78"/>
              </a:rPr>
              <a:t> و </a:t>
            </a:r>
            <a:r>
              <a:rPr lang="fa-IR" sz="1800" b="1" dirty="0">
                <a:cs typeface="B Koodak" panose="00000700000000000000" pitchFamily="2" charset="-78"/>
              </a:rPr>
              <a:t>اجازه دادن به دیگران برای کمک کردن</a:t>
            </a:r>
            <a:r>
              <a:rPr lang="fa-IR" sz="1800" dirty="0">
                <a:cs typeface="B Koodak" panose="00000700000000000000" pitchFamily="2" charset="-78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8A7715-3B2C-6D44-FA09-D61323E7ABE7}"/>
              </a:ext>
            </a:extLst>
          </p:cNvPr>
          <p:cNvSpPr txBox="1">
            <a:spLocks/>
          </p:cNvSpPr>
          <p:nvPr/>
        </p:nvSpPr>
        <p:spPr>
          <a:xfrm>
            <a:off x="2926628" y="218210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شبکه حمایت اجتماعی داشته باشید.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C49827-93C4-AD48-F1E2-AA3488849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210717-19D6-56BD-7957-66EEEBE63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543" y="2664853"/>
            <a:ext cx="1920406" cy="397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621E2-0448-F439-30A1-F49816EAF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4669" y="1538882"/>
            <a:ext cx="10018713" cy="4233333"/>
          </a:xfrm>
        </p:spPr>
        <p:txBody>
          <a:bodyPr anchor="t">
            <a:normAutofit fontScale="70000" lnSpcReduction="20000"/>
          </a:bodyPr>
          <a:lstStyle/>
          <a:p>
            <a:pPr marL="0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rgbClr val="FF0000"/>
                </a:solidFill>
                <a:cs typeface="B Koodak" panose="00000700000000000000" pitchFamily="2" charset="-78"/>
              </a:rPr>
              <a:t>مشکل </a:t>
            </a:r>
            <a:r>
              <a:rPr lang="fa-IR" b="1" dirty="0">
                <a:solidFill>
                  <a:srgbClr val="FF0000"/>
                </a:solidFill>
                <a:cs typeface="B Koodak" panose="00000700000000000000" pitchFamily="2" charset="-78"/>
              </a:rPr>
              <a:t>اولویت دادن به دیگران</a:t>
            </a:r>
            <a:r>
              <a:rPr lang="fa-IR" dirty="0">
                <a:solidFill>
                  <a:srgbClr val="FF0000"/>
                </a:solidFill>
                <a:cs typeface="B Koodak" panose="00000700000000000000" pitchFamily="2" charset="-78"/>
              </a:rPr>
              <a:t>: </a:t>
            </a:r>
            <a:r>
              <a:rPr lang="fa-IR" dirty="0">
                <a:cs typeface="B Nazanin" panose="00000400000000000000" pitchFamily="2" charset="-78"/>
              </a:rPr>
              <a:t>برخی افراد تمام عمر نقش‌هایی را بازی می‌کنند که دیگران دیکته کرده‌اند، فرصت زندگی واقعی را از دست می‌دهند و تنها زمانی به خودشان توجه می‌کنند که بیمار می‌شوند.</a:t>
            </a:r>
          </a:p>
          <a:p>
            <a:pPr marL="0" indent="0" algn="r" rtl="1">
              <a:lnSpc>
                <a:spcPct val="17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Koodak" panose="00000700000000000000" pitchFamily="2" charset="-78"/>
              </a:rPr>
              <a:t>ریشه مشکلات:</a:t>
            </a:r>
            <a:r>
              <a:rPr lang="fa-IR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عدم خویشتن‌دوستی و صرف تمام زندگی برای جلب رضایت دیگران، منشأ بسیاری از مشکلات و بیماری‌هاست.</a:t>
            </a:r>
          </a:p>
          <a:p>
            <a:pPr marL="0" indent="0" algn="r" rtl="1">
              <a:lnSpc>
                <a:spcPct val="17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Koodak" panose="00000700000000000000" pitchFamily="2" charset="-78"/>
              </a:rPr>
              <a:t>راه‌حل‌ها:</a:t>
            </a:r>
            <a:endParaRPr lang="fa-IR" dirty="0">
              <a:solidFill>
                <a:srgbClr val="FF0000"/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دست برداشتن از </a:t>
            </a:r>
            <a:r>
              <a:rPr lang="fa-IR" b="1" dirty="0">
                <a:cs typeface="B Nazanin" panose="00000400000000000000" pitchFamily="2" charset="-78"/>
              </a:rPr>
              <a:t>قضاوت خود با معیارهای دیگران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شناخت </a:t>
            </a:r>
            <a:r>
              <a:rPr lang="fa-IR" b="1" dirty="0">
                <a:cs typeface="B Nazanin" panose="00000400000000000000" pitchFamily="2" charset="-78"/>
              </a:rPr>
              <a:t>خویشتنِ حقیقی</a:t>
            </a:r>
            <a:r>
              <a:rPr lang="fa-IR" dirty="0">
                <a:cs typeface="B Nazanin" panose="00000400000000000000" pitchFamily="2" charset="-78"/>
              </a:rPr>
              <a:t>، شامل تمام نقاط دوست‌داشتنی و دوست‌نداشتنی.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شناخت </a:t>
            </a:r>
            <a:r>
              <a:rPr lang="fa-IR" b="1" dirty="0">
                <a:cs typeface="B Nazanin" panose="00000400000000000000" pitchFamily="2" charset="-78"/>
              </a:rPr>
              <a:t>«سایه‌ها» یا نقاط تاریک وجود</a:t>
            </a:r>
            <a:r>
              <a:rPr lang="fa-IR" dirty="0">
                <a:cs typeface="B Nazanin" panose="00000400000000000000" pitchFamily="2" charset="-78"/>
              </a:rPr>
              <a:t> که اغلب سرکوب شده و ناشناخته باقی می‌مانند. ناشناخته ماندن آن‌ها باعث می‌شود فرد </a:t>
            </a:r>
            <a:r>
              <a:rPr lang="fa-IR" b="1" dirty="0">
                <a:cs typeface="B Nazanin" panose="00000400000000000000" pitchFamily="2" charset="-78"/>
              </a:rPr>
              <a:t>غیرواقعی و دروغین</a:t>
            </a:r>
            <a:r>
              <a:rPr lang="fa-IR" dirty="0">
                <a:cs typeface="B Nazanin" panose="00000400000000000000" pitchFamily="2" charset="-78"/>
              </a:rPr>
              <a:t> شود و از آنچه هست احساس کوتاهی کند.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AE5E23-0B78-4F6F-AA9A-70F38365A7AB}"/>
              </a:ext>
            </a:extLst>
          </p:cNvPr>
          <p:cNvSpPr txBox="1">
            <a:spLocks/>
          </p:cNvSpPr>
          <p:nvPr/>
        </p:nvSpPr>
        <p:spPr>
          <a:xfrm>
            <a:off x="2926628" y="218210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خودتان را دوست داشته باشید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604558-09EB-9447-B575-B1A4293AC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44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621E2-0448-F439-30A1-F49816EAF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9587" y="1312333"/>
            <a:ext cx="10018713" cy="4233333"/>
          </a:xfrm>
        </p:spPr>
        <p:txBody>
          <a:bodyPr anchor="t">
            <a:normAutofit fontScale="92500" lnSpcReduction="20000"/>
          </a:bodyPr>
          <a:lstStyle/>
          <a:p>
            <a:pPr marL="0" indent="0" algn="r" rtl="1">
              <a:lnSpc>
                <a:spcPct val="170000"/>
              </a:lnSpc>
              <a:buNone/>
            </a:pPr>
            <a:r>
              <a:rPr lang="fa-IR" b="1" dirty="0">
                <a:solidFill>
                  <a:srgbClr val="002060"/>
                </a:solidFill>
                <a:cs typeface="B Koodak" panose="00000700000000000000" pitchFamily="2" charset="-78"/>
              </a:rPr>
              <a:t>راهکارهای مؤثر برای تقویت سیستم ایمنی:</a:t>
            </a:r>
            <a:endParaRPr lang="fa-IR" dirty="0">
              <a:solidFill>
                <a:srgbClr val="002060"/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عدم قضاوت خود: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پذیرش کامل آنچه هستیم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شناخت خویشتنِ حقیقی: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دور شدن از ارزش‌های جعلی تحمیل‌شده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شناخت و ابراز احساسات: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اولین گام است</a:t>
            </a:r>
            <a:r>
              <a:rPr lang="fa-IR" dirty="0">
                <a:cs typeface="B Nazanin" panose="00000400000000000000" pitchFamily="2" charset="-78"/>
              </a:rPr>
              <a:t>. باید به وضعیت درونی و روانشناختی خود در هر لحظه توجه کرد، تغییرات احساسی را درک کرد و فهمید چه عواملی بر آن‌ها تأثیر می‌گذارند.</a:t>
            </a:r>
          </a:p>
          <a:p>
            <a:pPr marL="0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rgbClr val="FF0000"/>
                </a:solidFill>
                <a:cs typeface="B Koodak" panose="00000700000000000000" pitchFamily="2" charset="-78"/>
              </a:rPr>
              <a:t>برخورد بدون قضاوت با احساسات: </a:t>
            </a:r>
            <a:r>
              <a:rPr lang="fa-IR" dirty="0">
                <a:cs typeface="B Nazanin" panose="00000400000000000000" pitchFamily="2" charset="-78"/>
              </a:rPr>
              <a:t>حتی احساساتی که توسط باورها یا اطرافیان پذیرفته نمی‌شوند. این کار به تدریج امکان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بروز و زندگی کردن با خویشتنِ واقعی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را فراهم می‌کند.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AE5E23-0B78-4F6F-AA9A-70F38365A7AB}"/>
              </a:ext>
            </a:extLst>
          </p:cNvPr>
          <p:cNvSpPr txBox="1">
            <a:spLocks/>
          </p:cNvSpPr>
          <p:nvPr/>
        </p:nvSpPr>
        <p:spPr>
          <a:xfrm>
            <a:off x="2926628" y="218210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خودتان را دوست داشته باشید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65D898-9304-2633-DCBC-E493919A2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77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50C11-65B1-8126-A063-247D25A72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749" y="1522589"/>
            <a:ext cx="10018713" cy="4154311"/>
          </a:xfrm>
        </p:spPr>
        <p:txBody>
          <a:bodyPr anchor="t">
            <a:normAutofit/>
          </a:bodyPr>
          <a:lstStyle/>
          <a:p>
            <a:pPr algn="r" rt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حجم افکار روزانه: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ذهن ما روزانه تا حدود </a:t>
            </a:r>
            <a:r>
              <a:rPr lang="fa-IR" sz="2000" b="1" dirty="0">
                <a:cs typeface="B Nazanin" panose="00000400000000000000" pitchFamily="2" charset="-78"/>
              </a:rPr>
              <a:t>شصت هزار فکر مختلف</a:t>
            </a:r>
            <a:r>
              <a:rPr lang="fa-IR" sz="2000" dirty="0">
                <a:cs typeface="B Nazanin" panose="00000400000000000000" pitchFamily="2" charset="-78"/>
              </a:rPr>
              <a:t> را پردازش می‌کند. بسیاری از این افکار تحت کنترل مستقیم ما نیستند، اما بر </a:t>
            </a:r>
            <a:r>
              <a:rPr lang="fa-IR" sz="2000" b="1" dirty="0">
                <a:cs typeface="B Nazanin" panose="00000400000000000000" pitchFamily="2" charset="-78"/>
              </a:rPr>
              <a:t>احساسات، عملکرد جسمی و رفتارهای ما</a:t>
            </a:r>
            <a:r>
              <a:rPr lang="fa-IR" sz="2000" dirty="0">
                <a:cs typeface="B Nazanin" panose="00000400000000000000" pitchFamily="2" charset="-78"/>
              </a:rPr>
              <a:t> تأثیر می‌گذارند.</a:t>
            </a:r>
          </a:p>
          <a:p>
            <a:pPr algn="r" rt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ارتباط افکار با احساسات ناخوشایند: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بسیاری از تجربه‌های ناخوشایند نتیجه </a:t>
            </a:r>
            <a:r>
              <a:rPr lang="fa-IR" sz="2000" b="1" dirty="0">
                <a:cs typeface="B Nazanin" panose="00000400000000000000" pitchFamily="2" charset="-78"/>
              </a:rPr>
              <a:t>زنجیره‌ای از افکار ناخوشایند</a:t>
            </a:r>
            <a:r>
              <a:rPr lang="fa-IR" sz="2000" dirty="0">
                <a:cs typeface="B Nazanin" panose="00000400000000000000" pitchFamily="2" charset="-78"/>
              </a:rPr>
              <a:t> هستند.</a:t>
            </a:r>
          </a:p>
          <a:p>
            <a:pPr algn="r" rt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ریشه افکار ناخوشایند: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این افکار از </a:t>
            </a:r>
            <a:r>
              <a:rPr lang="fa-IR" sz="2000" b="1" dirty="0">
                <a:cs typeface="B Nazanin" panose="00000400000000000000" pitchFamily="2" charset="-78"/>
              </a:rPr>
              <a:t>شناخت‌ها یا احکام کلی</a:t>
            </a:r>
            <a:r>
              <a:rPr lang="fa-IR" sz="2000" dirty="0">
                <a:cs typeface="B Nazanin" panose="00000400000000000000" pitchFamily="2" charset="-78"/>
              </a:rPr>
              <a:t> سرچشمه می‌گیرند که اغلب </a:t>
            </a:r>
            <a:r>
              <a:rPr lang="fa-IR" sz="2000" b="1" dirty="0">
                <a:cs typeface="B Nazanin" panose="00000400000000000000" pitchFamily="2" charset="-78"/>
              </a:rPr>
              <a:t>غیرمنطقی</a:t>
            </a:r>
            <a:r>
              <a:rPr lang="fa-IR" sz="2000" dirty="0">
                <a:cs typeface="B Nazanin" panose="00000400000000000000" pitchFamily="2" charset="-78"/>
              </a:rPr>
              <a:t> هستند، اما پایه و شالوده ذهن ما را تشکیل می‌دهند.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50C2FE-DBCF-F721-53DB-B214DAF2EF03}"/>
              </a:ext>
            </a:extLst>
          </p:cNvPr>
          <p:cNvSpPr txBox="1">
            <a:spLocks/>
          </p:cNvSpPr>
          <p:nvPr/>
        </p:nvSpPr>
        <p:spPr>
          <a:xfrm>
            <a:off x="2926628" y="218210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ذهن خود را مدیریت کنید.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2DF544-74F2-C82E-7E55-FE40772A3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3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50C11-65B1-8126-A063-247D25A72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0422" y="1351844"/>
            <a:ext cx="10018713" cy="4154311"/>
          </a:xfrm>
        </p:spPr>
        <p:txBody>
          <a:bodyPr anchor="t">
            <a:noAutofit/>
          </a:bodyPr>
          <a:lstStyle/>
          <a:p>
            <a:pPr marL="0" indent="0" algn="r" rtl="1">
              <a:lnSpc>
                <a:spcPct val="170000"/>
              </a:lnSpc>
              <a:buNone/>
            </a:pPr>
            <a:r>
              <a:rPr lang="fa-IR" sz="1800" b="1" dirty="0">
                <a:solidFill>
                  <a:srgbClr val="00B050"/>
                </a:solidFill>
                <a:cs typeface="B Koodak" panose="00000700000000000000" pitchFamily="2" charset="-78"/>
              </a:rPr>
              <a:t>راهکارهای مدیریت ذهن برای سلامت بیشتر:</a:t>
            </a:r>
            <a:endParaRPr lang="fa-IR" sz="1800" dirty="0">
              <a:solidFill>
                <a:srgbClr val="00B050"/>
              </a:solidFill>
              <a:cs typeface="B Koodak" panose="00000700000000000000" pitchFamily="2" charset="-78"/>
            </a:endParaRP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1800" dirty="0">
                <a:cs typeface="B Nazanin" panose="00000400000000000000" pitchFamily="2" charset="-78"/>
              </a:rPr>
              <a:t>آگاهی از </a:t>
            </a:r>
            <a:r>
              <a:rPr lang="fa-IR" sz="1800" b="1" dirty="0">
                <a:cs typeface="B Nazanin" panose="00000400000000000000" pitchFamily="2" charset="-78"/>
              </a:rPr>
              <a:t>زنجیره تفکرات</a:t>
            </a:r>
            <a:r>
              <a:rPr lang="fa-IR" sz="1800" dirty="0">
                <a:cs typeface="B Nazanin" panose="00000400000000000000" pitchFamily="2" charset="-78"/>
              </a:rPr>
              <a:t> و دنبال کردن روند شکل‌گیری افکار.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Nazanin" panose="00000400000000000000" pitchFamily="2" charset="-78"/>
              </a:rPr>
              <a:t>توقف افکار تکرارشونده ناخوشایند</a:t>
            </a:r>
            <a:r>
              <a:rPr lang="fa-IR" sz="1800" dirty="0">
                <a:cs typeface="B Nazanin" panose="00000400000000000000" pitchFamily="2" charset="-78"/>
              </a:rPr>
              <a:t> با یک هشدار یا توقف ذهنی.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Nazanin" panose="00000400000000000000" pitchFamily="2" charset="-78"/>
              </a:rPr>
              <a:t>یافتن شواهد علیه افکار منفی</a:t>
            </a:r>
            <a:r>
              <a:rPr lang="fa-IR" sz="1800" dirty="0">
                <a:cs typeface="B Nazanin" panose="00000400000000000000" pitchFamily="2" charset="-78"/>
              </a:rPr>
              <a:t> و زیر سؤال بردن آن‌ها.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Nazanin" panose="00000400000000000000" pitchFamily="2" charset="-78"/>
              </a:rPr>
              <a:t>بررسی شناخت‌های غیرمنطقی</a:t>
            </a:r>
            <a:r>
              <a:rPr lang="fa-IR" sz="1800" dirty="0">
                <a:cs typeface="B Nazanin" panose="00000400000000000000" pitchFamily="2" charset="-78"/>
              </a:rPr>
              <a:t> و شناسایی باورهای زیربنایی مانند افکار قطعی «باید»، «نباید»، «همه» یا «هیچ».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1800" b="1" dirty="0">
                <a:cs typeface="B Nazanin" panose="00000400000000000000" pitchFamily="2" charset="-78"/>
              </a:rPr>
              <a:t>استفاده از جملات مثبت</a:t>
            </a:r>
            <a:r>
              <a:rPr lang="fa-IR" sz="1800" dirty="0">
                <a:cs typeface="B Nazanin" panose="00000400000000000000" pitchFamily="2" charset="-78"/>
              </a:rPr>
              <a:t> و تمرکز بر آنچه می‌خواهیم، نه آنچه نمی‌خواهیم.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1800" dirty="0">
                <a:cs typeface="B Nazanin" panose="00000400000000000000" pitchFamily="2" charset="-78"/>
              </a:rPr>
              <a:t>مثال: به جای «نمی‌خواهم ناتوان باشم»، بگوییم </a:t>
            </a:r>
            <a:r>
              <a:rPr lang="fa-IR" sz="1800" b="1" dirty="0">
                <a:cs typeface="B Nazanin" panose="00000400000000000000" pitchFamily="2" charset="-78"/>
              </a:rPr>
              <a:t>«من می‌توانم»</a:t>
            </a:r>
            <a:r>
              <a:rPr lang="fa-IR" sz="1800" dirty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lnSpc>
                <a:spcPct val="170000"/>
              </a:lnSpc>
              <a:buNone/>
            </a:pPr>
            <a:r>
              <a:rPr lang="fa-IR" sz="1800" b="1" dirty="0">
                <a:cs typeface="B Koodak" panose="00000700000000000000" pitchFamily="2" charset="-78"/>
              </a:rPr>
              <a:t>انتخاب آگاهانه افکار:</a:t>
            </a:r>
            <a:r>
              <a:rPr lang="fa-IR" sz="1800" dirty="0">
                <a:cs typeface="B Koodak" panose="000007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با مشاهده افکار و تأثیر آن‌ها بر احساسات و تجربه‌ها، می‌توانیم تصمیم بگیریم که اندیشیدن به افکار ناکارآمد را ادامه دهیم یا آن‌ها را متوقف کرده و با </a:t>
            </a:r>
            <a:r>
              <a:rPr lang="fa-IR" sz="1800" b="1" dirty="0">
                <a:cs typeface="B Nazanin" panose="00000400000000000000" pitchFamily="2" charset="-78"/>
              </a:rPr>
              <a:t>افکار کارآمدتر</a:t>
            </a:r>
            <a:r>
              <a:rPr lang="fa-IR" sz="1800" dirty="0">
                <a:cs typeface="B Nazanin" panose="00000400000000000000" pitchFamily="2" charset="-78"/>
              </a:rPr>
              <a:t> جایگزین کنیم.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50C2FE-DBCF-F721-53DB-B214DAF2EF03}"/>
              </a:ext>
            </a:extLst>
          </p:cNvPr>
          <p:cNvSpPr txBox="1">
            <a:spLocks/>
          </p:cNvSpPr>
          <p:nvPr/>
        </p:nvSpPr>
        <p:spPr>
          <a:xfrm>
            <a:off x="2926628" y="218210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ذهن خود را مدیریت کنید.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FF5CA9-6C63-09C8-89CA-1E8A2B036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1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702ED-0171-6B5B-4EA9-E42E1DCF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6818" y="1647152"/>
            <a:ext cx="10018713" cy="4470400"/>
          </a:xfrm>
        </p:spPr>
        <p:txBody>
          <a:bodyPr anchor="t"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ar-SA" sz="2000" dirty="0">
                <a:solidFill>
                  <a:srgbClr val="00B050"/>
                </a:solidFill>
                <a:cs typeface="B Koodak" panose="00000700000000000000" pitchFamily="2" charset="-78"/>
              </a:rPr>
              <a:t>نهایت سلامت روان: </a:t>
            </a:r>
            <a:r>
              <a:rPr lang="ar-SA" sz="2000" dirty="0">
                <a:cs typeface="B Nazanin" panose="00000400000000000000" pitchFamily="2" charset="-78"/>
              </a:rPr>
              <a:t>تجربه ناب هر لحظه زندگی، رهایی از گذشته و آینده، و ارتباط با خویشتنِ واقعی.</a:t>
            </a:r>
            <a:endParaRPr lang="fa-IR" sz="20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000" dirty="0">
                <a:solidFill>
                  <a:srgbClr val="00B050"/>
                </a:solidFill>
                <a:cs typeface="B Koodak" panose="00000700000000000000" pitchFamily="2" charset="-78"/>
              </a:rPr>
              <a:t>راه رسیدن به “اینجا و اکنون”: </a:t>
            </a:r>
            <a:r>
              <a:rPr lang="ar-SA" sz="2000" dirty="0">
                <a:cs typeface="B Nazanin" panose="00000400000000000000" pitchFamily="2" charset="-78"/>
              </a:rPr>
              <a:t>بخشش، آسان گرفتن، ایمان و اعتماد، و رهایی در آغوش امنیت واقعی.</a:t>
            </a:r>
            <a:endParaRPr lang="fa-IR" sz="20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ar-SA" sz="2000" dirty="0">
                <a:solidFill>
                  <a:srgbClr val="00B050"/>
                </a:solidFill>
                <a:cs typeface="B Koodak" panose="00000700000000000000" pitchFamily="2" charset="-78"/>
              </a:rPr>
              <a:t>عبادت و مراقبت از خود: </a:t>
            </a:r>
            <a:r>
              <a:rPr lang="ar-SA" sz="2000" dirty="0">
                <a:cs typeface="B Nazanin" panose="00000400000000000000" pitchFamily="2" charset="-78"/>
              </a:rPr>
              <a:t>اختصاص زمان منظم و آرام به عبادت، سکوت ذهن، توجه به کلمات معنوی و حضور قلب، بخش مهمی از سلامت واقعی را تضمین می‌کند.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5C000A-7641-41B9-86AB-A6589F44E4AA}"/>
              </a:ext>
            </a:extLst>
          </p:cNvPr>
          <p:cNvSpPr txBox="1">
            <a:spLocks/>
          </p:cNvSpPr>
          <p:nvPr/>
        </p:nvSpPr>
        <p:spPr>
          <a:xfrm>
            <a:off x="2926628" y="218210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از معنویت برای آرامش بیشتر کمک بگیرید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8ACE63-026B-7EB0-DC2D-F0365092E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18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74BA57-FC0C-2CEE-44A8-52D165894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081" y="3882352"/>
            <a:ext cx="3647210" cy="257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9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D6441F4E-B983-4398-85AC-EAE8A1B1C577}"/>
              </a:ext>
            </a:extLst>
          </p:cNvPr>
          <p:cNvSpPr>
            <a:spLocks/>
          </p:cNvSpPr>
          <p:nvPr/>
        </p:nvSpPr>
        <p:spPr bwMode="auto">
          <a:xfrm flipH="1" flipV="1">
            <a:off x="1653275" y="3592164"/>
            <a:ext cx="5497618" cy="1363314"/>
          </a:xfrm>
          <a:custGeom>
            <a:avLst/>
            <a:gdLst/>
            <a:ahLst/>
            <a:cxnLst/>
            <a:rect l="l" t="t" r="r" b="b"/>
            <a:pathLst>
              <a:path w="5497618" h="1363314">
                <a:moveTo>
                  <a:pt x="4503302" y="683066"/>
                </a:moveTo>
                <a:cubicBezTo>
                  <a:pt x="4483005" y="682886"/>
                  <a:pt x="4462392" y="666919"/>
                  <a:pt x="4441464" y="635166"/>
                </a:cubicBezTo>
                <a:cubicBezTo>
                  <a:pt x="4425794" y="611660"/>
                  <a:pt x="4418371" y="588361"/>
                  <a:pt x="4419196" y="565268"/>
                </a:cubicBezTo>
                <a:cubicBezTo>
                  <a:pt x="4419608" y="548773"/>
                  <a:pt x="4424557" y="538670"/>
                  <a:pt x="4434042" y="534958"/>
                </a:cubicBezTo>
                <a:cubicBezTo>
                  <a:pt x="4464970" y="523824"/>
                  <a:pt x="4513012" y="551247"/>
                  <a:pt x="4578168" y="617228"/>
                </a:cubicBezTo>
                <a:cubicBezTo>
                  <a:pt x="4550126" y="657228"/>
                  <a:pt x="4528064" y="678878"/>
                  <a:pt x="4511981" y="682177"/>
                </a:cubicBezTo>
                <a:cubicBezTo>
                  <a:pt x="4509094" y="682796"/>
                  <a:pt x="4506201" y="683092"/>
                  <a:pt x="4503302" y="683066"/>
                </a:cubicBezTo>
                <a:close/>
                <a:moveTo>
                  <a:pt x="983411" y="705683"/>
                </a:moveTo>
                <a:cubicBezTo>
                  <a:pt x="949183" y="705270"/>
                  <a:pt x="922379" y="691456"/>
                  <a:pt x="902997" y="664239"/>
                </a:cubicBezTo>
                <a:cubicBezTo>
                  <a:pt x="893100" y="649805"/>
                  <a:pt x="883821" y="631248"/>
                  <a:pt x="875161" y="608568"/>
                </a:cubicBezTo>
                <a:cubicBezTo>
                  <a:pt x="948152" y="607331"/>
                  <a:pt x="993926" y="607949"/>
                  <a:pt x="1012483" y="610423"/>
                </a:cubicBezTo>
                <a:cubicBezTo>
                  <a:pt x="1045886" y="615372"/>
                  <a:pt x="1056814" y="633723"/>
                  <a:pt x="1045267" y="665476"/>
                </a:cubicBezTo>
                <a:cubicBezTo>
                  <a:pt x="1034958" y="691868"/>
                  <a:pt x="1014339" y="705270"/>
                  <a:pt x="983411" y="705683"/>
                </a:cubicBezTo>
                <a:close/>
                <a:moveTo>
                  <a:pt x="2456437" y="828159"/>
                </a:moveTo>
                <a:lnTo>
                  <a:pt x="2428601" y="695786"/>
                </a:lnTo>
                <a:cubicBezTo>
                  <a:pt x="2496231" y="694136"/>
                  <a:pt x="2548603" y="696610"/>
                  <a:pt x="2585717" y="703208"/>
                </a:cubicBezTo>
                <a:cubicBezTo>
                  <a:pt x="2623656" y="710219"/>
                  <a:pt x="2645100" y="718673"/>
                  <a:pt x="2650048" y="728570"/>
                </a:cubicBezTo>
                <a:cubicBezTo>
                  <a:pt x="2651285" y="730631"/>
                  <a:pt x="2650048" y="733931"/>
                  <a:pt x="2646337" y="738467"/>
                </a:cubicBezTo>
                <a:cubicBezTo>
                  <a:pt x="2625718" y="764859"/>
                  <a:pt x="2562418" y="794756"/>
                  <a:pt x="2456437" y="828159"/>
                </a:cubicBezTo>
                <a:close/>
                <a:moveTo>
                  <a:pt x="3509107" y="1125071"/>
                </a:moveTo>
                <a:lnTo>
                  <a:pt x="3623542" y="1010636"/>
                </a:lnTo>
                <a:lnTo>
                  <a:pt x="3509107" y="896201"/>
                </a:lnTo>
                <a:lnTo>
                  <a:pt x="3394672" y="1010636"/>
                </a:lnTo>
                <a:close/>
                <a:moveTo>
                  <a:pt x="3739214" y="1125071"/>
                </a:moveTo>
                <a:lnTo>
                  <a:pt x="3853649" y="1010636"/>
                </a:lnTo>
                <a:lnTo>
                  <a:pt x="3739214" y="896201"/>
                </a:lnTo>
                <a:lnTo>
                  <a:pt x="3625398" y="1010636"/>
                </a:lnTo>
                <a:close/>
                <a:moveTo>
                  <a:pt x="2382973" y="1151302"/>
                </a:moveTo>
                <a:cubicBezTo>
                  <a:pt x="2389835" y="1150877"/>
                  <a:pt x="2397828" y="1145638"/>
                  <a:pt x="2406952" y="1135587"/>
                </a:cubicBezTo>
                <a:lnTo>
                  <a:pt x="2497262" y="1034142"/>
                </a:lnTo>
                <a:lnTo>
                  <a:pt x="2486747" y="985275"/>
                </a:lnTo>
                <a:cubicBezTo>
                  <a:pt x="2650461" y="908573"/>
                  <a:pt x="2742421" y="839912"/>
                  <a:pt x="2762627" y="779292"/>
                </a:cubicBezTo>
                <a:cubicBezTo>
                  <a:pt x="2780772" y="722796"/>
                  <a:pt x="2782834" y="631248"/>
                  <a:pt x="2768813" y="504648"/>
                </a:cubicBezTo>
                <a:cubicBezTo>
                  <a:pt x="2765927" y="477431"/>
                  <a:pt x="2760771" y="458875"/>
                  <a:pt x="2753349" y="448977"/>
                </a:cubicBezTo>
                <a:cubicBezTo>
                  <a:pt x="2737679" y="427946"/>
                  <a:pt x="2708193" y="413100"/>
                  <a:pt x="2664894" y="404441"/>
                </a:cubicBezTo>
                <a:cubicBezTo>
                  <a:pt x="2602212" y="392069"/>
                  <a:pt x="2542830" y="385471"/>
                  <a:pt x="2486747" y="384646"/>
                </a:cubicBezTo>
                <a:lnTo>
                  <a:pt x="2395199" y="469390"/>
                </a:lnTo>
                <a:cubicBezTo>
                  <a:pt x="2350662" y="361759"/>
                  <a:pt x="2277259" y="307944"/>
                  <a:pt x="2174989" y="307944"/>
                </a:cubicBezTo>
                <a:lnTo>
                  <a:pt x="2168496" y="307944"/>
                </a:lnTo>
                <a:lnTo>
                  <a:pt x="2163236" y="307944"/>
                </a:lnTo>
                <a:lnTo>
                  <a:pt x="2130764" y="307944"/>
                </a:lnTo>
                <a:cubicBezTo>
                  <a:pt x="2001277" y="307944"/>
                  <a:pt x="1882925" y="341347"/>
                  <a:pt x="1775706" y="408152"/>
                </a:cubicBezTo>
                <a:cubicBezTo>
                  <a:pt x="1595910" y="519906"/>
                  <a:pt x="1456114" y="590629"/>
                  <a:pt x="1356318" y="620320"/>
                </a:cubicBezTo>
                <a:lnTo>
                  <a:pt x="1288894" y="843623"/>
                </a:lnTo>
                <a:cubicBezTo>
                  <a:pt x="1286008" y="853933"/>
                  <a:pt x="1289925" y="858881"/>
                  <a:pt x="1300647" y="858469"/>
                </a:cubicBezTo>
                <a:lnTo>
                  <a:pt x="1303740" y="858469"/>
                </a:lnTo>
                <a:cubicBezTo>
                  <a:pt x="1336730" y="857644"/>
                  <a:pt x="1370133" y="859500"/>
                  <a:pt x="1403948" y="864036"/>
                </a:cubicBezTo>
                <a:cubicBezTo>
                  <a:pt x="1472403" y="873108"/>
                  <a:pt x="1555703" y="901974"/>
                  <a:pt x="1653849" y="950635"/>
                </a:cubicBezTo>
                <a:cubicBezTo>
                  <a:pt x="1753232" y="999296"/>
                  <a:pt x="1824986" y="1023626"/>
                  <a:pt x="1869110" y="1023626"/>
                </a:cubicBezTo>
                <a:cubicBezTo>
                  <a:pt x="1929730" y="1023214"/>
                  <a:pt x="1981483" y="998265"/>
                  <a:pt x="2024370" y="948779"/>
                </a:cubicBezTo>
                <a:cubicBezTo>
                  <a:pt x="2063134" y="904243"/>
                  <a:pt x="2094681" y="843211"/>
                  <a:pt x="2119011" y="765684"/>
                </a:cubicBezTo>
                <a:lnTo>
                  <a:pt x="2123960" y="749601"/>
                </a:lnTo>
                <a:lnTo>
                  <a:pt x="2036742" y="704446"/>
                </a:lnTo>
                <a:lnTo>
                  <a:pt x="2029937" y="713105"/>
                </a:lnTo>
                <a:cubicBezTo>
                  <a:pt x="1995710" y="755993"/>
                  <a:pt x="1950142" y="777436"/>
                  <a:pt x="1893234" y="777436"/>
                </a:cubicBezTo>
                <a:cubicBezTo>
                  <a:pt x="1866430" y="777436"/>
                  <a:pt x="1818800" y="764034"/>
                  <a:pt x="1750345" y="737230"/>
                </a:cubicBezTo>
                <a:cubicBezTo>
                  <a:pt x="1714468" y="723209"/>
                  <a:pt x="1680860" y="711868"/>
                  <a:pt x="1649519" y="703208"/>
                </a:cubicBezTo>
                <a:lnTo>
                  <a:pt x="1716943" y="676610"/>
                </a:lnTo>
                <a:cubicBezTo>
                  <a:pt x="1822511" y="634960"/>
                  <a:pt x="1956328" y="614135"/>
                  <a:pt x="2118392" y="614135"/>
                </a:cubicBezTo>
                <a:lnTo>
                  <a:pt x="2163236" y="614135"/>
                </a:lnTo>
                <a:lnTo>
                  <a:pt x="2168496" y="614135"/>
                </a:lnTo>
                <a:lnTo>
                  <a:pt x="2181175" y="614135"/>
                </a:lnTo>
                <a:cubicBezTo>
                  <a:pt x="2231485" y="614135"/>
                  <a:pt x="2264063" y="650218"/>
                  <a:pt x="2278908" y="722384"/>
                </a:cubicBezTo>
                <a:lnTo>
                  <a:pt x="2358085" y="1113318"/>
                </a:lnTo>
                <a:cubicBezTo>
                  <a:pt x="2363240" y="1139350"/>
                  <a:pt x="2371535" y="1152011"/>
                  <a:pt x="2382973" y="1151302"/>
                </a:cubicBezTo>
                <a:close/>
                <a:moveTo>
                  <a:pt x="607131" y="1276620"/>
                </a:moveTo>
                <a:lnTo>
                  <a:pt x="725896" y="1157855"/>
                </a:lnTo>
                <a:lnTo>
                  <a:pt x="607131" y="1038472"/>
                </a:lnTo>
                <a:lnTo>
                  <a:pt x="495171" y="1149814"/>
                </a:lnTo>
                <a:lnTo>
                  <a:pt x="383829" y="1038472"/>
                </a:lnTo>
                <a:lnTo>
                  <a:pt x="264446" y="1157855"/>
                </a:lnTo>
                <a:lnTo>
                  <a:pt x="383829" y="1276620"/>
                </a:lnTo>
                <a:lnTo>
                  <a:pt x="495171" y="1165278"/>
                </a:lnTo>
                <a:close/>
                <a:moveTo>
                  <a:pt x="3624161" y="1297651"/>
                </a:moveTo>
                <a:lnTo>
                  <a:pt x="3738596" y="1183216"/>
                </a:lnTo>
                <a:lnTo>
                  <a:pt x="3624161" y="1069400"/>
                </a:lnTo>
                <a:lnTo>
                  <a:pt x="3510345" y="1183216"/>
                </a:lnTo>
                <a:close/>
                <a:moveTo>
                  <a:pt x="4815961" y="1363314"/>
                </a:moveTo>
                <a:lnTo>
                  <a:pt x="681657" y="1363314"/>
                </a:lnTo>
                <a:cubicBezTo>
                  <a:pt x="305188" y="1363314"/>
                  <a:pt x="0" y="1058126"/>
                  <a:pt x="0" y="681657"/>
                </a:cubicBezTo>
                <a:lnTo>
                  <a:pt x="0" y="227224"/>
                </a:lnTo>
                <a:cubicBezTo>
                  <a:pt x="0" y="101732"/>
                  <a:pt x="101732" y="0"/>
                  <a:pt x="227224" y="0"/>
                </a:cubicBezTo>
                <a:lnTo>
                  <a:pt x="903519" y="0"/>
                </a:lnTo>
                <a:lnTo>
                  <a:pt x="861824" y="41883"/>
                </a:lnTo>
                <a:cubicBezTo>
                  <a:pt x="821230" y="90286"/>
                  <a:pt x="787943" y="154230"/>
                  <a:pt x="761964" y="233716"/>
                </a:cubicBezTo>
                <a:cubicBezTo>
                  <a:pt x="754953" y="255160"/>
                  <a:pt x="749180" y="279902"/>
                  <a:pt x="744644" y="307944"/>
                </a:cubicBezTo>
                <a:lnTo>
                  <a:pt x="681978" y="307944"/>
                </a:lnTo>
                <a:lnTo>
                  <a:pt x="677839" y="307944"/>
                </a:lnTo>
                <a:lnTo>
                  <a:pt x="606513" y="307944"/>
                </a:lnTo>
                <a:cubicBezTo>
                  <a:pt x="519913" y="307944"/>
                  <a:pt x="453314" y="337842"/>
                  <a:pt x="406716" y="397636"/>
                </a:cubicBezTo>
                <a:cubicBezTo>
                  <a:pt x="350632" y="469802"/>
                  <a:pt x="322384" y="561969"/>
                  <a:pt x="321972" y="674136"/>
                </a:cubicBezTo>
                <a:cubicBezTo>
                  <a:pt x="321560" y="775168"/>
                  <a:pt x="347539" y="865891"/>
                  <a:pt x="399912" y="946305"/>
                </a:cubicBezTo>
                <a:cubicBezTo>
                  <a:pt x="404447" y="953522"/>
                  <a:pt x="409241" y="957182"/>
                  <a:pt x="414293" y="957285"/>
                </a:cubicBezTo>
                <a:cubicBezTo>
                  <a:pt x="419345" y="957388"/>
                  <a:pt x="424654" y="953934"/>
                  <a:pt x="430221" y="946924"/>
                </a:cubicBezTo>
                <a:lnTo>
                  <a:pt x="540945" y="809602"/>
                </a:lnTo>
                <a:lnTo>
                  <a:pt x="508161" y="736611"/>
                </a:lnTo>
                <a:cubicBezTo>
                  <a:pt x="499501" y="717229"/>
                  <a:pt x="493109" y="697641"/>
                  <a:pt x="488985" y="677847"/>
                </a:cubicBezTo>
                <a:cubicBezTo>
                  <a:pt x="485686" y="661352"/>
                  <a:pt x="487542" y="649599"/>
                  <a:pt x="494552" y="642589"/>
                </a:cubicBezTo>
                <a:cubicBezTo>
                  <a:pt x="513522" y="623619"/>
                  <a:pt x="554966" y="614135"/>
                  <a:pt x="618884" y="614135"/>
                </a:cubicBezTo>
                <a:lnTo>
                  <a:pt x="677839" y="614135"/>
                </a:lnTo>
                <a:lnTo>
                  <a:pt x="681978" y="614135"/>
                </a:lnTo>
                <a:lnTo>
                  <a:pt x="747118" y="614135"/>
                </a:lnTo>
                <a:cubicBezTo>
                  <a:pt x="748355" y="653311"/>
                  <a:pt x="754129" y="690218"/>
                  <a:pt x="764438" y="724858"/>
                </a:cubicBezTo>
                <a:cubicBezTo>
                  <a:pt x="801140" y="846510"/>
                  <a:pt x="868151" y="906304"/>
                  <a:pt x="965472" y="904243"/>
                </a:cubicBezTo>
                <a:cubicBezTo>
                  <a:pt x="1011659" y="903418"/>
                  <a:pt x="1052278" y="883418"/>
                  <a:pt x="1087330" y="844242"/>
                </a:cubicBezTo>
                <a:cubicBezTo>
                  <a:pt x="1116196" y="812076"/>
                  <a:pt x="1140321" y="764447"/>
                  <a:pt x="1159702" y="701353"/>
                </a:cubicBezTo>
                <a:cubicBezTo>
                  <a:pt x="1205064" y="553721"/>
                  <a:pt x="1196610" y="443617"/>
                  <a:pt x="1134341" y="371038"/>
                </a:cubicBezTo>
                <a:cubicBezTo>
                  <a:pt x="1098877" y="330213"/>
                  <a:pt x="1036607" y="309181"/>
                  <a:pt x="947534" y="307944"/>
                </a:cubicBezTo>
                <a:lnTo>
                  <a:pt x="921554" y="307944"/>
                </a:lnTo>
                <a:cubicBezTo>
                  <a:pt x="971039" y="247737"/>
                  <a:pt x="1070216" y="168560"/>
                  <a:pt x="1219085" y="70414"/>
                </a:cubicBezTo>
                <a:cubicBezTo>
                  <a:pt x="1245064" y="53507"/>
                  <a:pt x="1259085" y="41548"/>
                  <a:pt x="1261147" y="34538"/>
                </a:cubicBezTo>
                <a:cubicBezTo>
                  <a:pt x="1264240" y="24022"/>
                  <a:pt x="1263570" y="15620"/>
                  <a:pt x="1259137" y="9331"/>
                </a:cubicBezTo>
                <a:lnTo>
                  <a:pt x="1240820" y="0"/>
                </a:lnTo>
                <a:lnTo>
                  <a:pt x="1778517" y="0"/>
                </a:lnTo>
                <a:lnTo>
                  <a:pt x="1690344" y="87734"/>
                </a:lnTo>
                <a:lnTo>
                  <a:pt x="1814676" y="212066"/>
                </a:lnTo>
                <a:lnTo>
                  <a:pt x="1938389" y="87734"/>
                </a:lnTo>
                <a:lnTo>
                  <a:pt x="1850655" y="0"/>
                </a:lnTo>
                <a:lnTo>
                  <a:pt x="5270394" y="0"/>
                </a:lnTo>
                <a:cubicBezTo>
                  <a:pt x="5395886" y="0"/>
                  <a:pt x="5497618" y="101732"/>
                  <a:pt x="5497618" y="227224"/>
                </a:cubicBezTo>
                <a:lnTo>
                  <a:pt x="5497618" y="681657"/>
                </a:lnTo>
                <a:cubicBezTo>
                  <a:pt x="5497618" y="964009"/>
                  <a:pt x="5325950" y="1206265"/>
                  <a:pt x="5081293" y="1309746"/>
                </a:cubicBezTo>
                <a:lnTo>
                  <a:pt x="5057549" y="1317117"/>
                </a:lnTo>
                <a:lnTo>
                  <a:pt x="5226263" y="1211670"/>
                </a:lnTo>
                <a:cubicBezTo>
                  <a:pt x="5205232" y="1111462"/>
                  <a:pt x="5193685" y="931872"/>
                  <a:pt x="5191623" y="672899"/>
                </a:cubicBezTo>
                <a:cubicBezTo>
                  <a:pt x="5191211" y="578876"/>
                  <a:pt x="5183376" y="506504"/>
                  <a:pt x="5168118" y="455782"/>
                </a:cubicBezTo>
                <a:cubicBezTo>
                  <a:pt x="5138427" y="357223"/>
                  <a:pt x="5059663" y="307944"/>
                  <a:pt x="4931825" y="307944"/>
                </a:cubicBezTo>
                <a:lnTo>
                  <a:pt x="4883121" y="307944"/>
                </a:lnTo>
                <a:lnTo>
                  <a:pt x="4879866" y="307944"/>
                </a:lnTo>
                <a:lnTo>
                  <a:pt x="4869513" y="307944"/>
                </a:lnTo>
                <a:cubicBezTo>
                  <a:pt x="4798996" y="307944"/>
                  <a:pt x="4740851" y="331656"/>
                  <a:pt x="4695077" y="379079"/>
                </a:cubicBezTo>
                <a:cubicBezTo>
                  <a:pt x="4606003" y="297429"/>
                  <a:pt x="4533012" y="256603"/>
                  <a:pt x="4476104" y="256603"/>
                </a:cubicBezTo>
                <a:cubicBezTo>
                  <a:pt x="4446001" y="256603"/>
                  <a:pt x="4417959" y="266913"/>
                  <a:pt x="4391979" y="287531"/>
                </a:cubicBezTo>
                <a:cubicBezTo>
                  <a:pt x="4361051" y="312687"/>
                  <a:pt x="4335896" y="339903"/>
                  <a:pt x="4316514" y="369182"/>
                </a:cubicBezTo>
                <a:cubicBezTo>
                  <a:pt x="4259606" y="328357"/>
                  <a:pt x="4208058" y="307944"/>
                  <a:pt x="4161872" y="307944"/>
                </a:cubicBezTo>
                <a:lnTo>
                  <a:pt x="4159221" y="307944"/>
                </a:lnTo>
                <a:lnTo>
                  <a:pt x="4153212" y="307944"/>
                </a:lnTo>
                <a:lnTo>
                  <a:pt x="4131386" y="307944"/>
                </a:lnTo>
                <a:cubicBezTo>
                  <a:pt x="4044374" y="307944"/>
                  <a:pt x="3973239" y="341965"/>
                  <a:pt x="3917980" y="410008"/>
                </a:cubicBezTo>
                <a:cubicBezTo>
                  <a:pt x="3880866" y="342378"/>
                  <a:pt x="3828700" y="308357"/>
                  <a:pt x="3761483" y="307944"/>
                </a:cubicBezTo>
                <a:cubicBezTo>
                  <a:pt x="3700038" y="307532"/>
                  <a:pt x="3647254" y="342790"/>
                  <a:pt x="3603129" y="413719"/>
                </a:cubicBezTo>
                <a:cubicBezTo>
                  <a:pt x="3559418" y="343615"/>
                  <a:pt x="3500654" y="308357"/>
                  <a:pt x="3426838" y="307944"/>
                </a:cubicBezTo>
                <a:cubicBezTo>
                  <a:pt x="3367456" y="307532"/>
                  <a:pt x="3316321" y="337429"/>
                  <a:pt x="3273433" y="397636"/>
                </a:cubicBezTo>
                <a:cubicBezTo>
                  <a:pt x="3217350" y="476813"/>
                  <a:pt x="3189102" y="568979"/>
                  <a:pt x="3188690" y="674136"/>
                </a:cubicBezTo>
                <a:cubicBezTo>
                  <a:pt x="3188277" y="766921"/>
                  <a:pt x="3214051" y="853520"/>
                  <a:pt x="3266011" y="933934"/>
                </a:cubicBezTo>
                <a:cubicBezTo>
                  <a:pt x="3270753" y="941150"/>
                  <a:pt x="3275701" y="944810"/>
                  <a:pt x="3280856" y="944913"/>
                </a:cubicBezTo>
                <a:cubicBezTo>
                  <a:pt x="3286011" y="945016"/>
                  <a:pt x="3291372" y="941563"/>
                  <a:pt x="3296939" y="934552"/>
                </a:cubicBezTo>
                <a:lnTo>
                  <a:pt x="3407662" y="797231"/>
                </a:lnTo>
                <a:lnTo>
                  <a:pt x="3376734" y="738467"/>
                </a:lnTo>
                <a:cubicBezTo>
                  <a:pt x="3364363" y="714961"/>
                  <a:pt x="3356734" y="694961"/>
                  <a:pt x="3353847" y="678466"/>
                </a:cubicBezTo>
                <a:cubicBezTo>
                  <a:pt x="3351373" y="662795"/>
                  <a:pt x="3353847" y="650836"/>
                  <a:pt x="3361270" y="642589"/>
                </a:cubicBezTo>
                <a:cubicBezTo>
                  <a:pt x="3377765" y="623619"/>
                  <a:pt x="3403539" y="614135"/>
                  <a:pt x="3438591" y="614135"/>
                </a:cubicBezTo>
                <a:cubicBezTo>
                  <a:pt x="3499210" y="614135"/>
                  <a:pt x="3534262" y="644651"/>
                  <a:pt x="3543747" y="705683"/>
                </a:cubicBezTo>
                <a:lnTo>
                  <a:pt x="3556118" y="783622"/>
                </a:lnTo>
                <a:lnTo>
                  <a:pt x="3654471" y="783622"/>
                </a:lnTo>
                <a:lnTo>
                  <a:pt x="3663131" y="701971"/>
                </a:lnTo>
                <a:cubicBezTo>
                  <a:pt x="3669316" y="644238"/>
                  <a:pt x="3701894" y="615372"/>
                  <a:pt x="3760864" y="615372"/>
                </a:cubicBezTo>
                <a:cubicBezTo>
                  <a:pt x="3818185" y="615372"/>
                  <a:pt x="3850969" y="645063"/>
                  <a:pt x="3859216" y="704446"/>
                </a:cubicBezTo>
                <a:lnTo>
                  <a:pt x="3870350" y="784859"/>
                </a:lnTo>
                <a:lnTo>
                  <a:pt x="3968703" y="784859"/>
                </a:lnTo>
                <a:lnTo>
                  <a:pt x="3977363" y="702590"/>
                </a:lnTo>
                <a:cubicBezTo>
                  <a:pt x="3983548" y="643620"/>
                  <a:pt x="4025198" y="614135"/>
                  <a:pt x="4102313" y="614135"/>
                </a:cubicBezTo>
                <a:lnTo>
                  <a:pt x="4153212" y="614135"/>
                </a:lnTo>
                <a:lnTo>
                  <a:pt x="4159221" y="614135"/>
                </a:lnTo>
                <a:lnTo>
                  <a:pt x="4164346" y="614135"/>
                </a:lnTo>
                <a:cubicBezTo>
                  <a:pt x="4223316" y="614135"/>
                  <a:pt x="4264142" y="634135"/>
                  <a:pt x="4286823" y="674136"/>
                </a:cubicBezTo>
                <a:cubicBezTo>
                  <a:pt x="4328473" y="748364"/>
                  <a:pt x="4369092" y="799705"/>
                  <a:pt x="4408680" y="828159"/>
                </a:cubicBezTo>
                <a:cubicBezTo>
                  <a:pt x="4468887" y="871459"/>
                  <a:pt x="4532600" y="865685"/>
                  <a:pt x="4599817" y="810839"/>
                </a:cubicBezTo>
                <a:cubicBezTo>
                  <a:pt x="4636107" y="781560"/>
                  <a:pt x="4677757" y="734755"/>
                  <a:pt x="4724768" y="670424"/>
                </a:cubicBezTo>
                <a:cubicBezTo>
                  <a:pt x="4751985" y="632898"/>
                  <a:pt x="4797347" y="614135"/>
                  <a:pt x="4860853" y="614135"/>
                </a:cubicBezTo>
                <a:lnTo>
                  <a:pt x="4879866" y="614135"/>
                </a:lnTo>
                <a:lnTo>
                  <a:pt x="4883121" y="614135"/>
                </a:lnTo>
                <a:lnTo>
                  <a:pt x="4895948" y="614135"/>
                </a:lnTo>
                <a:cubicBezTo>
                  <a:pt x="4931000" y="614135"/>
                  <a:pt x="4953887" y="623413"/>
                  <a:pt x="4964609" y="641970"/>
                </a:cubicBezTo>
                <a:cubicBezTo>
                  <a:pt x="4980692" y="670837"/>
                  <a:pt x="4987909" y="758673"/>
                  <a:pt x="4986259" y="905480"/>
                </a:cubicBezTo>
                <a:cubicBezTo>
                  <a:pt x="4985022" y="1025894"/>
                  <a:pt x="4988115" y="1157855"/>
                  <a:pt x="4995538" y="1301362"/>
                </a:cubicBezTo>
                <a:cubicBezTo>
                  <a:pt x="4996156" y="1314662"/>
                  <a:pt x="4998080" y="1324568"/>
                  <a:pt x="5001308" y="1331083"/>
                </a:cubicBezTo>
                <a:lnTo>
                  <a:pt x="5004803" y="1333490"/>
                </a:lnTo>
                <a:lnTo>
                  <a:pt x="4953339" y="1349465"/>
                </a:lnTo>
                <a:cubicBezTo>
                  <a:pt x="4908964" y="1358545"/>
                  <a:pt x="4863020" y="1363314"/>
                  <a:pt x="4815961" y="1363314"/>
                </a:cubicBezTo>
                <a:close/>
              </a:path>
            </a:pathLst>
          </a:custGeom>
          <a:noFill/>
          <a:ln w="38100">
            <a:gradFill>
              <a:gsLst>
                <a:gs pos="2400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6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hel Black" panose="020B0603030804020204" pitchFamily="34" charset="-78"/>
              <a:cs typeface="Sahel Black" panose="020B0603030804020204" pitchFamily="34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E355379-1D31-460F-A4C7-AE12E1637C23}"/>
              </a:ext>
            </a:extLst>
          </p:cNvPr>
          <p:cNvCxnSpPr/>
          <p:nvPr/>
        </p:nvCxnSpPr>
        <p:spPr>
          <a:xfrm>
            <a:off x="20584" y="3592164"/>
            <a:ext cx="12192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A69C5E6-ECFC-4631-8D42-86D449D269D6}"/>
              </a:ext>
            </a:extLst>
          </p:cNvPr>
          <p:cNvSpPr>
            <a:spLocks/>
          </p:cNvSpPr>
          <p:nvPr/>
        </p:nvSpPr>
        <p:spPr bwMode="auto">
          <a:xfrm flipH="1">
            <a:off x="5223132" y="2038347"/>
            <a:ext cx="5497618" cy="1553816"/>
          </a:xfrm>
          <a:custGeom>
            <a:avLst/>
            <a:gdLst/>
            <a:ahLst/>
            <a:cxnLst/>
            <a:rect l="l" t="t" r="r" b="b"/>
            <a:pathLst>
              <a:path w="5497618" h="1553816">
                <a:moveTo>
                  <a:pt x="2144362" y="304956"/>
                </a:moveTo>
                <a:lnTo>
                  <a:pt x="2258797" y="419391"/>
                </a:lnTo>
                <a:lnTo>
                  <a:pt x="2144362" y="533826"/>
                </a:lnTo>
                <a:lnTo>
                  <a:pt x="2029927" y="419391"/>
                </a:lnTo>
                <a:close/>
                <a:moveTo>
                  <a:pt x="2374469" y="304956"/>
                </a:moveTo>
                <a:lnTo>
                  <a:pt x="2488904" y="419391"/>
                </a:lnTo>
                <a:lnTo>
                  <a:pt x="2374469" y="533826"/>
                </a:lnTo>
                <a:lnTo>
                  <a:pt x="2260653" y="419391"/>
                </a:lnTo>
                <a:close/>
                <a:moveTo>
                  <a:pt x="5068323" y="258564"/>
                </a:moveTo>
                <a:lnTo>
                  <a:pt x="5192036" y="382896"/>
                </a:lnTo>
                <a:lnTo>
                  <a:pt x="5068323" y="506609"/>
                </a:lnTo>
                <a:lnTo>
                  <a:pt x="4943991" y="382896"/>
                </a:lnTo>
                <a:close/>
                <a:moveTo>
                  <a:pt x="1648500" y="153407"/>
                </a:moveTo>
                <a:lnTo>
                  <a:pt x="1767264" y="272172"/>
                </a:lnTo>
                <a:lnTo>
                  <a:pt x="1648500" y="391556"/>
                </a:lnTo>
                <a:lnTo>
                  <a:pt x="1536539" y="280213"/>
                </a:lnTo>
                <a:lnTo>
                  <a:pt x="1425197" y="391556"/>
                </a:lnTo>
                <a:lnTo>
                  <a:pt x="1305813" y="272172"/>
                </a:lnTo>
                <a:lnTo>
                  <a:pt x="1425197" y="153407"/>
                </a:lnTo>
                <a:lnTo>
                  <a:pt x="1536539" y="264749"/>
                </a:lnTo>
                <a:close/>
                <a:moveTo>
                  <a:pt x="2259416" y="132376"/>
                </a:moveTo>
                <a:lnTo>
                  <a:pt x="2373851" y="246811"/>
                </a:lnTo>
                <a:lnTo>
                  <a:pt x="2259416" y="360627"/>
                </a:lnTo>
                <a:lnTo>
                  <a:pt x="2145599" y="246811"/>
                </a:lnTo>
                <a:close/>
                <a:moveTo>
                  <a:pt x="2968102" y="100288"/>
                </a:moveTo>
                <a:cubicBezTo>
                  <a:pt x="2971582" y="100339"/>
                  <a:pt x="2975744" y="101138"/>
                  <a:pt x="2980590" y="102685"/>
                </a:cubicBezTo>
                <a:lnTo>
                  <a:pt x="3497712" y="269698"/>
                </a:lnTo>
                <a:lnTo>
                  <a:pt x="3544723" y="481866"/>
                </a:lnTo>
                <a:cubicBezTo>
                  <a:pt x="3420597" y="573414"/>
                  <a:pt x="3335028" y="652385"/>
                  <a:pt x="3288018" y="718777"/>
                </a:cubicBezTo>
                <a:cubicBezTo>
                  <a:pt x="3276059" y="735273"/>
                  <a:pt x="3273378" y="749500"/>
                  <a:pt x="3279976" y="761459"/>
                </a:cubicBezTo>
                <a:cubicBezTo>
                  <a:pt x="3300183" y="797748"/>
                  <a:pt x="3370081" y="815892"/>
                  <a:pt x="3489670" y="815892"/>
                </a:cubicBezTo>
                <a:lnTo>
                  <a:pt x="3544667" y="815892"/>
                </a:lnTo>
                <a:lnTo>
                  <a:pt x="3549615" y="815892"/>
                </a:lnTo>
                <a:cubicBezTo>
                  <a:pt x="3599926" y="815892"/>
                  <a:pt x="3647555" y="789294"/>
                  <a:pt x="3692505" y="736097"/>
                </a:cubicBezTo>
                <a:cubicBezTo>
                  <a:pt x="3697041" y="730736"/>
                  <a:pt x="3718691" y="703107"/>
                  <a:pt x="3757454" y="653209"/>
                </a:cubicBezTo>
                <a:lnTo>
                  <a:pt x="3892301" y="853625"/>
                </a:lnTo>
                <a:cubicBezTo>
                  <a:pt x="3813950" y="946410"/>
                  <a:pt x="3771681" y="1007442"/>
                  <a:pt x="3765496" y="1036721"/>
                </a:cubicBezTo>
                <a:cubicBezTo>
                  <a:pt x="3762609" y="1049092"/>
                  <a:pt x="3765083" y="1062082"/>
                  <a:pt x="3772918" y="1075691"/>
                </a:cubicBezTo>
                <a:cubicBezTo>
                  <a:pt x="3813744" y="1146620"/>
                  <a:pt x="3922199" y="1241260"/>
                  <a:pt x="4098284" y="1359613"/>
                </a:cubicBezTo>
                <a:cubicBezTo>
                  <a:pt x="4124264" y="1377345"/>
                  <a:pt x="4138285" y="1389304"/>
                  <a:pt x="4140347" y="1395490"/>
                </a:cubicBezTo>
                <a:cubicBezTo>
                  <a:pt x="4146532" y="1416521"/>
                  <a:pt x="4137666" y="1429099"/>
                  <a:pt x="4113749" y="1433222"/>
                </a:cubicBezTo>
                <a:cubicBezTo>
                  <a:pt x="4048593" y="1444769"/>
                  <a:pt x="3977870" y="1451779"/>
                  <a:pt x="3901580" y="1454254"/>
                </a:cubicBezTo>
                <a:cubicBezTo>
                  <a:pt x="3877250" y="1455078"/>
                  <a:pt x="3855394" y="1454460"/>
                  <a:pt x="3836012" y="1452398"/>
                </a:cubicBezTo>
                <a:cubicBezTo>
                  <a:pt x="3815806" y="1450336"/>
                  <a:pt x="3798486" y="1443325"/>
                  <a:pt x="3784052" y="1431367"/>
                </a:cubicBezTo>
                <a:cubicBezTo>
                  <a:pt x="3720546" y="1377757"/>
                  <a:pt x="3671473" y="1299612"/>
                  <a:pt x="3636833" y="1196930"/>
                </a:cubicBezTo>
                <a:cubicBezTo>
                  <a:pt x="3628173" y="1170950"/>
                  <a:pt x="3621369" y="1141671"/>
                  <a:pt x="3616421" y="1109093"/>
                </a:cubicBezTo>
                <a:cubicBezTo>
                  <a:pt x="3610441" y="1113423"/>
                  <a:pt x="3602091" y="1116671"/>
                  <a:pt x="3591369" y="1118836"/>
                </a:cubicBezTo>
                <a:lnTo>
                  <a:pt x="3553568" y="1121961"/>
                </a:lnTo>
                <a:lnTo>
                  <a:pt x="3552764" y="1122083"/>
                </a:lnTo>
                <a:lnTo>
                  <a:pt x="3552090" y="1122083"/>
                </a:lnTo>
                <a:lnTo>
                  <a:pt x="3544667" y="1122083"/>
                </a:lnTo>
                <a:lnTo>
                  <a:pt x="3491526" y="1122083"/>
                </a:lnTo>
                <a:cubicBezTo>
                  <a:pt x="3303069" y="1122083"/>
                  <a:pt x="3181418" y="1062701"/>
                  <a:pt x="3126572" y="943936"/>
                </a:cubicBezTo>
                <a:cubicBezTo>
                  <a:pt x="3026364" y="1062701"/>
                  <a:pt x="2915022" y="1122083"/>
                  <a:pt x="2792546" y="1122083"/>
                </a:cubicBezTo>
                <a:lnTo>
                  <a:pt x="2790764" y="1122083"/>
                </a:lnTo>
                <a:lnTo>
                  <a:pt x="2780174" y="1122083"/>
                </a:lnTo>
                <a:lnTo>
                  <a:pt x="2757362" y="1122083"/>
                </a:lnTo>
                <a:cubicBezTo>
                  <a:pt x="2674886" y="1122083"/>
                  <a:pt x="2605400" y="1088062"/>
                  <a:pt x="2548905" y="1020019"/>
                </a:cubicBezTo>
                <a:cubicBezTo>
                  <a:pt x="2506018" y="1088062"/>
                  <a:pt x="2454470" y="1122083"/>
                  <a:pt x="2394263" y="1122083"/>
                </a:cubicBezTo>
                <a:cubicBezTo>
                  <a:pt x="2335705" y="1122083"/>
                  <a:pt x="2283540" y="1087031"/>
                  <a:pt x="2237766" y="1016927"/>
                </a:cubicBezTo>
                <a:cubicBezTo>
                  <a:pt x="2196116" y="1087031"/>
                  <a:pt x="2142300" y="1122083"/>
                  <a:pt x="2076320" y="1122083"/>
                </a:cubicBezTo>
                <a:cubicBezTo>
                  <a:pt x="2016525" y="1122083"/>
                  <a:pt x="1965390" y="1088268"/>
                  <a:pt x="1922915" y="1020638"/>
                </a:cubicBezTo>
                <a:cubicBezTo>
                  <a:pt x="1882502" y="1088268"/>
                  <a:pt x="1819408" y="1122083"/>
                  <a:pt x="1733634" y="1122083"/>
                </a:cubicBezTo>
                <a:lnTo>
                  <a:pt x="1723346" y="1122083"/>
                </a:lnTo>
                <a:lnTo>
                  <a:pt x="1715077" y="1122083"/>
                </a:lnTo>
                <a:lnTo>
                  <a:pt x="1647881" y="1122083"/>
                </a:lnTo>
                <a:cubicBezTo>
                  <a:pt x="1561282" y="1122083"/>
                  <a:pt x="1494683" y="1092186"/>
                  <a:pt x="1448084" y="1032391"/>
                </a:cubicBezTo>
                <a:cubicBezTo>
                  <a:pt x="1392001" y="960225"/>
                  <a:pt x="1363752" y="868058"/>
                  <a:pt x="1363340" y="755891"/>
                </a:cubicBezTo>
                <a:cubicBezTo>
                  <a:pt x="1362928" y="654859"/>
                  <a:pt x="1388908" y="564136"/>
                  <a:pt x="1441280" y="483722"/>
                </a:cubicBezTo>
                <a:cubicBezTo>
                  <a:pt x="1450352" y="469289"/>
                  <a:pt x="1460455" y="469083"/>
                  <a:pt x="1471589" y="483103"/>
                </a:cubicBezTo>
                <a:lnTo>
                  <a:pt x="1582313" y="620425"/>
                </a:lnTo>
                <a:lnTo>
                  <a:pt x="1549529" y="693416"/>
                </a:lnTo>
                <a:cubicBezTo>
                  <a:pt x="1540869" y="712798"/>
                  <a:pt x="1534477" y="732386"/>
                  <a:pt x="1530353" y="752180"/>
                </a:cubicBezTo>
                <a:cubicBezTo>
                  <a:pt x="1527054" y="768675"/>
                  <a:pt x="1528910" y="780428"/>
                  <a:pt x="1535920" y="787438"/>
                </a:cubicBezTo>
                <a:cubicBezTo>
                  <a:pt x="1554890" y="806408"/>
                  <a:pt x="1596334" y="815892"/>
                  <a:pt x="1660252" y="815892"/>
                </a:cubicBezTo>
                <a:lnTo>
                  <a:pt x="1715077" y="815892"/>
                </a:lnTo>
                <a:lnTo>
                  <a:pt x="1723346" y="815892"/>
                </a:lnTo>
                <a:lnTo>
                  <a:pt x="1733015" y="815892"/>
                </a:lnTo>
                <a:cubicBezTo>
                  <a:pt x="1815903" y="815892"/>
                  <a:pt x="1860440" y="780016"/>
                  <a:pt x="1866626" y="708262"/>
                </a:cubicBezTo>
                <a:lnTo>
                  <a:pt x="1874049" y="625374"/>
                </a:lnTo>
                <a:lnTo>
                  <a:pt x="1980442" y="625374"/>
                </a:lnTo>
                <a:lnTo>
                  <a:pt x="1988483" y="709499"/>
                </a:lnTo>
                <a:cubicBezTo>
                  <a:pt x="1995493" y="780016"/>
                  <a:pt x="2024360" y="815274"/>
                  <a:pt x="2075083" y="815274"/>
                </a:cubicBezTo>
                <a:cubicBezTo>
                  <a:pt x="2131578" y="815686"/>
                  <a:pt x="2164775" y="785377"/>
                  <a:pt x="2174672" y="724345"/>
                </a:cubicBezTo>
                <a:lnTo>
                  <a:pt x="2187043" y="646405"/>
                </a:lnTo>
                <a:lnTo>
                  <a:pt x="2284777" y="646405"/>
                </a:lnTo>
                <a:lnTo>
                  <a:pt x="2295293" y="724963"/>
                </a:lnTo>
                <a:cubicBezTo>
                  <a:pt x="2302715" y="785583"/>
                  <a:pt x="2334262" y="815480"/>
                  <a:pt x="2389933" y="814655"/>
                </a:cubicBezTo>
                <a:cubicBezTo>
                  <a:pt x="2443542" y="814243"/>
                  <a:pt x="2475089" y="784346"/>
                  <a:pt x="2484574" y="724963"/>
                </a:cubicBezTo>
                <a:lnTo>
                  <a:pt x="2496945" y="646405"/>
                </a:lnTo>
                <a:lnTo>
                  <a:pt x="2594679" y="646405"/>
                </a:lnTo>
                <a:lnTo>
                  <a:pt x="2605813" y="724963"/>
                </a:lnTo>
                <a:cubicBezTo>
                  <a:pt x="2614060" y="785583"/>
                  <a:pt x="2661484" y="815892"/>
                  <a:pt x="2748084" y="815892"/>
                </a:cubicBezTo>
                <a:lnTo>
                  <a:pt x="2780174" y="815892"/>
                </a:lnTo>
                <a:lnTo>
                  <a:pt x="2790764" y="815892"/>
                </a:lnTo>
                <a:lnTo>
                  <a:pt x="2791927" y="815892"/>
                </a:lnTo>
                <a:cubicBezTo>
                  <a:pt x="2860794" y="815892"/>
                  <a:pt x="2936672" y="770943"/>
                  <a:pt x="3019559" y="681045"/>
                </a:cubicBezTo>
                <a:cubicBezTo>
                  <a:pt x="3089251" y="605580"/>
                  <a:pt x="3179768" y="516506"/>
                  <a:pt x="3291110" y="413824"/>
                </a:cubicBezTo>
                <a:lnTo>
                  <a:pt x="2981827" y="314853"/>
                </a:lnTo>
                <a:lnTo>
                  <a:pt x="2955229" y="120005"/>
                </a:lnTo>
                <a:cubicBezTo>
                  <a:pt x="2953373" y="106706"/>
                  <a:pt x="2957664" y="100133"/>
                  <a:pt x="2968102" y="100288"/>
                </a:cubicBezTo>
                <a:close/>
                <a:moveTo>
                  <a:pt x="4548193" y="89888"/>
                </a:moveTo>
                <a:cubicBezTo>
                  <a:pt x="4552111" y="90275"/>
                  <a:pt x="4556595" y="92066"/>
                  <a:pt x="4561647" y="95262"/>
                </a:cubicBezTo>
                <a:lnTo>
                  <a:pt x="4762681" y="220212"/>
                </a:lnTo>
                <a:cubicBezTo>
                  <a:pt x="4739588" y="360421"/>
                  <a:pt x="4724124" y="544754"/>
                  <a:pt x="4716288" y="773211"/>
                </a:cubicBezTo>
                <a:lnTo>
                  <a:pt x="4708866" y="1130743"/>
                </a:lnTo>
                <a:lnTo>
                  <a:pt x="4695876" y="1131362"/>
                </a:lnTo>
                <a:cubicBezTo>
                  <a:pt x="4631545" y="1133836"/>
                  <a:pt x="4585771" y="1116104"/>
                  <a:pt x="4558554" y="1078165"/>
                </a:cubicBezTo>
                <a:cubicBezTo>
                  <a:pt x="4535461" y="1046412"/>
                  <a:pt x="4519997" y="964761"/>
                  <a:pt x="4512161" y="833212"/>
                </a:cubicBezTo>
                <a:cubicBezTo>
                  <a:pt x="4503501" y="688468"/>
                  <a:pt x="4508862" y="452175"/>
                  <a:pt x="4528244" y="124335"/>
                </a:cubicBezTo>
                <a:cubicBezTo>
                  <a:pt x="4529790" y="100211"/>
                  <a:pt x="4536440" y="88728"/>
                  <a:pt x="4548193" y="89888"/>
                </a:cubicBezTo>
                <a:close/>
                <a:moveTo>
                  <a:pt x="693700" y="89579"/>
                </a:moveTo>
                <a:cubicBezTo>
                  <a:pt x="697592" y="89759"/>
                  <a:pt x="702063" y="91448"/>
                  <a:pt x="707115" y="94643"/>
                </a:cubicBezTo>
                <a:lnTo>
                  <a:pt x="905057" y="218357"/>
                </a:lnTo>
                <a:cubicBezTo>
                  <a:pt x="884025" y="318565"/>
                  <a:pt x="872478" y="498155"/>
                  <a:pt x="870417" y="757129"/>
                </a:cubicBezTo>
                <a:cubicBezTo>
                  <a:pt x="870004" y="851151"/>
                  <a:pt x="862169" y="923523"/>
                  <a:pt x="846911" y="974246"/>
                </a:cubicBezTo>
                <a:cubicBezTo>
                  <a:pt x="817220" y="1072804"/>
                  <a:pt x="738456" y="1122083"/>
                  <a:pt x="610619" y="1122083"/>
                </a:cubicBezTo>
                <a:lnTo>
                  <a:pt x="561915" y="1122083"/>
                </a:lnTo>
                <a:lnTo>
                  <a:pt x="558659" y="1122083"/>
                </a:lnTo>
                <a:lnTo>
                  <a:pt x="486450" y="1122083"/>
                </a:lnTo>
                <a:cubicBezTo>
                  <a:pt x="399850" y="1122083"/>
                  <a:pt x="333251" y="1092186"/>
                  <a:pt x="286652" y="1032391"/>
                </a:cubicBezTo>
                <a:cubicBezTo>
                  <a:pt x="230569" y="960225"/>
                  <a:pt x="202321" y="868058"/>
                  <a:pt x="201909" y="755891"/>
                </a:cubicBezTo>
                <a:cubicBezTo>
                  <a:pt x="201497" y="654859"/>
                  <a:pt x="227476" y="564136"/>
                  <a:pt x="279848" y="483722"/>
                </a:cubicBezTo>
                <a:cubicBezTo>
                  <a:pt x="288920" y="469289"/>
                  <a:pt x="299024" y="469083"/>
                  <a:pt x="310158" y="483103"/>
                </a:cubicBezTo>
                <a:lnTo>
                  <a:pt x="420881" y="620425"/>
                </a:lnTo>
                <a:lnTo>
                  <a:pt x="388097" y="693416"/>
                </a:lnTo>
                <a:cubicBezTo>
                  <a:pt x="379437" y="712798"/>
                  <a:pt x="373046" y="732386"/>
                  <a:pt x="368922" y="752180"/>
                </a:cubicBezTo>
                <a:cubicBezTo>
                  <a:pt x="365623" y="768675"/>
                  <a:pt x="367479" y="780428"/>
                  <a:pt x="374489" y="787438"/>
                </a:cubicBezTo>
                <a:cubicBezTo>
                  <a:pt x="393459" y="806408"/>
                  <a:pt x="434903" y="815892"/>
                  <a:pt x="498821" y="815892"/>
                </a:cubicBezTo>
                <a:lnTo>
                  <a:pt x="558659" y="815892"/>
                </a:lnTo>
                <a:lnTo>
                  <a:pt x="561915" y="815892"/>
                </a:lnTo>
                <a:lnTo>
                  <a:pt x="574742" y="815892"/>
                </a:lnTo>
                <a:cubicBezTo>
                  <a:pt x="609794" y="815892"/>
                  <a:pt x="632681" y="806614"/>
                  <a:pt x="643403" y="788057"/>
                </a:cubicBezTo>
                <a:cubicBezTo>
                  <a:pt x="659486" y="759191"/>
                  <a:pt x="666702" y="671354"/>
                  <a:pt x="665053" y="524547"/>
                </a:cubicBezTo>
                <a:cubicBezTo>
                  <a:pt x="663815" y="404133"/>
                  <a:pt x="666908" y="272172"/>
                  <a:pt x="674331" y="128665"/>
                </a:cubicBezTo>
                <a:cubicBezTo>
                  <a:pt x="675568" y="102066"/>
                  <a:pt x="682024" y="89038"/>
                  <a:pt x="693700" y="89579"/>
                </a:cubicBezTo>
                <a:close/>
                <a:moveTo>
                  <a:pt x="5238644" y="0"/>
                </a:moveTo>
                <a:lnTo>
                  <a:pt x="258974" y="0"/>
                </a:lnTo>
                <a:cubicBezTo>
                  <a:pt x="115947" y="0"/>
                  <a:pt x="0" y="115947"/>
                  <a:pt x="0" y="258974"/>
                </a:cubicBezTo>
                <a:lnTo>
                  <a:pt x="0" y="776907"/>
                </a:lnTo>
                <a:cubicBezTo>
                  <a:pt x="0" y="1045078"/>
                  <a:pt x="135873" y="1281515"/>
                  <a:pt x="342532" y="1421131"/>
                </a:cubicBezTo>
                <a:lnTo>
                  <a:pt x="380351" y="1441659"/>
                </a:lnTo>
                <a:lnTo>
                  <a:pt x="276137" y="1337963"/>
                </a:lnTo>
                <a:lnTo>
                  <a:pt x="400469" y="1213631"/>
                </a:lnTo>
                <a:lnTo>
                  <a:pt x="524182" y="1337963"/>
                </a:lnTo>
                <a:lnTo>
                  <a:pt x="406366" y="1455779"/>
                </a:lnTo>
                <a:lnTo>
                  <a:pt x="474501" y="1492762"/>
                </a:lnTo>
                <a:cubicBezTo>
                  <a:pt x="567449" y="1532075"/>
                  <a:pt x="669640" y="1553815"/>
                  <a:pt x="776908" y="1553815"/>
                </a:cubicBezTo>
                <a:lnTo>
                  <a:pt x="4720710" y="1553816"/>
                </a:lnTo>
                <a:cubicBezTo>
                  <a:pt x="4827978" y="1553816"/>
                  <a:pt x="4930169" y="1532076"/>
                  <a:pt x="5023117" y="1492763"/>
                </a:cubicBezTo>
                <a:lnTo>
                  <a:pt x="5096805" y="1452766"/>
                </a:lnTo>
                <a:lnTo>
                  <a:pt x="5083787" y="1452398"/>
                </a:lnTo>
                <a:cubicBezTo>
                  <a:pt x="5063581" y="1450336"/>
                  <a:pt x="5046261" y="1443325"/>
                  <a:pt x="5031827" y="1431367"/>
                </a:cubicBezTo>
                <a:cubicBezTo>
                  <a:pt x="4967084" y="1376933"/>
                  <a:pt x="4918011" y="1298787"/>
                  <a:pt x="4884609" y="1196930"/>
                </a:cubicBezTo>
                <a:cubicBezTo>
                  <a:pt x="4866464" y="1141671"/>
                  <a:pt x="4857391" y="1081258"/>
                  <a:pt x="4857391" y="1015689"/>
                </a:cubicBezTo>
                <a:cubicBezTo>
                  <a:pt x="4857391" y="963730"/>
                  <a:pt x="4864608" y="913420"/>
                  <a:pt x="4879041" y="864759"/>
                </a:cubicBezTo>
                <a:cubicBezTo>
                  <a:pt x="4904609" y="777747"/>
                  <a:pt x="4952857" y="700220"/>
                  <a:pt x="5023786" y="632178"/>
                </a:cubicBezTo>
                <a:lnTo>
                  <a:pt x="5159252" y="832594"/>
                </a:lnTo>
                <a:cubicBezTo>
                  <a:pt x="5066879" y="937750"/>
                  <a:pt x="5018219" y="1005792"/>
                  <a:pt x="5013271" y="1036721"/>
                </a:cubicBezTo>
                <a:cubicBezTo>
                  <a:pt x="5010796" y="1049092"/>
                  <a:pt x="5013271" y="1062082"/>
                  <a:pt x="5020693" y="1075691"/>
                </a:cubicBezTo>
                <a:cubicBezTo>
                  <a:pt x="5052240" y="1128887"/>
                  <a:pt x="5121133" y="1195422"/>
                  <a:pt x="5227372" y="1275294"/>
                </a:cubicBezTo>
                <a:lnTo>
                  <a:pt x="5280803" y="1313253"/>
                </a:lnTo>
                <a:lnTo>
                  <a:pt x="5364934" y="1211285"/>
                </a:lnTo>
                <a:cubicBezTo>
                  <a:pt x="5448704" y="1087289"/>
                  <a:pt x="5497618" y="937811"/>
                  <a:pt x="5497618" y="776908"/>
                </a:cubicBezTo>
                <a:lnTo>
                  <a:pt x="5497618" y="258974"/>
                </a:lnTo>
                <a:cubicBezTo>
                  <a:pt x="5497618" y="115947"/>
                  <a:pt x="5381671" y="0"/>
                  <a:pt x="523864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6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hel Black" panose="020B0603030804020204" pitchFamily="34" charset="-78"/>
              <a:cs typeface="Sahel Black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105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6 -0.00047 L 3.95833E-6 3.33333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2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00023 L -1.25E-6 1.85185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6" grpId="0" animBg="1"/>
      <p:bldP spid="2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76A0621-6DEF-C817-A2D7-0C27CA01ACC8}"/>
              </a:ext>
            </a:extLst>
          </p:cNvPr>
          <p:cNvSpPr txBox="1"/>
          <p:nvPr/>
        </p:nvSpPr>
        <p:spPr>
          <a:xfrm>
            <a:off x="2891067" y="1861296"/>
            <a:ext cx="8106486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fa-IR" sz="1400" b="1" kern="0" dirty="0">
              <a:solidFill>
                <a:srgbClr val="2F2B2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rgbClr val="0070C0"/>
                </a:solidFill>
                <a:latin typeface="Times New Roman" panose="02020603050405020304" pitchFamily="18" charset="0"/>
                <a:cs typeface="B Koodak" panose="00000700000000000000" pitchFamily="2" charset="-78"/>
              </a:rPr>
              <a:t>راهنمای خودمراقبتی برای پیشگیری وکنترل سرطان </a:t>
            </a:r>
            <a:endParaRPr lang="fa-IR" sz="2800" b="1" dirty="0">
              <a:solidFill>
                <a:srgbClr val="0070C0"/>
              </a:solidFill>
              <a:latin typeface="Century Gothic"/>
              <a:cs typeface="B Koodak" panose="00000700000000000000" pitchFamily="2" charset="-78"/>
            </a:endParaRP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38F8DB45-A836-78C5-ED56-4E03132CBEAB}"/>
              </a:ext>
            </a:extLst>
          </p:cNvPr>
          <p:cNvSpPr/>
          <p:nvPr/>
        </p:nvSpPr>
        <p:spPr>
          <a:xfrm>
            <a:off x="3829371" y="2940415"/>
            <a:ext cx="6229878" cy="11560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dirty="0">
                <a:solidFill>
                  <a:schemeClr val="tx1"/>
                </a:solidFill>
                <a:latin typeface="2  Titr"/>
                <a:cs typeface="B Koodak" panose="00000700000000000000" pitchFamily="2" charset="-78"/>
              </a:rPr>
              <a:t>فصل 5: </a:t>
            </a:r>
            <a:r>
              <a:rPr lang="fa-IR" sz="28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Koodak" panose="00000700000000000000" pitchFamily="2" charset="-78"/>
              </a:rPr>
              <a:t>زﻧﺪﮔﻲ رواﻧﻲ، ﻣﻌﻨﻮي و اﺟﺘﻤﺎﻋﻲ ﺳﺎﻟﻢ 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C5FE0-08AB-A0E7-9C0C-68BB82C2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2</a:t>
            </a:fld>
            <a:endParaRPr lang="en-US"/>
          </a:p>
        </p:txBody>
      </p:sp>
      <p:pic>
        <p:nvPicPr>
          <p:cNvPr id="1026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838EF3E3-8EF6-0C8D-1D98-A155FACDF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336" y="188630"/>
            <a:ext cx="1511050" cy="115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1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5B6F9-DE4D-0BDB-B730-6081E60FFE0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fa-IR" dirty="0">
                <a:cs typeface="B Koodak" panose="00000700000000000000" pitchFamily="2" charset="-78"/>
              </a:rPr>
              <a:t>فصل پنجم</a:t>
            </a:r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F528-0618-1D11-2EDB-A1FA83699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2438399"/>
            <a:ext cx="10018713" cy="3124201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600" dirty="0">
                <a:solidFill>
                  <a:srgbClr val="002060"/>
                </a:solidFill>
                <a:cs typeface="B Koodak" panose="00000700000000000000" pitchFamily="2" charset="-78"/>
              </a:rPr>
              <a:t>زﻧﺪﮔﻲ رواﻧﻲ، ﻣﻌﻨﻮي و اﺟﺘﻤﺎﻋﻲ ﺳﺎﻟﻢ </a:t>
            </a:r>
            <a:endParaRPr lang="en-US" sz="3600" dirty="0">
              <a:solidFill>
                <a:srgbClr val="002060"/>
              </a:solidFill>
              <a:cs typeface="B Koodak" panose="000007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CA66D4-C95B-A836-AA16-BFAB99584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14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A7333-5B40-CAE0-122A-FE9493A7B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482" y="1214820"/>
            <a:ext cx="10018713" cy="5339644"/>
          </a:xfrm>
        </p:spPr>
        <p:txBody>
          <a:bodyPr anchor="t"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cs typeface="B Koodak" panose="00000700000000000000" pitchFamily="2" charset="-78"/>
              </a:rPr>
              <a:t>مسائل جسمى، روانى، اجتماعى و معنوى</a:t>
            </a:r>
            <a:r>
              <a:rPr lang="fa-IR" dirty="0">
                <a:cs typeface="B Koodak" panose="00000700000000000000" pitchFamily="2" charset="-78"/>
              </a:rPr>
              <a:t> همگى بر </a:t>
            </a:r>
            <a:r>
              <a:rPr lang="fa-IR" b="1" dirty="0">
                <a:cs typeface="B Koodak" panose="00000700000000000000" pitchFamily="2" charset="-78"/>
              </a:rPr>
              <a:t>سلامت و بيمارى</a:t>
            </a:r>
            <a:r>
              <a:rPr lang="fa-IR" dirty="0">
                <a:cs typeface="B Koodak" panose="00000700000000000000" pitchFamily="2" charset="-78"/>
              </a:rPr>
              <a:t> موثرند.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cs typeface="B Koodak" panose="00000700000000000000" pitchFamily="2" charset="-78"/>
              </a:rPr>
              <a:t>به دليل </a:t>
            </a:r>
            <a:r>
              <a:rPr lang="fa-IR" b="1" dirty="0">
                <a:cs typeface="B Koodak" panose="00000700000000000000" pitchFamily="2" charset="-78"/>
              </a:rPr>
              <a:t>چندبعدى بودن عوامل ابتلا به سرطان</a:t>
            </a:r>
            <a:r>
              <a:rPr lang="fa-IR" dirty="0">
                <a:cs typeface="B Koodak" panose="00000700000000000000" pitchFamily="2" charset="-78"/>
              </a:rPr>
              <a:t>، </a:t>
            </a:r>
            <a:r>
              <a:rPr lang="fa-IR" b="1" dirty="0">
                <a:cs typeface="B Koodak" panose="00000700000000000000" pitchFamily="2" charset="-78"/>
              </a:rPr>
              <a:t>پيشگيرى از آن</a:t>
            </a:r>
            <a:r>
              <a:rPr lang="fa-IR" dirty="0">
                <a:cs typeface="B Koodak" panose="00000700000000000000" pitchFamily="2" charset="-78"/>
              </a:rPr>
              <a:t> نيز، شامل ابعاد متعددى است.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cs typeface="B Koodak" panose="00000700000000000000" pitchFamily="2" charset="-78"/>
              </a:rPr>
              <a:t>در ادامه، </a:t>
            </a:r>
            <a:r>
              <a:rPr lang="ar-SA" dirty="0">
                <a:cs typeface="B Koodak" panose="00000700000000000000" pitchFamily="2" charset="-78"/>
              </a:rPr>
              <a:t>به چند نكته عمده كه مى تواند در پيشگيرى از سرطان موثر واقع شود اشاره مى شود.</a:t>
            </a:r>
            <a:endParaRPr lang="fa-IR" dirty="0">
              <a:cs typeface="B Koodak" panose="000007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DB2592-ECAE-46D3-40A9-F385D01F2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0209" y="150222"/>
            <a:ext cx="7485063" cy="914399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rtl="1"/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مدیریت استرس و نقش آن در پیشگیری از سرطان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DE9989-9A5E-F0BB-6074-73342A4AF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10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A7333-5B40-CAE0-122A-FE9493A7B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4474" y="1227410"/>
            <a:ext cx="10018713" cy="5339644"/>
          </a:xfrm>
        </p:spPr>
        <p:txBody>
          <a:bodyPr anchor="t">
            <a:normAutofit/>
          </a:bodyPr>
          <a:lstStyle/>
          <a:p>
            <a:pPr marL="0" indent="0" algn="r" rtl="1">
              <a:buNone/>
            </a:pPr>
            <a:r>
              <a:rPr lang="fa-IR" b="1" dirty="0">
                <a:cs typeface="B Koodak" panose="00000700000000000000" pitchFamily="2" charset="-78"/>
              </a:rPr>
              <a:t>استرس به خودى خود مضر نيست</a:t>
            </a:r>
            <a:r>
              <a:rPr lang="fa-IR" dirty="0">
                <a:cs typeface="B Koodak" panose="00000700000000000000" pitchFamily="2" charset="-78"/>
              </a:rPr>
              <a:t> و حتى مى‌تواند در </a:t>
            </a:r>
            <a:r>
              <a:rPr lang="fa-IR" b="1" dirty="0">
                <a:cs typeface="B Koodak" panose="00000700000000000000" pitchFamily="2" charset="-78"/>
              </a:rPr>
              <a:t>سازگارى با شرايط جديد</a:t>
            </a:r>
            <a:r>
              <a:rPr lang="fa-IR" dirty="0">
                <a:cs typeface="B Koodak" panose="00000700000000000000" pitchFamily="2" charset="-78"/>
              </a:rPr>
              <a:t> و </a:t>
            </a:r>
            <a:r>
              <a:rPr lang="fa-IR" b="1" dirty="0">
                <a:cs typeface="B Koodak" panose="00000700000000000000" pitchFamily="2" charset="-78"/>
              </a:rPr>
              <a:t>بهبود عملكرد</a:t>
            </a:r>
            <a:r>
              <a:rPr lang="fa-IR" dirty="0">
                <a:cs typeface="B Koodak" panose="00000700000000000000" pitchFamily="2" charset="-78"/>
              </a:rPr>
              <a:t> مفيد باشد. (مانند تولد فرزند، ورود به دانشگاه يا جابجايى منزل).</a:t>
            </a:r>
          </a:p>
          <a:p>
            <a:pPr marL="0" indent="0" algn="r" rtl="1">
              <a:buNone/>
            </a:pPr>
            <a:r>
              <a:rPr lang="fa-IR" b="1" dirty="0">
                <a:cs typeface="B Koodak" panose="00000700000000000000" pitchFamily="2" charset="-78"/>
              </a:rPr>
              <a:t>نوع مواجهه با استرس</a:t>
            </a:r>
            <a:r>
              <a:rPr lang="fa-IR" dirty="0">
                <a:cs typeface="B Koodak" panose="00000700000000000000" pitchFamily="2" charset="-78"/>
              </a:rPr>
              <a:t> و </a:t>
            </a:r>
            <a:r>
              <a:rPr lang="fa-IR" b="1" dirty="0">
                <a:cs typeface="B Koodak" panose="00000700000000000000" pitchFamily="2" charset="-78"/>
              </a:rPr>
              <a:t>مدت زمان بقاى آن</a:t>
            </a:r>
            <a:r>
              <a:rPr lang="fa-IR" dirty="0">
                <a:cs typeface="B Koodak" panose="00000700000000000000" pitchFamily="2" charset="-78"/>
              </a:rPr>
              <a:t> است كه بر سلامت يا بيمارى تأثير مى‌گذارد.</a:t>
            </a:r>
          </a:p>
          <a:p>
            <a:pPr marL="0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سه الگوی ناسالم مقابله با استرس:</a:t>
            </a:r>
          </a:p>
          <a:p>
            <a:pPr marL="457200" lvl="1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1. مبارزه دائمی</a:t>
            </a:r>
            <a:endParaRPr lang="fa-IR" dirty="0">
              <a:cs typeface="B Nazanin" panose="00000400000000000000" pitchFamily="2" charset="-78"/>
            </a:endParaRPr>
          </a:p>
          <a:p>
            <a:pPr marL="457200" lvl="1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2. فرار دائمی</a:t>
            </a:r>
            <a:endParaRPr lang="fa-IR" dirty="0">
              <a:cs typeface="B Nazanin" panose="00000400000000000000" pitchFamily="2" charset="-78"/>
            </a:endParaRPr>
          </a:p>
          <a:p>
            <a:pPr marL="457200" lvl="1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3. بى‌عملى و تحمل استرس بدون هيچ واكنشى</a:t>
            </a:r>
          </a:p>
          <a:p>
            <a:pPr marL="457200" lvl="1" indent="0" algn="r" rtl="1">
              <a:buNone/>
            </a:pPr>
            <a:r>
              <a:rPr lang="ar-SA" dirty="0">
                <a:cs typeface="B Koodak" panose="00000700000000000000" pitchFamily="2" charset="-78"/>
              </a:rPr>
              <a:t>آسیب‌رسان‌ترین انواع برخورد هستند. </a:t>
            </a:r>
            <a:endParaRPr lang="fa-IR" dirty="0">
              <a:cs typeface="B Koodak" panose="000007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267382-1EC5-CFF4-5E2F-8877ABB21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719" y="166256"/>
            <a:ext cx="6546561" cy="914399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استرس و تنش را مدیریت کنید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92EBD8-FA7E-1A36-C8F5-42CFC0D18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775" y="3125588"/>
            <a:ext cx="3144862" cy="270371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6D2AF-8DBA-A9AF-23FE-222C6D9A7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50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A7333-5B40-CAE0-122A-FE9493A7B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4474" y="1227410"/>
            <a:ext cx="10018713" cy="5339644"/>
          </a:xfrm>
        </p:spPr>
        <p:txBody>
          <a:bodyPr anchor="t">
            <a:normAutofit/>
          </a:bodyPr>
          <a:lstStyle/>
          <a:p>
            <a:pPr marL="0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نمونه‌اى از استرس‌هاى زيان‌بار: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b="1" dirty="0">
                <a:cs typeface="B Koodak" panose="00000700000000000000" pitchFamily="2" charset="-78"/>
              </a:rPr>
              <a:t>درخواست‌هاى غيرمنطقى و غيرقابل اجرا</a:t>
            </a:r>
            <a:r>
              <a:rPr lang="fa-IR" dirty="0">
                <a:cs typeface="B Koodak" panose="00000700000000000000" pitchFamily="2" charset="-78"/>
              </a:rPr>
              <a:t> از سوى اطرافيان (همراه با ترس از مخالفت)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b="1" dirty="0">
                <a:cs typeface="B Koodak" panose="00000700000000000000" pitchFamily="2" charset="-78"/>
              </a:rPr>
              <a:t>دریافت مداوم اخبار ناگوار</a:t>
            </a:r>
            <a:r>
              <a:rPr lang="fa-IR" dirty="0">
                <a:cs typeface="B Koodak" panose="00000700000000000000" pitchFamily="2" charset="-78"/>
              </a:rPr>
              <a:t> كه فرد توان هيچ تغييرى در آن ندارد</a:t>
            </a:r>
          </a:p>
          <a:p>
            <a:pPr marL="0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این </a:t>
            </a:r>
            <a:r>
              <a:rPr lang="fa-IR" b="1" dirty="0">
                <a:cs typeface="B Koodak" panose="00000700000000000000" pitchFamily="2" charset="-78"/>
              </a:rPr>
              <a:t>استرس‌هاى طولانی‌مدت و غیرقابل تغییر،</a:t>
            </a:r>
            <a:r>
              <a:rPr lang="fa-IR" dirty="0">
                <a:cs typeface="B Koodak" panose="00000700000000000000" pitchFamily="2" charset="-78"/>
              </a:rPr>
              <a:t>مانند </a:t>
            </a:r>
            <a:r>
              <a:rPr lang="fa-IR" b="1" dirty="0">
                <a:cs typeface="B Koodak" panose="00000700000000000000" pitchFamily="2" charset="-78"/>
              </a:rPr>
              <a:t>سم</a:t>
            </a:r>
            <a:r>
              <a:rPr lang="fa-IR" dirty="0">
                <a:cs typeface="B Koodak" panose="00000700000000000000" pitchFamily="2" charset="-78"/>
              </a:rPr>
              <a:t> عمل كرده و به:</a:t>
            </a:r>
          </a:p>
          <a:p>
            <a:pPr marL="457200" lvl="1" indent="0" algn="r" rtl="1">
              <a:buNone/>
            </a:pPr>
            <a:r>
              <a:rPr lang="fa-IR" b="1" dirty="0">
                <a:cs typeface="B Koodak" panose="00000700000000000000" pitchFamily="2" charset="-78"/>
              </a:rPr>
              <a:t>1. سلول‌ها را آسيب مى‌زنند.</a:t>
            </a:r>
            <a:endParaRPr lang="fa-IR" dirty="0">
              <a:cs typeface="B Koodak" panose="00000700000000000000" pitchFamily="2" charset="-78"/>
            </a:endParaRPr>
          </a:p>
          <a:p>
            <a:pPr marL="457200" lvl="1" indent="0" algn="r" rtl="1">
              <a:buNone/>
            </a:pPr>
            <a:r>
              <a:rPr lang="fa-IR" b="1" dirty="0">
                <a:cs typeface="B Koodak" panose="00000700000000000000" pitchFamily="2" charset="-78"/>
              </a:rPr>
              <a:t>2. سيستم ايمنى را تضعيف مى‌كنند.</a:t>
            </a:r>
            <a:endParaRPr lang="fa-IR" dirty="0">
              <a:cs typeface="B Koodak" panose="00000700000000000000" pitchFamily="2" charset="-78"/>
            </a:endParaRPr>
          </a:p>
          <a:p>
            <a:pPr marL="457200" lvl="1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3. احتمال </a:t>
            </a:r>
            <a:r>
              <a:rPr lang="fa-IR" b="1" dirty="0">
                <a:cs typeface="B Koodak" panose="00000700000000000000" pitchFamily="2" charset="-78"/>
              </a:rPr>
              <a:t>ابتلا به سرطان را افزايش مى‌دهند.</a:t>
            </a:r>
            <a:endParaRPr lang="fa-IR" dirty="0">
              <a:cs typeface="B Koodak" panose="00000700000000000000" pitchFamily="2" charset="-7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267382-1EC5-CFF4-5E2F-8877ABB21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719" y="166256"/>
            <a:ext cx="6546561" cy="914399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استرس و تنش را مدیریت کنید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20C664-FB68-E1EA-108D-3B0F34F76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6D050-926A-5D8F-C52D-AE03399C3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2719" y="187038"/>
            <a:ext cx="6546561" cy="966354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برای مدیریت استرس و تنش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DDC46-BF9D-41EF-51EB-C339A6B99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1738" y="1409699"/>
            <a:ext cx="10018713" cy="3124201"/>
          </a:xfrm>
        </p:spPr>
        <p:txBody>
          <a:bodyPr anchor="t"/>
          <a:lstStyle/>
          <a:p>
            <a:pPr marL="0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1. محیط زندگی خود را تغییر دهید.</a:t>
            </a:r>
          </a:p>
          <a:p>
            <a:pPr marL="0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2. از تاثیر رفتار های خود بر سلامت تان آگاه شوید و رفتار های سالم را یاد بگیرید.</a:t>
            </a:r>
          </a:p>
          <a:p>
            <a:pPr marL="0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3. مهارت های جدیدی کسب نمایید.</a:t>
            </a:r>
          </a:p>
          <a:p>
            <a:pPr marL="0" indent="0" algn="r" rtl="1">
              <a:buNone/>
            </a:pPr>
            <a:r>
              <a:rPr lang="fa-IR" dirty="0">
                <a:cs typeface="B Koodak" panose="00000700000000000000" pitchFamily="2" charset="-78"/>
              </a:rPr>
              <a:t>4. باورهای تان را بشناسید و در صورت لزوم تغییر دهید.</a:t>
            </a:r>
          </a:p>
          <a:p>
            <a:pPr marL="0" indent="0" algn="r" rtl="1">
              <a:buNone/>
            </a:pPr>
            <a:endParaRPr lang="fa-IR" dirty="0">
              <a:cs typeface="B Zar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41E29D-8479-48B7-F497-1A2B89A68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3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8C549-A2D5-1444-0973-2EA84554E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0565" y="1307734"/>
            <a:ext cx="10018713" cy="4873082"/>
          </a:xfrm>
        </p:spPr>
        <p:txBody>
          <a:bodyPr anchor="t">
            <a:normAutofit/>
          </a:bodyPr>
          <a:lstStyle/>
          <a:p>
            <a:pPr marL="0" indent="0" algn="r" rtl="1">
              <a:lnSpc>
                <a:spcPct val="17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تعریف افسردگی: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Koodak" panose="00000700000000000000" pitchFamily="2" charset="-78"/>
              </a:rPr>
              <a:t>افسردگی به عنوان احساس غم و اندوه طولانی‌مدت که عملکرد کلی فرد را محدود می‌کند، تعریف شده است. اگر لذت بردن از موقعیت‌های پیشین از بین برود، احتمال افسردگی وجود دارد.</a:t>
            </a:r>
          </a:p>
          <a:p>
            <a:pPr marL="0" indent="0" algn="r" rtl="1">
              <a:lnSpc>
                <a:spcPct val="17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ارتباط افسردگی و سرطان: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زندگی طولانی‌مدت با افسردگی می‌تواند یکی از علل ابتلا به سرطان باشد. افسردگی با تضعیف سیستم ایمنی، احتمال ابتلا به بیماری‌های گوناگون را افزایش می‌دهد.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8515AA-F4E1-6126-EEDC-0829E1F87599}"/>
              </a:ext>
            </a:extLst>
          </p:cNvPr>
          <p:cNvSpPr txBox="1">
            <a:spLocks/>
          </p:cNvSpPr>
          <p:nvPr/>
        </p:nvSpPr>
        <p:spPr>
          <a:xfrm>
            <a:off x="2822719" y="187038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افسردگی را درمان کنید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1DFEA7-F22E-F6AB-A0E9-3587BD703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436" y="3748516"/>
            <a:ext cx="3316563" cy="2588329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031444-8CE9-3950-FB48-B6D0397CC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8C549-A2D5-1444-0973-2EA84554E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0565" y="1307734"/>
            <a:ext cx="10018713" cy="4873082"/>
          </a:xfrm>
        </p:spPr>
        <p:txBody>
          <a:bodyPr anchor="t"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cs typeface="B Koodak" panose="00000700000000000000" pitchFamily="2" charset="-78"/>
              </a:rPr>
              <a:t>درمان افسردگی:</a:t>
            </a:r>
            <a:endParaRPr lang="fa-IR" sz="2000" dirty="0">
              <a:cs typeface="B Koodak" panose="000007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افسردگی شدید: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Koodak" panose="00000700000000000000" pitchFamily="2" charset="-78"/>
              </a:rPr>
              <a:t>مراجعه به روانپزشک و مصرف دارو برای محدود کردن عوارض و بازیابی توانایی لذت بردن از زندگی ضروری است.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افسردگی خفیف: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Koodak" panose="00000700000000000000" pitchFamily="2" charset="-78"/>
              </a:rPr>
              <a:t>ورزش منظم، فعالیت‌های منظم دیگر، مطالعه کتاب‌های مرتبط، تغییر نگرش و تماشای فیلم‌های امیدبخش یا خوشایند می‌توانند به درمان کمک کنند.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dirty="0">
                <a:solidFill>
                  <a:srgbClr val="FF0000"/>
                </a:solidFill>
                <a:cs typeface="B Koodak" panose="00000700000000000000" pitchFamily="2" charset="-78"/>
              </a:rPr>
              <a:t>حق زندگی شاد:</a:t>
            </a:r>
            <a:r>
              <a:rPr lang="fa-IR" sz="2000" dirty="0">
                <a:solidFill>
                  <a:srgbClr val="FF0000"/>
                </a:solidFill>
                <a:cs typeface="B Koodak" panose="00000700000000000000" pitchFamily="2" charset="-78"/>
              </a:rPr>
              <a:t> </a:t>
            </a:r>
            <a:r>
              <a:rPr lang="fa-IR" sz="2000" dirty="0">
                <a:cs typeface="B Koodak" panose="00000700000000000000" pitchFamily="2" charset="-78"/>
              </a:rPr>
              <a:t>تأکید شده است که افراد حق دارند با شادی و امید زندگی کنند و در صورت نیاز برای دریافت کمک تردید نکنند.</a:t>
            </a:r>
          </a:p>
          <a:p>
            <a:pPr marL="0" indent="0" algn="r" rtl="1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8515AA-F4E1-6126-EEDC-0829E1F87599}"/>
              </a:ext>
            </a:extLst>
          </p:cNvPr>
          <p:cNvSpPr txBox="1">
            <a:spLocks/>
          </p:cNvSpPr>
          <p:nvPr/>
        </p:nvSpPr>
        <p:spPr>
          <a:xfrm>
            <a:off x="2822719" y="187038"/>
            <a:ext cx="6546561" cy="9663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rtl="1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Koodak" panose="00000700000000000000" pitchFamily="2" charset="-78"/>
              </a:rPr>
              <a:t>افسردگی را درمان کنید</a:t>
            </a:r>
            <a:endParaRPr lang="en-US" sz="4800" dirty="0">
              <a:solidFill>
                <a:schemeClr val="accent1">
                  <a:lumMod val="75000"/>
                </a:schemeClr>
              </a:solidFill>
              <a:cs typeface="B Koodak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0A3F86-7637-8118-CA59-BEFE22E53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656" y="4711948"/>
            <a:ext cx="2631190" cy="214605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83C36-7486-4AA0-EBF9-A1140C725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A8A-55EF-451D-A615-917AD47B1D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9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240</TotalTime>
  <Words>1492</Words>
  <Application>Microsoft Office PowerPoint</Application>
  <PresentationFormat>Widescreen</PresentationFormat>
  <Paragraphs>115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2  Titr</vt:lpstr>
      <vt:lpstr>Arial</vt:lpstr>
      <vt:lpstr>B Koodak</vt:lpstr>
      <vt:lpstr>B Nazanin</vt:lpstr>
      <vt:lpstr>B Zar</vt:lpstr>
      <vt:lpstr>Calibri</vt:lpstr>
      <vt:lpstr>Century Gothic</vt:lpstr>
      <vt:lpstr>Corbel</vt:lpstr>
      <vt:lpstr>Manrope</vt:lpstr>
      <vt:lpstr>Sahel Black</vt:lpstr>
      <vt:lpstr>Tahoma</vt:lpstr>
      <vt:lpstr>Times New Roman</vt:lpstr>
      <vt:lpstr>Wingdings</vt:lpstr>
      <vt:lpstr>Parallax</vt:lpstr>
      <vt:lpstr>PowerPoint Presentation</vt:lpstr>
      <vt:lpstr>PowerPoint Presentation</vt:lpstr>
      <vt:lpstr>فصل پنجم</vt:lpstr>
      <vt:lpstr>مدیریت استرس و نقش آن در پیشگیری از سرطان</vt:lpstr>
      <vt:lpstr>استرس و تنش را مدیریت کنید</vt:lpstr>
      <vt:lpstr>استرس و تنش را مدیریت کنید</vt:lpstr>
      <vt:lpstr>برای مدیریت استرس و تنش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زندگی روانی، معنوی و اجتماعی سالم</dc:title>
  <dc:creator>Ms Rasouli</dc:creator>
  <cp:lastModifiedBy>hosein raeesi</cp:lastModifiedBy>
  <cp:revision>46</cp:revision>
  <dcterms:created xsi:type="dcterms:W3CDTF">2026-05-25T07:17:21Z</dcterms:created>
  <dcterms:modified xsi:type="dcterms:W3CDTF">2026-06-16T10:04:57Z</dcterms:modified>
</cp:coreProperties>
</file>