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4" r:id="rId1"/>
  </p:sldMasterIdLst>
  <p:notesMasterIdLst>
    <p:notesMasterId r:id="rId12"/>
  </p:notesMasterIdLst>
  <p:sldIdLst>
    <p:sldId id="272" r:id="rId2"/>
    <p:sldId id="275" r:id="rId3"/>
    <p:sldId id="261" r:id="rId4"/>
    <p:sldId id="264" r:id="rId5"/>
    <p:sldId id="276" r:id="rId6"/>
    <p:sldId id="267" r:id="rId7"/>
    <p:sldId id="268" r:id="rId8"/>
    <p:sldId id="269" r:id="rId9"/>
    <p:sldId id="270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78" autoAdjust="0"/>
    <p:restoredTop sz="93824" autoAdjust="0"/>
  </p:normalViewPr>
  <p:slideViewPr>
    <p:cSldViewPr snapToGrid="0">
      <p:cViewPr varScale="1">
        <p:scale>
          <a:sx n="86" d="100"/>
          <a:sy n="86" d="100"/>
        </p:scale>
        <p:origin x="77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62D69C-3801-434C-9375-0CF16E7B99CD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BBE3E-CA6A-404B-B476-E429018DF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981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0F9C2-F91D-463C-BF26-2E009391F7F0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80981" y="5614165"/>
            <a:ext cx="811019" cy="503578"/>
          </a:xfrm>
        </p:spPr>
        <p:txBody>
          <a:bodyPr/>
          <a:lstStyle>
            <a:lvl1pPr>
              <a:defRPr sz="1400"/>
            </a:lvl1pPr>
          </a:lstStyle>
          <a:p>
            <a:fld id="{1F5A4FC4-EF86-4612-8E12-7A9ED34C343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876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5CD01-9CA5-4087-A350-CDE83E46B17A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946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A0BD9-2DFE-49AD-AD1A-E60827E67498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644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C86B-068C-4327-8BF1-C61E88977827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12102" y="5761035"/>
            <a:ext cx="479898" cy="503578"/>
          </a:xfrm>
        </p:spPr>
        <p:txBody>
          <a:bodyPr/>
          <a:lstStyle>
            <a:lvl1pPr>
              <a:defRPr sz="1400"/>
            </a:lvl1pPr>
          </a:lstStyle>
          <a:p>
            <a:fld id="{1F5A4FC4-EF86-4612-8E12-7A9ED34C343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36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B64D4-40ED-49F7-B49E-350BE5EA44EC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80981" y="6354422"/>
            <a:ext cx="811019" cy="503578"/>
          </a:xfrm>
        </p:spPr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0691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77D8-B986-4A2E-9518-A9894D6FA38E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1575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282C2-4E42-4980-B134-6FBCDB21ABB1}" type="datetime1">
              <a:rPr lang="en-US" smtClean="0"/>
              <a:t>6/16/2026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2820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C3694-97FC-4172-9767-C92D43764E27}" type="datetime1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11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478C1-BB8C-4258-BC6B-6382E825F0D9}" type="datetime1">
              <a:rPr lang="en-US" smtClean="0"/>
              <a:t>6/16/2026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55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084F5-CD1F-498D-B4FA-B8D981BFD3A4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8163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DD49CAD5-FC9D-4870-99DD-5497E8D99618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5176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E515B-8BC0-4036-92EE-9BE7046A42D5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264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9042D-D61E-A3E1-54F2-E6D8B08A1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ounded Rectangle 17">
            <a:extLst>
              <a:ext uri="{FF2B5EF4-FFF2-40B4-BE49-F238E27FC236}">
                <a16:creationId xmlns:a16="http://schemas.microsoft.com/office/drawing/2014/main" id="{1C35CDED-3EF3-4599-61AF-1B873C018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869" y="262759"/>
            <a:ext cx="10172481" cy="5790721"/>
          </a:xfrm>
          <a:prstGeom prst="roundRect">
            <a:avLst>
              <a:gd name="adj" fmla="val 0"/>
            </a:avLst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6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12  Nazanin"/>
                <a:ea typeface="+mn-ea"/>
                <a:cs typeface="B Titr" panose="00000700000000000000" pitchFamily="2" charset="-78"/>
              </a:rPr>
              <a:t>بسم</a:t>
            </a:r>
            <a:r>
              <a:rPr kumimoji="0" lang="fa-IR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12  Nazanin"/>
                <a:ea typeface="+mn-ea"/>
                <a:cs typeface="B Titr" panose="00000700000000000000" pitchFamily="2" charset="-78"/>
              </a:rPr>
              <a:t> </a:t>
            </a:r>
            <a:r>
              <a:rPr kumimoji="0" lang="fa-IR" sz="6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12  Nazanin"/>
                <a:ea typeface="+mn-ea"/>
                <a:cs typeface="B Titr" panose="00000700000000000000" pitchFamily="2" charset="-78"/>
              </a:rPr>
              <a:t>الله</a:t>
            </a:r>
            <a:r>
              <a:rPr kumimoji="0" lang="fa-IR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12  Nazanin"/>
                <a:ea typeface="+mn-ea"/>
                <a:cs typeface="B Titr" panose="00000700000000000000" pitchFamily="2" charset="-78"/>
              </a:rPr>
              <a:t> </a:t>
            </a:r>
            <a:r>
              <a:rPr kumimoji="0" lang="fa-IR" sz="6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12  Nazanin"/>
                <a:ea typeface="+mn-ea"/>
                <a:cs typeface="B Titr" panose="00000700000000000000" pitchFamily="2" charset="-78"/>
              </a:rPr>
              <a:t>الرحمن</a:t>
            </a:r>
            <a:r>
              <a:rPr kumimoji="0" lang="fa-IR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12  Nazanin"/>
                <a:ea typeface="+mn-ea"/>
                <a:cs typeface="B Titr" panose="00000700000000000000" pitchFamily="2" charset="-78"/>
              </a:rPr>
              <a:t> </a:t>
            </a:r>
            <a:r>
              <a:rPr kumimoji="0" lang="fa-IR" sz="6000" b="0" i="0" u="none" strike="noStrike" kern="1200" cap="none" spc="0" normalizeH="0" baseline="0" noProof="0" dirty="0">
                <a:ln>
                  <a:noFill/>
                </a:ln>
                <a:solidFill>
                  <a:srgbClr val="2F2B20"/>
                </a:solidFill>
                <a:effectLst/>
                <a:uLnTx/>
                <a:uFillTx/>
                <a:latin typeface="12  Nazanin"/>
                <a:ea typeface="+mn-ea"/>
                <a:cs typeface="B Titr" panose="00000700000000000000" pitchFamily="2" charset="-78"/>
              </a:rPr>
              <a:t>الرحیم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2F2B20"/>
              </a:solidFill>
              <a:effectLst/>
              <a:uLnTx/>
              <a:uFillTx/>
              <a:latin typeface="12  Nazanin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4EA2A9-5098-9CE1-3AA2-BDDEE7265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87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517931"/>
            <a:ext cx="3418490" cy="1008993"/>
          </a:xfrm>
        </p:spPr>
        <p:txBody>
          <a:bodyPr>
            <a:normAutofit/>
          </a:bodyPr>
          <a:lstStyle/>
          <a:p>
            <a:pPr algn="ctr"/>
            <a:r>
              <a:rPr lang="fa-IR" sz="3600" b="1" i="1" dirty="0">
                <a:latin typeface="Arial" panose="020B0604020202020204" pitchFamily="34" charset="0"/>
                <a:cs typeface="B Titr" panose="00000700000000000000" pitchFamily="2" charset="-78"/>
              </a:rPr>
              <a:t>سپاس از توجه شما</a:t>
            </a:r>
            <a:endParaRPr lang="en-US" sz="3600" b="1" i="1" dirty="0"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7445" y="361246"/>
            <a:ext cx="6936827" cy="485577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4C9580-7FD4-BCD2-B503-8F45AA388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83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76A0621-6DEF-C817-A2D7-0C27CA01ACC8}"/>
              </a:ext>
            </a:extLst>
          </p:cNvPr>
          <p:cNvSpPr txBox="1"/>
          <p:nvPr/>
        </p:nvSpPr>
        <p:spPr>
          <a:xfrm>
            <a:off x="1418897" y="1743945"/>
            <a:ext cx="9199031" cy="154657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endParaRPr lang="fa-IR" sz="1400" b="1" kern="0" dirty="0">
              <a:solidFill>
                <a:srgbClr val="2F2B2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2800" b="1" kern="0" dirty="0">
                <a:solidFill>
                  <a:schemeClr val="bg1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راهنمای خودمراقبتی برای پیشگیری وکنترل سرطان</a:t>
            </a:r>
          </a:p>
          <a:p>
            <a:pPr algn="ctr">
              <a:lnSpc>
                <a:spcPct val="150000"/>
              </a:lnSpc>
            </a:pPr>
            <a:r>
              <a:rPr lang="fa-IR" sz="2800" b="1" kern="0" dirty="0">
                <a:solidFill>
                  <a:schemeClr val="tx1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</a:t>
            </a:r>
            <a:endParaRPr lang="fa-IR" sz="2800" b="1" dirty="0">
              <a:solidFill>
                <a:schemeClr val="tx1"/>
              </a:solidFill>
              <a:latin typeface="Century Gothic"/>
              <a:cs typeface="B Titr" panose="00000700000000000000" pitchFamily="2" charset="-78"/>
            </a:endParaRPr>
          </a:p>
        </p:txBody>
      </p:sp>
      <p:sp>
        <p:nvSpPr>
          <p:cNvPr id="10" name="Rounded Rectangle 7">
            <a:extLst>
              <a:ext uri="{FF2B5EF4-FFF2-40B4-BE49-F238E27FC236}">
                <a16:creationId xmlns:a16="http://schemas.microsoft.com/office/drawing/2014/main" id="{38F8DB45-A836-78C5-ED56-4E03132CBEAB}"/>
              </a:ext>
            </a:extLst>
          </p:cNvPr>
          <p:cNvSpPr/>
          <p:nvPr/>
        </p:nvSpPr>
        <p:spPr>
          <a:xfrm>
            <a:off x="3552496" y="3567479"/>
            <a:ext cx="5381297" cy="11560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indent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000" b="1" dirty="0">
              <a:solidFill>
                <a:srgbClr val="FF0000"/>
              </a:solidFill>
              <a:latin typeface="2  Titr"/>
              <a:cs typeface="B Titr" panose="00000700000000000000" pitchFamily="2" charset="-78"/>
            </a:endParaRPr>
          </a:p>
          <a:p>
            <a:pPr marL="0" marR="0" indent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000" b="1" dirty="0">
                <a:solidFill>
                  <a:srgbClr val="002060"/>
                </a:solidFill>
                <a:latin typeface="2  Titr"/>
                <a:cs typeface="B Titr" panose="00000700000000000000" pitchFamily="2" charset="-78"/>
              </a:rPr>
              <a:t>فصل هفدهم: </a:t>
            </a:r>
            <a:r>
              <a:rPr lang="fa-IR" sz="2000" b="1" spc="-6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آشنایی با شیوه های غربالگری </a:t>
            </a:r>
            <a:r>
              <a:rPr lang="fa-IR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سه سرطان پستان ، روده بزرگ و دهانه رحم</a:t>
            </a:r>
            <a:endParaRPr lang="en-US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indent="0" algn="l" rt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4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 rtl="1">
              <a:lnSpc>
                <a:spcPct val="150000"/>
              </a:lnSpc>
            </a:pP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دانشگاه علوم پزشکی اردبیل - ویکی‌پدیا، دانشنامهٔ آزاد">
            <a:extLst>
              <a:ext uri="{FF2B5EF4-FFF2-40B4-BE49-F238E27FC236}">
                <a16:creationId xmlns:a16="http://schemas.microsoft.com/office/drawing/2014/main" id="{838EF3E3-8EF6-0C8D-1D98-A155FACDF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786" y="75591"/>
            <a:ext cx="1668428" cy="143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6C5FE0-08AB-A0E7-9C0C-68BB82C22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850" y="6274863"/>
            <a:ext cx="811019" cy="503578"/>
          </a:xfrm>
        </p:spPr>
        <p:txBody>
          <a:bodyPr/>
          <a:lstStyle/>
          <a:p>
            <a:fld id="{B470F0BE-403F-4FA9-95EB-F8C390914EB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11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/>
          <p:cNvPicPr/>
          <p:nvPr/>
        </p:nvPicPr>
        <p:blipFill>
          <a:blip r:embed="rId2"/>
          <a:stretch>
            <a:fillRect/>
          </a:stretch>
        </p:blipFill>
        <p:spPr>
          <a:xfrm>
            <a:off x="1124091" y="1981245"/>
            <a:ext cx="10140058" cy="403029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F58D15-20DD-7C49-C0BF-0AAECD280C16}"/>
              </a:ext>
            </a:extLst>
          </p:cNvPr>
          <p:cNvSpPr txBox="1"/>
          <p:nvPr/>
        </p:nvSpPr>
        <p:spPr>
          <a:xfrm>
            <a:off x="1464465" y="585852"/>
            <a:ext cx="9459310" cy="904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2400" b="1" spc="-6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فصل هفدهم: آشنایی با شیوه های غربالگری </a:t>
            </a: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سه سرطان پستان ، روده بزرگ و دهانه رحم</a:t>
            </a:r>
          </a:p>
          <a:p>
            <a:pPr marL="0" marR="0" indent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655112-61D7-14B2-7EF3-83D4D9454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74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9532" y="456185"/>
            <a:ext cx="6726619" cy="865742"/>
          </a:xfrm>
        </p:spPr>
        <p:txBody>
          <a:bodyPr>
            <a:normAutofit/>
          </a:bodyPr>
          <a:lstStyle/>
          <a:p>
            <a:pPr algn="ctr"/>
            <a:r>
              <a:rPr lang="fa-IR" b="1" dirty="0">
                <a:solidFill>
                  <a:srgbClr val="FF000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سرطان پستان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15" y="2008332"/>
            <a:ext cx="12151570" cy="419962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FF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چرا باید غربالگری کنیم؟</a:t>
            </a:r>
          </a:p>
          <a:p>
            <a:pPr marL="0" indent="0" algn="r" rtl="1">
              <a:buNone/>
            </a:pPr>
            <a:r>
              <a:rPr lang="ar-SA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چون شناسایی زودهنگام سرطان پستان امکان درمان مؤثرتر و ب</a:t>
            </a:r>
            <a:r>
              <a:rPr lang="fa-IR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قای بیشتر را فراهم میکند.</a:t>
            </a:r>
            <a:endParaRPr lang="fa-IR" b="1" dirty="0">
              <a:solidFill>
                <a:srgbClr val="FF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FF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چگونه غربالگری کنیم؟</a:t>
            </a:r>
          </a:p>
          <a:p>
            <a:pPr marL="0" indent="0" algn="r" rtl="1">
              <a:buNone/>
            </a:pPr>
            <a:r>
              <a:rPr lang="fa-IR" dirty="0">
                <a:latin typeface="Arial" panose="020B0604020202020204" pitchFamily="34" charset="0"/>
                <a:cs typeface="B Nazanin" panose="00000400000000000000" pitchFamily="2" charset="-78"/>
              </a:rPr>
              <a:t>خود آزمایی پستان ها /معاینه بالینی پستان ها و زیر بغل / روش های تصویر برداری.</a:t>
            </a:r>
            <a:r>
              <a:rPr lang="en-US" dirty="0">
                <a:latin typeface="Arial" panose="020B0604020202020204" pitchFamily="34" charset="0"/>
                <a:cs typeface="B Nazanin" panose="00000400000000000000" pitchFamily="2" charset="-78"/>
              </a:rPr>
              <a:t>  </a:t>
            </a:r>
            <a:r>
              <a:rPr lang="fa-IR" dirty="0"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FF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چه زمانی غربالگری انجام دهیم :</a:t>
            </a:r>
          </a:p>
          <a:p>
            <a:pPr marL="0" indent="0" algn="r" rtl="1">
              <a:buNone/>
            </a:pPr>
            <a:r>
              <a:rPr lang="ar-SA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معمولا از سن حدود </a:t>
            </a:r>
            <a:r>
              <a:rPr lang="fa-IR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30</a:t>
            </a:r>
            <a:r>
              <a:rPr lang="ar-SA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سال و بالاتر غربالگری با معاینه بالینی  پستانها و زیربغل توسط پزشک یا ماما شروع می شود</a:t>
            </a:r>
            <a:r>
              <a:rPr lang="fa-IR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5715" marR="46355" indent="0" algn="r" rtl="1">
              <a:lnSpc>
                <a:spcPct val="102000"/>
              </a:lnSpc>
              <a:spcBef>
                <a:spcPts val="0"/>
              </a:spcBef>
              <a:spcAft>
                <a:spcPts val="60"/>
              </a:spcAft>
              <a:buNone/>
            </a:pPr>
            <a:r>
              <a:rPr lang="ar-SA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انجام </a:t>
            </a:r>
            <a:r>
              <a:rPr lang="ar-SA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ماموگرافی </a:t>
            </a:r>
            <a:r>
              <a:rPr lang="ar-SA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عنوان روش غربالگری معمولا از سن </a:t>
            </a:r>
            <a:r>
              <a:rPr lang="fa-IR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40</a:t>
            </a:r>
            <a:r>
              <a:rPr lang="ar-SA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سال و بالاتر توصیه </a:t>
            </a:r>
            <a:r>
              <a:rPr lang="fa-IR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می شود.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5715" marR="46355" indent="0" algn="just" rtl="1">
              <a:lnSpc>
                <a:spcPct val="102000"/>
              </a:lnSpc>
              <a:spcBef>
                <a:spcPts val="0"/>
              </a:spcBef>
              <a:spcAft>
                <a:spcPts val="60"/>
              </a:spcAft>
              <a:buNone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fa-I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fa-IR" sz="1400" dirty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fa-IR" sz="1400" dirty="0"/>
          </a:p>
        </p:txBody>
      </p:sp>
      <p:grpSp>
        <p:nvGrpSpPr>
          <p:cNvPr id="6" name="Group 5"/>
          <p:cNvGrpSpPr/>
          <p:nvPr/>
        </p:nvGrpSpPr>
        <p:grpSpPr>
          <a:xfrm>
            <a:off x="20215" y="2132643"/>
            <a:ext cx="2532993" cy="2197619"/>
            <a:chOff x="-497331" y="-5161711"/>
            <a:chExt cx="7544116" cy="17277057"/>
          </a:xfrm>
        </p:grpSpPr>
        <p:pic>
          <p:nvPicPr>
            <p:cNvPr id="7" name="Picture 6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247015" y="-5161711"/>
              <a:ext cx="7293800" cy="17277057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 rot="-5399999">
              <a:off x="-806929" y="5741940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 rot="-5399999">
              <a:off x="-873477" y="5675392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 rot="-5399999">
              <a:off x="-915515" y="5633354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rot="-5399999">
              <a:off x="111540" y="5227977"/>
              <a:ext cx="46957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 rot="-5399999">
              <a:off x="111540" y="5061988"/>
              <a:ext cx="46957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 rot="-5399999">
              <a:off x="-272251" y="1818019"/>
              <a:ext cx="1871523" cy="2503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ADEF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 rot="-5399999">
              <a:off x="-465291" y="1624979"/>
              <a:ext cx="1871523" cy="2503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ADEF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 rot="-5399999">
              <a:off x="-687287" y="1402983"/>
              <a:ext cx="1871523" cy="2503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ADEF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 rot="-5399999">
              <a:off x="-1307936" y="782334"/>
              <a:ext cx="1871523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ADEF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F69A04-385B-B9D1-0372-C0FDE7480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84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56328"/>
            <a:ext cx="10515600" cy="630862"/>
          </a:xfrm>
        </p:spPr>
        <p:txBody>
          <a:bodyPr>
            <a:noAutofit/>
          </a:bodyPr>
          <a:lstStyle/>
          <a:p>
            <a:pPr algn="ctr"/>
            <a:r>
              <a:rPr lang="fa-IR" b="1" dirty="0">
                <a:solidFill>
                  <a:srgbClr val="FF000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چگونه باید غربالگری کنیم :</a:t>
            </a:r>
            <a:br>
              <a:rPr lang="fa-IR" b="1" dirty="0">
                <a:solidFill>
                  <a:srgbClr val="FF0000"/>
                </a:solidFill>
                <a:latin typeface="Arial" panose="020B0604020202020204" pitchFamily="34" charset="0"/>
                <a:cs typeface="B Titr" panose="00000700000000000000" pitchFamily="2" charset="-78"/>
              </a:rPr>
            </a:br>
            <a:endParaRPr lang="fa-IR" b="1" dirty="0">
              <a:solidFill>
                <a:srgbClr val="FF0000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2605" y="1811254"/>
            <a:ext cx="12189003" cy="5046746"/>
          </a:xfrm>
        </p:spPr>
        <p:txBody>
          <a:bodyPr>
            <a:normAutofit fontScale="25000" lnSpcReduction="20000"/>
          </a:bodyPr>
          <a:lstStyle/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6000" b="1" dirty="0">
                <a:solidFill>
                  <a:srgbClr val="FF000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مراحل خودآزمایی پستان‌ها</a:t>
            </a:r>
            <a:endParaRPr lang="fa-IR" sz="5500" b="1" dirty="0">
              <a:cs typeface="B Nazanin" panose="00000400000000000000" pitchFamily="2" charset="-78"/>
            </a:endParaRP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6400" b="1" dirty="0">
                <a:cs typeface="B Nazanin" panose="00000400000000000000" pitchFamily="2" charset="-78"/>
              </a:rPr>
              <a:t>مشاهده مقابل آینه:</a:t>
            </a:r>
            <a:r>
              <a:rPr lang="fa-IR" sz="6400" dirty="0">
                <a:cs typeface="B Nazanin" panose="00000400000000000000" pitchFamily="2" charset="-78"/>
              </a:rPr>
              <a:t> بررسی </a:t>
            </a:r>
            <a:r>
              <a:rPr lang="fa-IR" sz="6400" b="1" dirty="0">
                <a:cs typeface="B Nazanin" panose="00000400000000000000" pitchFamily="2" charset="-78"/>
              </a:rPr>
              <a:t>اندازه، شکل، رنگ و تورم</a:t>
            </a:r>
            <a:r>
              <a:rPr lang="fa-IR" sz="6400" dirty="0">
                <a:cs typeface="B Nazanin" panose="00000400000000000000" pitchFamily="2" charset="-78"/>
              </a:rPr>
              <a:t> (با دست‌های زده شده به پهلو و شانه‌های بالا کشیده).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6400" b="1" dirty="0">
                <a:cs typeface="B Nazanin" panose="00000400000000000000" pitchFamily="2" charset="-78"/>
              </a:rPr>
              <a:t>بررسی علائم ظاهری:</a:t>
            </a:r>
            <a:r>
              <a:rPr lang="fa-IR" sz="6400" dirty="0">
                <a:cs typeface="B Nazanin" panose="00000400000000000000" pitchFamily="2" charset="-78"/>
              </a:rPr>
              <a:t> توجه به هرگونه </a:t>
            </a:r>
            <a:r>
              <a:rPr lang="fa-IR" sz="6400" b="1" dirty="0">
                <a:cs typeface="B Nazanin" panose="00000400000000000000" pitchFamily="2" charset="-78"/>
              </a:rPr>
              <a:t>برآمدگی، فرورفتگی پوست یا نوک پستان، قرمزی، زخم یا لکه</a:t>
            </a:r>
            <a:r>
              <a:rPr lang="fa-IR" sz="6400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6400" b="1" dirty="0">
                <a:cs typeface="B Nazanin" panose="00000400000000000000" pitchFamily="2" charset="-78"/>
              </a:rPr>
              <a:t>مشاهده با دست‌های بالا:</a:t>
            </a:r>
            <a:r>
              <a:rPr lang="fa-IR" sz="6400" dirty="0">
                <a:cs typeface="B Nazanin" panose="00000400000000000000" pitchFamily="2" charset="-78"/>
              </a:rPr>
              <a:t> بالا بردن دست‌ها تا کنار سر و بررسی </a:t>
            </a:r>
            <a:r>
              <a:rPr lang="fa-IR" sz="6400" b="1" dirty="0">
                <a:cs typeface="B Nazanin" panose="00000400000000000000" pitchFamily="2" charset="-78"/>
              </a:rPr>
              <a:t>تغییرات ظاهری</a:t>
            </a:r>
            <a:r>
              <a:rPr lang="fa-IR" sz="6400" dirty="0">
                <a:cs typeface="B Nazanin" panose="00000400000000000000" pitchFamily="2" charset="-78"/>
              </a:rPr>
              <a:t> به‌ویژه در ناحیه </a:t>
            </a:r>
            <a:r>
              <a:rPr lang="fa-IR" sz="6400" b="1" dirty="0">
                <a:cs typeface="B Nazanin" panose="00000400000000000000" pitchFamily="2" charset="-78"/>
              </a:rPr>
              <a:t>زیر بغل</a:t>
            </a:r>
            <a:r>
              <a:rPr lang="fa-IR" sz="6400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6400" b="1" dirty="0">
                <a:cs typeface="B Nazanin" panose="00000400000000000000" pitchFamily="2" charset="-78"/>
              </a:rPr>
              <a:t>بررسی ترشحات:</a:t>
            </a:r>
            <a:r>
              <a:rPr lang="fa-IR" sz="6400" dirty="0">
                <a:cs typeface="B Nazanin" panose="00000400000000000000" pitchFamily="2" charset="-78"/>
              </a:rPr>
              <a:t> فشار ملایم نوک پستان برای چک کردن خروج هرگونه مایع (</a:t>
            </a:r>
            <a:r>
              <a:rPr lang="fa-IR" sz="6400" b="1" dirty="0">
                <a:cs typeface="B Nazanin" panose="00000400000000000000" pitchFamily="2" charset="-78"/>
              </a:rPr>
              <a:t>آبکی، شیری، خونی یا زرد رنگ</a:t>
            </a:r>
            <a:r>
              <a:rPr lang="fa-IR" sz="6400" dirty="0">
                <a:cs typeface="B Nazanin" panose="00000400000000000000" pitchFamily="2" charset="-78"/>
              </a:rPr>
              <a:t>).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6400" b="1" dirty="0">
                <a:cs typeface="B Nazanin" panose="00000400000000000000" pitchFamily="2" charset="-78"/>
              </a:rPr>
              <a:t>لمس در حالت درازکش:</a:t>
            </a:r>
            <a:r>
              <a:rPr lang="fa-IR" sz="6400" dirty="0">
                <a:cs typeface="B Nazanin" panose="00000400000000000000" pitchFamily="2" charset="-78"/>
              </a:rPr>
              <a:t> لمس پستان با دست مخالف به‌صورت </a:t>
            </a:r>
            <a:r>
              <a:rPr lang="fa-IR" sz="6400" b="1" dirty="0">
                <a:cs typeface="B Nazanin" panose="00000400000000000000" pitchFamily="2" charset="-78"/>
              </a:rPr>
              <a:t>چرخشی و دورانی</a:t>
            </a:r>
            <a:r>
              <a:rPr lang="fa-IR" sz="6400" dirty="0">
                <a:cs typeface="B Nazanin" panose="00000400000000000000" pitchFamily="2" charset="-78"/>
              </a:rPr>
              <a:t> (از نوک پستان به سمت خارج)؛ شامل </a:t>
            </a:r>
            <a:r>
              <a:rPr lang="fa-IR" sz="6400" b="1" dirty="0">
                <a:cs typeface="B Nazanin" panose="00000400000000000000" pitchFamily="2" charset="-78"/>
              </a:rPr>
              <a:t>تمام قسمت‌ها و زیر بغل</a:t>
            </a:r>
            <a:r>
              <a:rPr lang="fa-IR" sz="6400" dirty="0"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6400" b="1" dirty="0">
                <a:cs typeface="B Nazanin" panose="00000400000000000000" pitchFamily="2" charset="-78"/>
              </a:rPr>
              <a:t>لمس در حالت نشسته/ایستاده:</a:t>
            </a:r>
            <a:r>
              <a:rPr lang="fa-IR" sz="6400" dirty="0">
                <a:cs typeface="B Nazanin" panose="00000400000000000000" pitchFamily="2" charset="-78"/>
              </a:rPr>
              <a:t> بررسی </a:t>
            </a:r>
            <a:r>
              <a:rPr lang="fa-IR" sz="6400" b="1" dirty="0">
                <a:cs typeface="B Nazanin" panose="00000400000000000000" pitchFamily="2" charset="-78"/>
              </a:rPr>
              <a:t>قسمت انتهایی پستان</a:t>
            </a:r>
            <a:r>
              <a:rPr lang="fa-IR" sz="6400" dirty="0">
                <a:cs typeface="B Nazanin" panose="00000400000000000000" pitchFamily="2" charset="-78"/>
              </a:rPr>
              <a:t> و محلی که به </a:t>
            </a:r>
            <a:r>
              <a:rPr lang="fa-IR" sz="6400" b="1" dirty="0">
                <a:cs typeface="B Nazanin" panose="00000400000000000000" pitchFamily="2" charset="-78"/>
              </a:rPr>
              <a:t>زیر بغل</a:t>
            </a:r>
            <a:r>
              <a:rPr lang="fa-IR" sz="6400" dirty="0">
                <a:cs typeface="B Nazanin" panose="00000400000000000000" pitchFamily="2" charset="-78"/>
              </a:rPr>
              <a:t> منتهی می‌شود.</a:t>
            </a:r>
          </a:p>
          <a:p>
            <a:pPr algn="r" rtl="1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fa-IR" sz="6400" dirty="0">
                <a:cs typeface="B Nazanin" panose="00000400000000000000" pitchFamily="2" charset="-78"/>
              </a:rPr>
              <a:t>⚠️ </a:t>
            </a:r>
            <a:r>
              <a:rPr lang="fa-IR" sz="6400" b="1" dirty="0">
                <a:cs typeface="B Nazanin" panose="00000400000000000000" pitchFamily="2" charset="-78"/>
              </a:rPr>
              <a:t>نکته حیاتی:</a:t>
            </a:r>
            <a:r>
              <a:rPr lang="fa-IR" sz="6400" dirty="0">
                <a:cs typeface="B Nazanin" panose="00000400000000000000" pitchFamily="2" charset="-78"/>
              </a:rPr>
              <a:t> در صورت </a:t>
            </a:r>
            <a:r>
              <a:rPr lang="fa-IR" sz="6400" b="1" dirty="0">
                <a:cs typeface="B Nazanin" panose="00000400000000000000" pitchFamily="2" charset="-78"/>
              </a:rPr>
              <a:t>لمس توده</a:t>
            </a:r>
            <a:r>
              <a:rPr lang="fa-IR" sz="6400" dirty="0">
                <a:cs typeface="B Nazanin" panose="00000400000000000000" pitchFamily="2" charset="-78"/>
              </a:rPr>
              <a:t> یا مشاهده </a:t>
            </a:r>
            <a:r>
              <a:rPr lang="fa-IR" sz="6400" b="1" dirty="0">
                <a:cs typeface="B Nazanin" panose="00000400000000000000" pitchFamily="2" charset="-78"/>
              </a:rPr>
              <a:t>تغییرات ظاهری</a:t>
            </a:r>
            <a:r>
              <a:rPr lang="fa-IR" sz="6400" dirty="0">
                <a:cs typeface="B Nazanin" panose="00000400000000000000" pitchFamily="2" charset="-78"/>
              </a:rPr>
              <a:t>، بلافاصله به </a:t>
            </a:r>
            <a:r>
              <a:rPr lang="fa-IR" sz="6400" b="1" dirty="0">
                <a:cs typeface="B Nazanin" panose="00000400000000000000" pitchFamily="2" charset="-78"/>
              </a:rPr>
              <a:t>مراکز بهداشتی و درمانی</a:t>
            </a:r>
            <a:r>
              <a:rPr lang="fa-IR" sz="6400" dirty="0">
                <a:cs typeface="B Nazanin" panose="00000400000000000000" pitchFamily="2" charset="-78"/>
              </a:rPr>
              <a:t> مراجعه کنید.</a:t>
            </a:r>
          </a:p>
          <a:p>
            <a:pPr algn="r">
              <a:lnSpc>
                <a:spcPct val="170000"/>
              </a:lnSpc>
              <a:buFont typeface="Wingdings" panose="05000000000000000000" pitchFamily="2" charset="2"/>
              <a:buChar char="Ø"/>
            </a:pPr>
            <a:endParaRPr lang="en-US" sz="3800" b="1" dirty="0">
              <a:solidFill>
                <a:srgbClr val="FF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Char char="Ø"/>
              <a:tabLst>
                <a:tab pos="720725" algn="ctr"/>
                <a:tab pos="1710055" algn="ctr"/>
              </a:tabLst>
            </a:pPr>
            <a:endParaRPr lang="fa-IR" sz="3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Char char="Ø"/>
              <a:tabLst>
                <a:tab pos="720725" algn="ctr"/>
                <a:tab pos="1710055" algn="ctr"/>
              </a:tabLst>
            </a:pPr>
            <a:endParaRPr lang="fa-IR" sz="2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algn="r" rtl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720725" algn="ctr"/>
                <a:tab pos="1710055" algn="ctr"/>
              </a:tabLst>
            </a:pPr>
            <a:endParaRPr lang="en-US" sz="2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R="0" algn="r" rtl="1">
              <a:lnSpc>
                <a:spcPct val="170000"/>
              </a:lnSpc>
              <a:spcBef>
                <a:spcPts val="0"/>
              </a:spcBef>
              <a:spcAft>
                <a:spcPts val="455"/>
              </a:spcAft>
              <a:buFont typeface="Wingdings" panose="05000000000000000000" pitchFamily="2" charset="2"/>
              <a:buChar char="Ø"/>
              <a:tabLst>
                <a:tab pos="1727200" algn="ctr"/>
                <a:tab pos="3598545" algn="ctr"/>
              </a:tabLst>
            </a:pPr>
            <a:r>
              <a:rPr lang="ar-SA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endParaRPr lang="en-US" sz="1600" dirty="0">
              <a:cs typeface="B Nazanin" panose="00000400000000000000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67335" y="618098840"/>
            <a:ext cx="2261235" cy="6851650"/>
            <a:chOff x="0" y="0"/>
            <a:chExt cx="2261344" cy="6851650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04651" y="2084184"/>
              <a:ext cx="1856232" cy="1146048"/>
            </a:xfrm>
            <a:prstGeom prst="rect">
              <a:avLst/>
            </a:prstGeom>
          </p:spPr>
        </p:pic>
        <p:sp>
          <p:nvSpPr>
            <p:cNvPr id="6" name="Shape 77510"/>
            <p:cNvSpPr/>
            <p:nvPr/>
          </p:nvSpPr>
          <p:spPr>
            <a:xfrm>
              <a:off x="120705" y="3277700"/>
              <a:ext cx="0" cy="1350950"/>
            </a:xfrm>
            <a:custGeom>
              <a:avLst/>
              <a:gdLst/>
              <a:ahLst/>
              <a:cxnLst/>
              <a:rect l="0" t="0" r="0" b="0"/>
              <a:pathLst>
                <a:path h="1350950">
                  <a:moveTo>
                    <a:pt x="0" y="1350950"/>
                  </a:moveTo>
                  <a:lnTo>
                    <a:pt x="0" y="0"/>
                  </a:lnTo>
                </a:path>
              </a:pathLst>
            </a:custGeom>
            <a:ln w="12700" cap="flat">
              <a:miter lim="100000"/>
            </a:ln>
          </p:spPr>
          <p:style>
            <a:lnRef idx="1">
              <a:srgbClr val="00ADEF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7" name="Shape 77511"/>
            <p:cNvSpPr/>
            <p:nvPr/>
          </p:nvSpPr>
          <p:spPr>
            <a:xfrm>
              <a:off x="0" y="0"/>
              <a:ext cx="240017" cy="3284055"/>
            </a:xfrm>
            <a:custGeom>
              <a:avLst/>
              <a:gdLst/>
              <a:ahLst/>
              <a:cxnLst/>
              <a:rect l="0" t="0" r="0" b="0"/>
              <a:pathLst>
                <a:path w="240017" h="3284055">
                  <a:moveTo>
                    <a:pt x="168021" y="0"/>
                  </a:moveTo>
                  <a:cubicBezTo>
                    <a:pt x="168021" y="0"/>
                    <a:pt x="240017" y="0"/>
                    <a:pt x="240017" y="71996"/>
                  </a:cubicBezTo>
                  <a:lnTo>
                    <a:pt x="240017" y="3212046"/>
                  </a:lnTo>
                  <a:cubicBezTo>
                    <a:pt x="240017" y="3212046"/>
                    <a:pt x="240017" y="3284055"/>
                    <a:pt x="168021" y="3284055"/>
                  </a:cubicBezTo>
                  <a:lnTo>
                    <a:pt x="71996" y="3284055"/>
                  </a:lnTo>
                  <a:cubicBezTo>
                    <a:pt x="71996" y="3284055"/>
                    <a:pt x="0" y="3284055"/>
                    <a:pt x="0" y="3212046"/>
                  </a:cubicBezTo>
                  <a:lnTo>
                    <a:pt x="0" y="71996"/>
                  </a:lnTo>
                  <a:cubicBezTo>
                    <a:pt x="0" y="71996"/>
                    <a:pt x="0" y="0"/>
                    <a:pt x="71996" y="0"/>
                  </a:cubicBezTo>
                  <a:lnTo>
                    <a:pt x="168021" y="0"/>
                  </a:lnTo>
                  <a:close/>
                </a:path>
              </a:pathLst>
            </a:custGeom>
            <a:ln w="12700" cap="flat">
              <a:miter lim="100000"/>
            </a:ln>
          </p:spPr>
          <p:style>
            <a:lnRef idx="1">
              <a:srgbClr val="00ADEF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 rot="-5399999">
              <a:off x="-1013748" y="5535121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است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rot="-5399999">
              <a:off x="-1338170" y="5210699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 rot="-5399999">
              <a:off x="-1370301" y="5178568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و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 rot="-5399999">
              <a:off x="-1225077" y="5323792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درمان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 rot="-5399999">
              <a:off x="-291309" y="6257559"/>
              <a:ext cx="1899899" cy="2503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-5399999">
              <a:off x="-1395193" y="5153676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-5399999">
              <a:off x="-1469933" y="5078936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ري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-5399999">
              <a:off x="-1104744" y="5444125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rot="-5399999">
              <a:off x="-209267" y="6339602"/>
              <a:ext cx="1899899" cy="2503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امید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 rot="-5399999">
              <a:off x="-116176" y="6432693"/>
              <a:ext cx="1899899" cy="2503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 rot="-5399999">
              <a:off x="-348332" y="6200536"/>
              <a:ext cx="1899899" cy="2503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 rot="-5399999">
              <a:off x="-323441" y="6225427"/>
              <a:ext cx="1899899" cy="2503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و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 rot="-5399999">
              <a:off x="-581250" y="5967619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خودمراقبتي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 rot="-5399999">
              <a:off x="-806929" y="5741940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 rot="-5399999">
              <a:off x="-873477" y="5675392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 rot="-5399999">
              <a:off x="-915515" y="5633354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 rot="-5399999">
              <a:off x="-843823" y="5705046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با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 rot="-5399999">
              <a:off x="-898116" y="5650753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؛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 rot="-5399999">
              <a:off x="111540" y="5227977"/>
              <a:ext cx="46957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 rot="-5399999">
              <a:off x="53181" y="5130503"/>
              <a:ext cx="163674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شگ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 rot="-5399999">
              <a:off x="111540" y="5061988"/>
              <a:ext cx="46957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rot="-5399999">
              <a:off x="-292640" y="4618691"/>
              <a:ext cx="635608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سرطان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 rot="-5399999">
              <a:off x="-148050" y="4763281"/>
              <a:ext cx="635608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 rot="-5399999">
              <a:off x="41877" y="4953209"/>
              <a:ext cx="635608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پ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 rot="-5399999">
              <a:off x="-66072" y="4845259"/>
              <a:ext cx="635608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قابل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 rot="-5399999">
              <a:off x="23145" y="4934477"/>
              <a:ext cx="635608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4" name="Shape 77540"/>
            <p:cNvSpPr/>
            <p:nvPr/>
          </p:nvSpPr>
          <p:spPr>
            <a:xfrm>
              <a:off x="35371" y="6851650"/>
              <a:ext cx="170663" cy="0"/>
            </a:xfrm>
            <a:custGeom>
              <a:avLst/>
              <a:gdLst/>
              <a:ahLst/>
              <a:cxnLst/>
              <a:rect l="0" t="0" r="0" b="0"/>
              <a:pathLst>
                <a:path w="170663">
                  <a:moveTo>
                    <a:pt x="0" y="0"/>
                  </a:moveTo>
                  <a:lnTo>
                    <a:pt x="170663" y="0"/>
                  </a:lnTo>
                </a:path>
              </a:pathLst>
            </a:custGeom>
            <a:ln w="12700" cap="flat">
              <a:miter lim="100000"/>
            </a:ln>
          </p:spPr>
          <p:style>
            <a:lnRef idx="1">
              <a:srgbClr val="00ADEF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Shape 77541"/>
            <p:cNvSpPr/>
            <p:nvPr/>
          </p:nvSpPr>
          <p:spPr>
            <a:xfrm>
              <a:off x="35371" y="4628650"/>
              <a:ext cx="170663" cy="0"/>
            </a:xfrm>
            <a:custGeom>
              <a:avLst/>
              <a:gdLst/>
              <a:ahLst/>
              <a:cxnLst/>
              <a:rect l="0" t="0" r="0" b="0"/>
              <a:pathLst>
                <a:path w="170663">
                  <a:moveTo>
                    <a:pt x="0" y="0"/>
                  </a:moveTo>
                  <a:lnTo>
                    <a:pt x="170663" y="0"/>
                  </a:lnTo>
                </a:path>
              </a:pathLst>
            </a:custGeom>
            <a:ln w="12700" cap="flat">
              <a:miter lim="100000"/>
            </a:ln>
          </p:spPr>
          <p:style>
            <a:lnRef idx="1">
              <a:srgbClr val="00ADEF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 rot="-5399999">
              <a:off x="-3317673" y="-408226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فصل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 rot="-5399999">
              <a:off x="-1059220" y="1850226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 spc="-205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 rot="-5399999">
              <a:off x="-771413" y="2138034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و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 rot="-5399999">
              <a:off x="-803760" y="2105687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 rot="-5399999">
              <a:off x="-739066" y="2170380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 rot="-5399999">
              <a:off x="-634310" y="2275136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دهانه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 rot="-5399999">
              <a:off x="-529554" y="2379893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 rot="-5399999">
              <a:off x="-2624159" y="285288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با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 rot="-5399999">
              <a:off x="-1179006" y="1730440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بزرگ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 rot="-5399999">
              <a:off x="-1287134" y="1622312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 rot="-5399999">
              <a:off x="-1467385" y="1442061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 rot="-5399999">
              <a:off x="-1377260" y="1532186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روده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 rot="-5399999">
              <a:off x="-1741363" y="1168084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 rot="-5399999">
              <a:off x="-1604374" y="1305072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سرطان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 rot="-5399999">
              <a:off x="-1808057" y="1101389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سه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 rot="-5399999">
              <a:off x="-1874751" y="1034695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 rot="-5399999">
              <a:off x="-2213993" y="695453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 rot="-5399999">
              <a:off x="-2044372" y="865074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غربالگری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 rot="-5399999">
              <a:off x="-2387729" y="521717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 rot="-5399999">
              <a:off x="-2300861" y="608585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های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 rot="-5399999">
              <a:off x="-2587525" y="321921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 rot="-5399999">
              <a:off x="-2487627" y="421819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شیوه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 rot="-5399999">
              <a:off x="-925661" y="1983786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پستان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 rot="-5399999">
              <a:off x="-439828" y="2469618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رحم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 rot="-5399999">
              <a:off x="-2660792" y="248654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 rot="-5399999">
              <a:off x="-2797209" y="112237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آشنایی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 rot="-5399999">
              <a:off x="-2942941" y="-33494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 spc="-205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: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 rot="-5399999">
              <a:off x="-3220747" y="-311300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 rot="-5399999">
              <a:off x="-3086502" y="-177055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هفدهم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65" name="Picture 64">
            <a:extLst>
              <a:ext uri="{FF2B5EF4-FFF2-40B4-BE49-F238E27FC236}">
                <a16:creationId xmlns:a16="http://schemas.microsoft.com/office/drawing/2014/main" id="{155B5D28-E1C8-1E4C-4278-7F88CB829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610" y="1966341"/>
            <a:ext cx="1715668" cy="1413633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B932FB82-E1FC-B698-DEF5-505599BF8D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6945" y="2055420"/>
            <a:ext cx="1484296" cy="1372432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A8FAA023-826F-E6CC-9DEC-38542D44A4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610" y="3513534"/>
            <a:ext cx="1547821" cy="1372432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1C9CD674-9043-0BAC-1369-4F05375357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648" y="4844512"/>
            <a:ext cx="1869690" cy="1503786"/>
          </a:xfrm>
          <a:prstGeom prst="rect">
            <a:avLst/>
          </a:prstGeom>
        </p:spPr>
      </p:pic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40FD426A-81B4-C414-435E-01D3A2884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12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56328"/>
            <a:ext cx="10515600" cy="630862"/>
          </a:xfrm>
        </p:spPr>
        <p:txBody>
          <a:bodyPr>
            <a:normAutofit/>
          </a:bodyPr>
          <a:lstStyle/>
          <a:p>
            <a:pPr algn="ctr"/>
            <a:r>
              <a:rPr lang="fa-IR" b="1" dirty="0">
                <a:solidFill>
                  <a:srgbClr val="FF000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سرطان روده بزرگ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2605" y="1811254"/>
            <a:ext cx="12189003" cy="5046746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160000"/>
              </a:lnSpc>
              <a:buNone/>
            </a:pPr>
            <a:r>
              <a:rPr lang="fa-IR" b="1" dirty="0">
                <a:solidFill>
                  <a:srgbClr val="FF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چرا باید غربالگری کنیم:</a:t>
            </a:r>
            <a:endParaRPr lang="fa-IR" dirty="0"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60000"/>
              </a:lnSpc>
              <a:spcBef>
                <a:spcPts val="0"/>
              </a:spcBef>
              <a:buNone/>
              <a:tabLst>
                <a:tab pos="720725" algn="ctr"/>
                <a:tab pos="1710055" algn="ctr"/>
              </a:tabLst>
            </a:pPr>
            <a:r>
              <a:rPr lang="ar-SA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چون بسیاری از 	 پولیپها بدون علایم هستند و با تشخیص زودهنگام امکان پیشگیری یا درمان بسیار مناسبتر می شود</a:t>
            </a:r>
            <a:r>
              <a:rPr lang="fa-IR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lvl="0" indent="0" algn="r" rtl="1">
              <a:lnSpc>
                <a:spcPct val="160000"/>
              </a:lnSpc>
              <a:buNone/>
            </a:pPr>
            <a:r>
              <a:rPr lang="fa-IR" b="1" dirty="0">
                <a:solidFill>
                  <a:srgbClr val="FF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چه زمانی غربالگری انجام دهیم: </a:t>
            </a:r>
          </a:p>
          <a:p>
            <a:pPr marL="0" lvl="0" indent="0" algn="r" rtl="1">
              <a:lnSpc>
                <a:spcPct val="160000"/>
              </a:lnSpc>
              <a:buNone/>
            </a:pPr>
            <a:r>
              <a:rPr lang="fa-IR" dirty="0">
                <a:solidFill>
                  <a:prstClr val="black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معمولا از سن حدود 45 سال به بعد غربالگری شروع می شود.</a:t>
            </a:r>
          </a:p>
          <a:p>
            <a:pPr marL="0" lvl="0" indent="0" algn="r" rtl="1">
              <a:lnSpc>
                <a:spcPct val="160000"/>
              </a:lnSpc>
              <a:buNone/>
            </a:pPr>
            <a:r>
              <a:rPr lang="fa-IR" dirty="0">
                <a:solidFill>
                  <a:prstClr val="black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اما اگر سابقه خانوادگی یا عوامل ریسک دیگر دارید، ممکن است لازم باشد غربالگری را زودتر شروع کنید.</a:t>
            </a:r>
            <a:endParaRPr lang="fa-IR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10000"/>
              </a:lnSpc>
              <a:spcBef>
                <a:spcPts val="0"/>
              </a:spcBef>
              <a:buNone/>
              <a:tabLst>
                <a:tab pos="720725" algn="ctr"/>
                <a:tab pos="1710055" algn="ctr"/>
              </a:tabLst>
            </a:pPr>
            <a:endParaRPr lang="fa-IR" sz="3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10000"/>
              </a:lnSpc>
              <a:spcBef>
                <a:spcPts val="0"/>
              </a:spcBef>
              <a:tabLst>
                <a:tab pos="720725" algn="ctr"/>
                <a:tab pos="1710055" algn="ctr"/>
              </a:tabLst>
            </a:pPr>
            <a:endParaRPr lang="fa-IR" sz="2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720725" algn="ctr"/>
                <a:tab pos="1710055" algn="ctr"/>
              </a:tabLst>
            </a:pPr>
            <a:endParaRPr lang="en-US" sz="2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r" rtl="1">
              <a:lnSpc>
                <a:spcPct val="110000"/>
              </a:lnSpc>
              <a:spcBef>
                <a:spcPts val="0"/>
              </a:spcBef>
              <a:spcAft>
                <a:spcPts val="455"/>
              </a:spcAft>
              <a:buNone/>
              <a:tabLst>
                <a:tab pos="1727200" algn="ctr"/>
                <a:tab pos="3598545" algn="ctr"/>
              </a:tabLst>
            </a:pPr>
            <a:r>
              <a:rPr lang="ar-SA" sz="14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endParaRPr lang="en-US" sz="1600" dirty="0"/>
          </a:p>
        </p:txBody>
      </p:sp>
      <p:grpSp>
        <p:nvGrpSpPr>
          <p:cNvPr id="4" name="Group 3"/>
          <p:cNvGrpSpPr/>
          <p:nvPr/>
        </p:nvGrpSpPr>
        <p:grpSpPr>
          <a:xfrm>
            <a:off x="267335" y="618098840"/>
            <a:ext cx="2261235" cy="6851650"/>
            <a:chOff x="0" y="0"/>
            <a:chExt cx="2261344" cy="6851650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04651" y="2084184"/>
              <a:ext cx="1856232" cy="1146048"/>
            </a:xfrm>
            <a:prstGeom prst="rect">
              <a:avLst/>
            </a:prstGeom>
          </p:spPr>
        </p:pic>
        <p:sp>
          <p:nvSpPr>
            <p:cNvPr id="6" name="Shape 77510"/>
            <p:cNvSpPr/>
            <p:nvPr/>
          </p:nvSpPr>
          <p:spPr>
            <a:xfrm>
              <a:off x="120705" y="3277700"/>
              <a:ext cx="0" cy="1350950"/>
            </a:xfrm>
            <a:custGeom>
              <a:avLst/>
              <a:gdLst/>
              <a:ahLst/>
              <a:cxnLst/>
              <a:rect l="0" t="0" r="0" b="0"/>
              <a:pathLst>
                <a:path h="1350950">
                  <a:moveTo>
                    <a:pt x="0" y="1350950"/>
                  </a:moveTo>
                  <a:lnTo>
                    <a:pt x="0" y="0"/>
                  </a:lnTo>
                </a:path>
              </a:pathLst>
            </a:custGeom>
            <a:ln w="12700" cap="flat">
              <a:miter lim="100000"/>
            </a:ln>
          </p:spPr>
          <p:style>
            <a:lnRef idx="1">
              <a:srgbClr val="00ADEF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7" name="Shape 77511"/>
            <p:cNvSpPr/>
            <p:nvPr/>
          </p:nvSpPr>
          <p:spPr>
            <a:xfrm>
              <a:off x="0" y="0"/>
              <a:ext cx="240017" cy="3284055"/>
            </a:xfrm>
            <a:custGeom>
              <a:avLst/>
              <a:gdLst/>
              <a:ahLst/>
              <a:cxnLst/>
              <a:rect l="0" t="0" r="0" b="0"/>
              <a:pathLst>
                <a:path w="240017" h="3284055">
                  <a:moveTo>
                    <a:pt x="168021" y="0"/>
                  </a:moveTo>
                  <a:cubicBezTo>
                    <a:pt x="168021" y="0"/>
                    <a:pt x="240017" y="0"/>
                    <a:pt x="240017" y="71996"/>
                  </a:cubicBezTo>
                  <a:lnTo>
                    <a:pt x="240017" y="3212046"/>
                  </a:lnTo>
                  <a:cubicBezTo>
                    <a:pt x="240017" y="3212046"/>
                    <a:pt x="240017" y="3284055"/>
                    <a:pt x="168021" y="3284055"/>
                  </a:cubicBezTo>
                  <a:lnTo>
                    <a:pt x="71996" y="3284055"/>
                  </a:lnTo>
                  <a:cubicBezTo>
                    <a:pt x="71996" y="3284055"/>
                    <a:pt x="0" y="3284055"/>
                    <a:pt x="0" y="3212046"/>
                  </a:cubicBezTo>
                  <a:lnTo>
                    <a:pt x="0" y="71996"/>
                  </a:lnTo>
                  <a:cubicBezTo>
                    <a:pt x="0" y="71996"/>
                    <a:pt x="0" y="0"/>
                    <a:pt x="71996" y="0"/>
                  </a:cubicBezTo>
                  <a:lnTo>
                    <a:pt x="168021" y="0"/>
                  </a:lnTo>
                  <a:close/>
                </a:path>
              </a:pathLst>
            </a:custGeom>
            <a:ln w="12700" cap="flat">
              <a:miter lim="100000"/>
            </a:ln>
          </p:spPr>
          <p:style>
            <a:lnRef idx="1">
              <a:srgbClr val="00ADEF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 rot="-5399999">
              <a:off x="-1013748" y="5535121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است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rot="-5399999">
              <a:off x="-1338170" y="5210699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 rot="-5399999">
              <a:off x="-1370301" y="5178568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و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 rot="-5399999">
              <a:off x="-1225077" y="5323792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درمان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 rot="-5399999">
              <a:off x="-291309" y="6257559"/>
              <a:ext cx="1899899" cy="2503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-5399999">
              <a:off x="-1395193" y="5153676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-5399999">
              <a:off x="-1469933" y="5078936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ري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-5399999">
              <a:off x="-1104744" y="5444125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rot="-5399999">
              <a:off x="-209267" y="6339602"/>
              <a:ext cx="1899899" cy="2503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امید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 rot="-5399999">
              <a:off x="-116176" y="6432693"/>
              <a:ext cx="1899899" cy="2503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 rot="-5399999">
              <a:off x="-348332" y="6200536"/>
              <a:ext cx="1899899" cy="2503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 rot="-5399999">
              <a:off x="-323441" y="6225427"/>
              <a:ext cx="1899899" cy="250314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و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 rot="-5399999">
              <a:off x="-581250" y="5967619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خودمراقبتي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 rot="-5399999">
              <a:off x="-806929" y="5741940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 rot="-5399999">
              <a:off x="-873477" y="5675392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 rot="-5399999">
              <a:off x="-915515" y="5633354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 rot="-5399999">
              <a:off x="-843823" y="5705046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با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 rot="-5399999">
              <a:off x="-898116" y="5650753"/>
              <a:ext cx="1899899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؛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 rot="-5399999">
              <a:off x="111540" y="5227977"/>
              <a:ext cx="46957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 rot="-5399999">
              <a:off x="53181" y="5130503"/>
              <a:ext cx="163674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شگ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 rot="-5399999">
              <a:off x="111540" y="5061988"/>
              <a:ext cx="46957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rot="-5399999">
              <a:off x="-292640" y="4618691"/>
              <a:ext cx="635608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سرطان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 rot="-5399999">
              <a:off x="-148050" y="4763281"/>
              <a:ext cx="635608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 rot="-5399999">
              <a:off x="41877" y="4953209"/>
              <a:ext cx="635608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پ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 rot="-5399999">
              <a:off x="-66072" y="4845259"/>
              <a:ext cx="635608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قابل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 rot="-5399999">
              <a:off x="23145" y="4934477"/>
              <a:ext cx="635608" cy="25031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4" name="Shape 77540"/>
            <p:cNvSpPr/>
            <p:nvPr/>
          </p:nvSpPr>
          <p:spPr>
            <a:xfrm>
              <a:off x="35371" y="6851650"/>
              <a:ext cx="170663" cy="0"/>
            </a:xfrm>
            <a:custGeom>
              <a:avLst/>
              <a:gdLst/>
              <a:ahLst/>
              <a:cxnLst/>
              <a:rect l="0" t="0" r="0" b="0"/>
              <a:pathLst>
                <a:path w="170663">
                  <a:moveTo>
                    <a:pt x="0" y="0"/>
                  </a:moveTo>
                  <a:lnTo>
                    <a:pt x="170663" y="0"/>
                  </a:lnTo>
                </a:path>
              </a:pathLst>
            </a:custGeom>
            <a:ln w="12700" cap="flat">
              <a:miter lim="100000"/>
            </a:ln>
          </p:spPr>
          <p:style>
            <a:lnRef idx="1">
              <a:srgbClr val="00ADEF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Shape 77541"/>
            <p:cNvSpPr/>
            <p:nvPr/>
          </p:nvSpPr>
          <p:spPr>
            <a:xfrm>
              <a:off x="35371" y="4628650"/>
              <a:ext cx="170663" cy="0"/>
            </a:xfrm>
            <a:custGeom>
              <a:avLst/>
              <a:gdLst/>
              <a:ahLst/>
              <a:cxnLst/>
              <a:rect l="0" t="0" r="0" b="0"/>
              <a:pathLst>
                <a:path w="170663">
                  <a:moveTo>
                    <a:pt x="0" y="0"/>
                  </a:moveTo>
                  <a:lnTo>
                    <a:pt x="170663" y="0"/>
                  </a:lnTo>
                </a:path>
              </a:pathLst>
            </a:custGeom>
            <a:ln w="12700" cap="flat">
              <a:miter lim="100000"/>
            </a:ln>
          </p:spPr>
          <p:style>
            <a:lnRef idx="1">
              <a:srgbClr val="00ADEF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 rot="-5399999">
              <a:off x="-3317673" y="-408226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فصل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 rot="-5399999">
              <a:off x="-1059220" y="1850226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 spc="-205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 rot="-5399999">
              <a:off x="-771413" y="2138034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و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 rot="-5399999">
              <a:off x="-803760" y="2105687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 rot="-5399999">
              <a:off x="-739066" y="2170380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 rot="-5399999">
              <a:off x="-634310" y="2275136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دهانه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 rot="-5399999">
              <a:off x="-529554" y="2379893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 rot="-5399999">
              <a:off x="-2624159" y="285288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با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 rot="-5399999">
              <a:off x="-1179006" y="1730440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بزرگ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 rot="-5399999">
              <a:off x="-1287134" y="1622312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 rot="-5399999">
              <a:off x="-1467385" y="1442061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 rot="-5399999">
              <a:off x="-1377260" y="1532186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روده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 rot="-5399999">
              <a:off x="-1741363" y="1168084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 rot="-5399999">
              <a:off x="-1604374" y="1305072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سرطان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 rot="-5399999">
              <a:off x="-1808057" y="1101389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سه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 rot="-5399999">
              <a:off x="-1874751" y="1034695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 rot="-5399999">
              <a:off x="-2213993" y="695453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 rot="-5399999">
              <a:off x="-2044372" y="865074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غربالگری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 rot="-5399999">
              <a:off x="-2387729" y="521717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 rot="-5399999">
              <a:off x="-2300861" y="608585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های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 rot="-5399999">
              <a:off x="-2587525" y="321921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 rot="-5399999">
              <a:off x="-2487627" y="421819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شیوه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 rot="-5399999">
              <a:off x="-925661" y="1983786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پستان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 rot="-5399999">
              <a:off x="-439828" y="2469618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رحم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 rot="-5399999">
              <a:off x="-2660792" y="248654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 rot="-5399999">
              <a:off x="-2797209" y="112237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آشنایی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 rot="-5399999">
              <a:off x="-2942941" y="-33494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 spc="-205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: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 rot="-5399999">
              <a:off x="-3220747" y="-311300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 rot="-5399999">
              <a:off x="-3086502" y="-177055"/>
              <a:ext cx="4038688" cy="225282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900">
                  <a:solidFill>
                    <a:srgbClr val="00ADE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هفدهم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7352" y="2958750"/>
            <a:ext cx="2980901" cy="3126740"/>
            <a:chOff x="0" y="0"/>
            <a:chExt cx="2368122" cy="1776092"/>
          </a:xfrm>
        </p:grpSpPr>
        <p:pic>
          <p:nvPicPr>
            <p:cNvPr id="70" name="Picture 69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368122" cy="1776092"/>
            </a:xfrm>
            <a:prstGeom prst="rect">
              <a:avLst/>
            </a:prstGeom>
          </p:spPr>
        </p:pic>
        <p:sp>
          <p:nvSpPr>
            <p:cNvPr id="71" name="Rectangle 70"/>
            <p:cNvSpPr/>
            <p:nvPr/>
          </p:nvSpPr>
          <p:spPr>
            <a:xfrm>
              <a:off x="1815985" y="1414678"/>
              <a:ext cx="231699" cy="13378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5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سرطانی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986203" y="1414678"/>
              <a:ext cx="17870" cy="13378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5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1998975" y="1414678"/>
              <a:ext cx="165436" cy="13378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5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کولون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307453" y="1409516"/>
              <a:ext cx="191357" cy="13378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5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طبیعی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1446674" y="1409516"/>
              <a:ext cx="17870" cy="13378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5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459446" y="1409516"/>
              <a:ext cx="165436" cy="13378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5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کولون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7" name="Shape 1504216"/>
            <p:cNvSpPr/>
            <p:nvPr/>
          </p:nvSpPr>
          <p:spPr>
            <a:xfrm>
              <a:off x="322689" y="686684"/>
              <a:ext cx="302044" cy="100685"/>
            </a:xfrm>
            <a:custGeom>
              <a:avLst/>
              <a:gdLst/>
              <a:ahLst/>
              <a:cxnLst/>
              <a:rect l="0" t="0" r="0" b="0"/>
              <a:pathLst>
                <a:path w="302044" h="100685">
                  <a:moveTo>
                    <a:pt x="0" y="0"/>
                  </a:moveTo>
                  <a:lnTo>
                    <a:pt x="302044" y="0"/>
                  </a:lnTo>
                  <a:lnTo>
                    <a:pt x="302044" y="100685"/>
                  </a:lnTo>
                  <a:lnTo>
                    <a:pt x="0" y="100685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6BBA8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412177" y="686688"/>
              <a:ext cx="163666" cy="13378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5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کولون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65" name="Slide Number Placeholder 64">
            <a:extLst>
              <a:ext uri="{FF2B5EF4-FFF2-40B4-BE49-F238E27FC236}">
                <a16:creationId xmlns:a16="http://schemas.microsoft.com/office/drawing/2014/main" id="{991437D9-B24F-4992-09AB-7E2F623C6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4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77869" y="993422"/>
            <a:ext cx="10604531" cy="1154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rtl="1">
              <a:lnSpc>
                <a:spcPct val="110000"/>
              </a:lnSpc>
              <a:tabLst>
                <a:tab pos="720725" algn="ctr"/>
                <a:tab pos="1710055" algn="ctr"/>
              </a:tabLst>
            </a:pP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 rtl="1">
              <a:lnSpc>
                <a:spcPct val="110000"/>
              </a:lnSpc>
              <a:tabLst>
                <a:tab pos="720725" algn="ctr"/>
                <a:tab pos="1710055" algn="ctr"/>
              </a:tabLst>
            </a:pPr>
            <a:endParaRPr lang="fa-IR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 rtl="1">
              <a:lnSpc>
                <a:spcPct val="110000"/>
              </a:lnSpc>
              <a:tabLst>
                <a:tab pos="720725" algn="ctr"/>
                <a:tab pos="1710055" algn="ctr"/>
              </a:tabLst>
            </a:pPr>
            <a:endParaRPr lang="fa-IR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10000"/>
              </a:lnSpc>
              <a:tabLst>
                <a:tab pos="720725" algn="ctr"/>
                <a:tab pos="1710055" algn="ctr"/>
              </a:tabLst>
            </a:pPr>
            <a:r>
              <a:rPr lang="fa-IR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endParaRPr lang="fa-IR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2927"/>
            <a:ext cx="4253480" cy="321217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1820421"/>
            <a:ext cx="12192000" cy="3797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dirty="0">
                <a:cs typeface="B Titr" panose="00000700000000000000" pitchFamily="2" charset="-78"/>
              </a:rPr>
              <a:t>روش انجام: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آمادگی:</a:t>
            </a:r>
            <a:r>
              <a:rPr lang="fa-IR" dirty="0">
                <a:cs typeface="B Nazanin" panose="00000400000000000000" pitchFamily="2" charset="-78"/>
              </a:rPr>
              <a:t> این تست </a:t>
            </a:r>
            <a:r>
              <a:rPr lang="fa-IR" b="1" dirty="0">
                <a:cs typeface="B Nazanin" panose="00000400000000000000" pitchFamily="2" charset="-78"/>
              </a:rPr>
              <a:t>نیاز به ناشتا بودن یا رژیم غذایی خاصی ندارد</a:t>
            </a:r>
            <a:r>
              <a:rPr lang="fa-IR" dirty="0">
                <a:cs typeface="B Nazanin" panose="00000400000000000000" pitchFamily="2" charset="-78"/>
              </a:rPr>
              <a:t>.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تهیه کیت:</a:t>
            </a:r>
            <a:r>
              <a:rPr lang="fa-IR" dirty="0">
                <a:cs typeface="B Nazanin" panose="00000400000000000000" pitchFamily="2" charset="-78"/>
              </a:rPr>
              <a:t> کیت مخصوص (فیت) را از </a:t>
            </a:r>
            <a:r>
              <a:rPr lang="fa-IR" b="1" dirty="0">
                <a:cs typeface="B Nazanin" panose="00000400000000000000" pitchFamily="2" charset="-78"/>
              </a:rPr>
              <a:t>خانه‌های بهداشت یا مراکز خدمات جامع سلامت</a:t>
            </a:r>
            <a:r>
              <a:rPr lang="fa-IR" dirty="0">
                <a:cs typeface="B Nazanin" panose="00000400000000000000" pitchFamily="2" charset="-78"/>
              </a:rPr>
              <a:t> دریافت کنید.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cs typeface="B Nazanin" panose="00000400000000000000" pitchFamily="2" charset="-78"/>
              </a:rPr>
              <a:t>شرایط نمونه‌گیری:</a:t>
            </a:r>
            <a:r>
              <a:rPr lang="fa-IR" dirty="0">
                <a:cs typeface="B Nazanin" panose="00000400000000000000" pitchFamily="2" charset="-78"/>
              </a:rPr>
              <a:t> نمونه را از محلی جمع‌آوری کنید که </a:t>
            </a:r>
            <a:r>
              <a:rPr lang="fa-IR" b="1" dirty="0">
                <a:cs typeface="B Nazanin" panose="00000400000000000000" pitchFamily="2" charset="-78"/>
              </a:rPr>
              <a:t>کاملاً شسته شده و عاری از مواد شوینده</a:t>
            </a:r>
            <a:r>
              <a:rPr lang="fa-IR" dirty="0">
                <a:cs typeface="B Nazanin" panose="00000400000000000000" pitchFamily="2" charset="-78"/>
              </a:rPr>
              <a:t> باشد.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روش انجام تست:</a:t>
            </a: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1. </a:t>
            </a:r>
            <a:r>
              <a:rPr lang="fa-IR" dirty="0">
                <a:cs typeface="B Nazanin" panose="00000400000000000000" pitchFamily="2" charset="-78"/>
              </a:rPr>
              <a:t>درپوش لوله را باز کرده و میله (قاشقک) را در </a:t>
            </a:r>
            <a:r>
              <a:rPr lang="fa-IR" b="1" dirty="0">
                <a:cs typeface="B Nazanin" panose="00000400000000000000" pitchFamily="2" charset="-78"/>
              </a:rPr>
              <a:t>۴ نقطه مختلف مدفوع</a:t>
            </a:r>
            <a:r>
              <a:rPr lang="fa-IR" dirty="0">
                <a:cs typeface="B Nazanin" panose="00000400000000000000" pitchFamily="2" charset="-78"/>
              </a:rPr>
              <a:t> فرو کنید.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2. تنها به اندازه </a:t>
            </a:r>
            <a:r>
              <a:rPr lang="fa-IR" b="1" dirty="0">
                <a:cs typeface="B Nazanin" panose="00000400000000000000" pitchFamily="2" charset="-78"/>
              </a:rPr>
              <a:t>یک عدس</a:t>
            </a:r>
            <a:r>
              <a:rPr lang="fa-IR" dirty="0">
                <a:cs typeface="B Nazanin" panose="00000400000000000000" pitchFamily="2" charset="-78"/>
              </a:rPr>
              <a:t> از نمونه را برداشت کرده و به لوله برگردانید.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3. درب ظرف را محکم بسته و </a:t>
            </a:r>
            <a:r>
              <a:rPr lang="fa-IR" b="1" dirty="0">
                <a:cs typeface="B Nazanin" panose="00000400000000000000" pitchFamily="2" charset="-78"/>
              </a:rPr>
              <a:t>چند بار تکان دهید</a:t>
            </a:r>
            <a:r>
              <a:rPr lang="fa-IR" dirty="0">
                <a:cs typeface="B Nazanin" panose="00000400000000000000" pitchFamily="2" charset="-78"/>
              </a:rPr>
              <a:t> تا با مایع داخل لوله مخلوط شود.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b="1" dirty="0">
                <a:cs typeface="B Nazanin" panose="00000400000000000000" pitchFamily="2" charset="-78"/>
              </a:rPr>
              <a:t>تحویل نمونه:</a:t>
            </a:r>
            <a:r>
              <a:rPr lang="fa-IR" dirty="0">
                <a:cs typeface="B Nazanin" panose="00000400000000000000" pitchFamily="2" charset="-78"/>
              </a:rPr>
              <a:t> ظرف را در کیسه قرار داده و به </a:t>
            </a:r>
            <a:r>
              <a:rPr lang="fa-IR" b="1" dirty="0">
                <a:cs typeface="B Nazanin" panose="00000400000000000000" pitchFamily="2" charset="-78"/>
              </a:rPr>
              <a:t>بهورز، مراقب سلامت یا آزمایشگاه</a:t>
            </a:r>
            <a:r>
              <a:rPr lang="fa-IR" dirty="0">
                <a:cs typeface="B Nazanin" panose="00000400000000000000" pitchFamily="2" charset="-78"/>
              </a:rPr>
              <a:t> تحویل دهید.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40DC58-297C-9B97-606D-C773972CB7F5}"/>
              </a:ext>
            </a:extLst>
          </p:cNvPr>
          <p:cNvSpPr txBox="1"/>
          <p:nvPr/>
        </p:nvSpPr>
        <p:spPr>
          <a:xfrm>
            <a:off x="3034862" y="808756"/>
            <a:ext cx="61222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a-IR" sz="3200" b="1" dirty="0">
                <a:solidFill>
                  <a:srgbClr val="FF0000"/>
                </a:solidFill>
                <a:cs typeface="B Titr" panose="00000700000000000000" pitchFamily="2" charset="-78"/>
              </a:rPr>
              <a:t>چگونه باید غربالگری کنیم :</a:t>
            </a:r>
            <a:endParaRPr lang="en-US" sz="32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C125FD-1D7A-5666-2B96-69DE3E1C2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41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467" y="1946360"/>
            <a:ext cx="11921066" cy="5621867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چرا باید غربالگری کنیم؟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>
                <a:cs typeface="B Nazanin" panose="00000400000000000000" pitchFamily="2" charset="-78"/>
              </a:rPr>
              <a:t>چون با </a:t>
            </a:r>
            <a:r>
              <a:rPr lang="fa-IR" b="1" dirty="0">
                <a:cs typeface="B Nazanin" panose="00000400000000000000" pitchFamily="2" charset="-78"/>
              </a:rPr>
              <a:t>تشخیص ضایعات پیش سرطانی یا عفونت HPV</a:t>
            </a:r>
            <a:r>
              <a:rPr lang="fa-IR" dirty="0">
                <a:cs typeface="B Nazanin" panose="00000400000000000000" pitchFamily="2" charset="-78"/>
              </a:rPr>
              <a:t> می توان از پیشرفت به سمت ایجاد سرطان جلوگیری کرد.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چگونه غربالگری کنیم؟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آزمایش پاپ اسمیر:</a:t>
            </a:r>
            <a:endParaRPr lang="fa-IR" dirty="0"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>
                <a:cs typeface="B Nazanin" panose="00000400000000000000" pitchFamily="2" charset="-78"/>
              </a:rPr>
              <a:t>این آزمایش به عنوان یک روش غربالگری، </a:t>
            </a:r>
            <a:r>
              <a:rPr lang="fa-IR" b="1" dirty="0">
                <a:cs typeface="B Nazanin" panose="00000400000000000000" pitchFamily="2" charset="-78"/>
              </a:rPr>
              <a:t>سلول های ناهنجار و پیش سرطانی دهانه رحم</a:t>
            </a:r>
            <a:r>
              <a:rPr lang="fa-IR" dirty="0">
                <a:cs typeface="B Nazanin" panose="00000400000000000000" pitchFamily="2" charset="-78"/>
              </a:rPr>
              <a:t> را شناسایی میکند.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>
                <a:cs typeface="B Nazanin" panose="00000400000000000000" pitchFamily="2" charset="-78"/>
              </a:rPr>
              <a:t>البته به دلیل </a:t>
            </a:r>
            <a:r>
              <a:rPr lang="fa-IR" b="1" dirty="0">
                <a:cs typeface="B Nazanin" panose="00000400000000000000" pitchFamily="2" charset="-78"/>
              </a:rPr>
              <a:t>مشکلات نمونه برداری</a:t>
            </a:r>
            <a:r>
              <a:rPr lang="fa-IR" dirty="0">
                <a:cs typeface="B Nazanin" panose="00000400000000000000" pitchFamily="2" charset="-78"/>
              </a:rPr>
              <a:t>، ممکن است در این آزمایش به خوبی از ضایعه نمونه برداری نشود یا اگر نمونه هم برداشته شود به لام منتقل نشود.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>
                <a:cs typeface="B Nazanin" panose="00000400000000000000" pitchFamily="2" charset="-78"/>
              </a:rPr>
              <a:t>همچنین ممکن است </a:t>
            </a:r>
            <a:r>
              <a:rPr lang="fa-IR" b="1" dirty="0">
                <a:cs typeface="B Nazanin" panose="00000400000000000000" pitchFamily="2" charset="-78"/>
              </a:rPr>
              <a:t>سلول های بدخیم</a:t>
            </a:r>
            <a:r>
              <a:rPr lang="fa-IR" dirty="0">
                <a:cs typeface="B Nazanin" panose="00000400000000000000" pitchFamily="2" charset="-78"/>
              </a:rPr>
              <a:t> در نمونه وجود داشته باشند ولی در </a:t>
            </a:r>
            <a:r>
              <a:rPr lang="fa-IR" b="1" dirty="0">
                <a:cs typeface="B Nazanin" panose="00000400000000000000" pitchFamily="2" charset="-78"/>
              </a:rPr>
              <a:t>بررسی میکروسکوپی</a:t>
            </a:r>
            <a:r>
              <a:rPr lang="fa-IR" dirty="0">
                <a:cs typeface="B Nazanin" panose="00000400000000000000" pitchFamily="2" charset="-78"/>
              </a:rPr>
              <a:t> تشخیص داده نشوند.</a:t>
            </a:r>
          </a:p>
          <a:p>
            <a:pPr marL="64135" marR="0" indent="0" algn="r" rtl="1">
              <a:lnSpc>
                <a:spcPct val="110000"/>
              </a:lnSpc>
              <a:spcBef>
                <a:spcPts val="0"/>
              </a:spcBef>
              <a:spcAft>
                <a:spcPts val="1120"/>
              </a:spcAft>
              <a:buNone/>
            </a:pPr>
            <a:r>
              <a:rPr lang="fa-IR" sz="2900" b="1" dirty="0">
                <a:solidFill>
                  <a:srgbClr val="7030A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                                                                      </a:t>
            </a:r>
            <a:endParaRPr lang="en-US" sz="2900" b="1" dirty="0">
              <a:solidFill>
                <a:srgbClr val="7030A0"/>
              </a:solidFill>
              <a:latin typeface="Arial" panose="020B060402020202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21005" marR="0" indent="0" algn="r" rtl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None/>
            </a:pPr>
            <a:endParaRPr lang="en-US" sz="29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sz="1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F63822-C0B6-9D01-6FF5-9424F6F575FB}"/>
              </a:ext>
            </a:extLst>
          </p:cNvPr>
          <p:cNvSpPr txBox="1"/>
          <p:nvPr/>
        </p:nvSpPr>
        <p:spPr>
          <a:xfrm>
            <a:off x="3040118" y="519526"/>
            <a:ext cx="61117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a-IR" sz="3200" b="1" dirty="0">
                <a:solidFill>
                  <a:srgbClr val="FF000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سرطان دهانه رحم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6C054B-B49B-0609-E7EF-3A701C6D9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43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2939" y="1942267"/>
            <a:ext cx="7844351" cy="3552354"/>
          </a:xfrm>
        </p:spPr>
        <p:txBody>
          <a:bodyPr>
            <a:normAutofit fontScale="92500" lnSpcReduction="20000"/>
          </a:bodyPr>
          <a:lstStyle/>
          <a:p>
            <a:pPr marL="291465" marR="1507490" indent="-285750" algn="r" rtl="1">
              <a:lnSpc>
                <a:spcPct val="200000"/>
              </a:lnSpc>
              <a:spcBef>
                <a:spcPts val="0"/>
              </a:spcBef>
              <a:spcAft>
                <a:spcPts val="285"/>
              </a:spcAft>
              <a:buFont typeface="Wingdings" panose="05000000000000000000" pitchFamily="2" charset="2"/>
              <a:buChar char="q"/>
            </a:pPr>
            <a:r>
              <a:rPr lang="ar-SA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غربالگری معمولا از سن </a:t>
            </a:r>
            <a:r>
              <a:rPr lang="fa-IR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30</a:t>
            </a:r>
            <a:r>
              <a:rPr lang="ar-SA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سالگی شروع می شود .</a:t>
            </a:r>
            <a:endParaRPr lang="fa-IR" sz="1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91465" marR="1507490" indent="-285750" algn="r" rtl="1">
              <a:lnSpc>
                <a:spcPct val="200000"/>
              </a:lnSpc>
              <a:spcBef>
                <a:spcPts val="0"/>
              </a:spcBef>
              <a:spcAft>
                <a:spcPts val="285"/>
              </a:spcAft>
              <a:buFont typeface="Wingdings" panose="05000000000000000000" pitchFamily="2" charset="2"/>
              <a:buChar char="q"/>
            </a:pPr>
            <a:r>
              <a:rPr lang="ar-SA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برای افراد دارای 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HIV</a:t>
            </a:r>
            <a:r>
              <a:rPr lang="ar-SA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یا کسانیکه در معرض خطر بالا هستند، غربالگری از سن پایین تر شروع می شود .</a:t>
            </a:r>
            <a:endParaRPr lang="fa-IR" sz="1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91465" marR="1507490" indent="-285750" algn="r" rtl="1">
              <a:lnSpc>
                <a:spcPct val="200000"/>
              </a:lnSpc>
              <a:spcBef>
                <a:spcPts val="0"/>
              </a:spcBef>
              <a:spcAft>
                <a:spcPts val="285"/>
              </a:spcAft>
              <a:buFont typeface="Wingdings" panose="05000000000000000000" pitchFamily="2" charset="2"/>
              <a:buChar char="q"/>
            </a:pPr>
            <a:r>
              <a:rPr lang="ar-SA" sz="18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چه کاری باید شما انجام دهید؟</a:t>
            </a:r>
            <a:endParaRPr lang="fa-IR" sz="1800" b="1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91465" marR="1507490" indent="-285750" algn="r" rtl="1">
              <a:lnSpc>
                <a:spcPct val="200000"/>
              </a:lnSpc>
              <a:spcBef>
                <a:spcPts val="0"/>
              </a:spcBef>
              <a:spcAft>
                <a:spcPts val="285"/>
              </a:spcAft>
              <a:buFont typeface="Wingdings" panose="05000000000000000000" pitchFamily="2" charset="2"/>
              <a:buChar char="Ø"/>
            </a:pPr>
            <a:r>
              <a:rPr lang="fa-IR" sz="1800" b="1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</a:t>
            </a:r>
            <a:r>
              <a:rPr lang="ar-SA" sz="1800" dirty="0"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گر در </a:t>
            </a:r>
            <a:r>
              <a:rPr lang="ar-SA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گروه سنی غربالگری هستید، غربالگری دهانه رحم را جدی بگیرید.</a:t>
            </a:r>
            <a:r>
              <a:rPr lang="fa-IR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91465" marR="827405" indent="-285750" algn="r" rtl="1">
              <a:lnSpc>
                <a:spcPct val="200000"/>
              </a:lnSpc>
              <a:spcBef>
                <a:spcPts val="0"/>
              </a:spcBef>
              <a:spcAft>
                <a:spcPts val="285"/>
              </a:spcAft>
              <a:buFont typeface="Wingdings" panose="05000000000000000000" pitchFamily="2" charset="2"/>
              <a:buChar char="Ø"/>
            </a:pPr>
            <a:r>
              <a:rPr lang="fa-IR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خصوص نیاز به واکسیناسیون 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  <a:r>
              <a:rPr lang="ar-SA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با پزشک مشورت کنید .</a:t>
            </a:r>
            <a:endParaRPr lang="en-US" sz="1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91465" marR="199390" indent="-285750" algn="r" rtl="1">
              <a:lnSpc>
                <a:spcPct val="200000"/>
              </a:lnSpc>
              <a:spcBef>
                <a:spcPts val="0"/>
              </a:spcBef>
              <a:spcAft>
                <a:spcPts val="1960"/>
              </a:spcAft>
              <a:buFont typeface="Wingdings" panose="05000000000000000000" pitchFamily="2" charset="2"/>
              <a:buChar char="Ø"/>
            </a:pPr>
            <a:r>
              <a:rPr lang="fa-IR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صورت مثبت شدن آزمایش پاپ اسمیر و یا 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HPV</a:t>
            </a:r>
            <a:r>
              <a:rPr lang="ar-SA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به پزشک مراجعه کنید</a:t>
            </a:r>
            <a:endParaRPr lang="en-US" sz="18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98469" y="2371056"/>
            <a:ext cx="3022713" cy="2291642"/>
            <a:chOff x="0" y="-2188"/>
            <a:chExt cx="2287015" cy="2580817"/>
          </a:xfrm>
        </p:grpSpPr>
        <p:pic>
          <p:nvPicPr>
            <p:cNvPr id="5" name="Picture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1014805"/>
              <a:ext cx="1778850" cy="1563824"/>
            </a:xfrm>
            <a:prstGeom prst="rect">
              <a:avLst/>
            </a:prstGeom>
          </p:spPr>
        </p:pic>
        <p:pic>
          <p:nvPicPr>
            <p:cNvPr id="6" name="Picture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944544" y="-2188"/>
              <a:ext cx="1341120" cy="1304544"/>
            </a:xfrm>
            <a:prstGeom prst="rect">
              <a:avLst/>
            </a:prstGeom>
          </p:spPr>
        </p:pic>
        <p:sp>
          <p:nvSpPr>
            <p:cNvPr id="7" name="Shape 58539"/>
            <p:cNvSpPr/>
            <p:nvPr/>
          </p:nvSpPr>
          <p:spPr>
            <a:xfrm>
              <a:off x="948892" y="0"/>
              <a:ext cx="1338123" cy="1302664"/>
            </a:xfrm>
            <a:custGeom>
              <a:avLst/>
              <a:gdLst/>
              <a:ahLst/>
              <a:cxnLst/>
              <a:rect l="0" t="0" r="0" b="0"/>
              <a:pathLst>
                <a:path w="1338123" h="1302664">
                  <a:moveTo>
                    <a:pt x="669062" y="1302664"/>
                  </a:moveTo>
                  <a:cubicBezTo>
                    <a:pt x="1038568" y="1302664"/>
                    <a:pt x="1338123" y="1011060"/>
                    <a:pt x="1338123" y="651332"/>
                  </a:cubicBezTo>
                  <a:cubicBezTo>
                    <a:pt x="1338123" y="291617"/>
                    <a:pt x="1038568" y="0"/>
                    <a:pt x="669062" y="0"/>
                  </a:cubicBezTo>
                  <a:cubicBezTo>
                    <a:pt x="299555" y="0"/>
                    <a:pt x="0" y="291617"/>
                    <a:pt x="0" y="651332"/>
                  </a:cubicBezTo>
                  <a:cubicBezTo>
                    <a:pt x="0" y="1011060"/>
                    <a:pt x="299555" y="1302664"/>
                    <a:pt x="669062" y="1302664"/>
                  </a:cubicBezTo>
                  <a:close/>
                </a:path>
              </a:pathLst>
            </a:custGeom>
            <a:ln w="16180" cap="flat">
              <a:miter lim="100000"/>
            </a:ln>
          </p:spPr>
          <p:style>
            <a:lnRef idx="1">
              <a:srgbClr val="ED008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Shape 58540"/>
            <p:cNvSpPr/>
            <p:nvPr/>
          </p:nvSpPr>
          <p:spPr>
            <a:xfrm>
              <a:off x="1124821" y="1436907"/>
              <a:ext cx="519506" cy="505625"/>
            </a:xfrm>
            <a:custGeom>
              <a:avLst/>
              <a:gdLst/>
              <a:ahLst/>
              <a:cxnLst/>
              <a:rect l="0" t="0" r="0" b="0"/>
              <a:pathLst>
                <a:path w="519506" h="505625">
                  <a:moveTo>
                    <a:pt x="259753" y="505625"/>
                  </a:moveTo>
                  <a:cubicBezTo>
                    <a:pt x="403212" y="505625"/>
                    <a:pt x="519506" y="392430"/>
                    <a:pt x="519506" y="252806"/>
                  </a:cubicBezTo>
                  <a:cubicBezTo>
                    <a:pt x="519506" y="113182"/>
                    <a:pt x="403212" y="0"/>
                    <a:pt x="259753" y="0"/>
                  </a:cubicBezTo>
                  <a:cubicBezTo>
                    <a:pt x="116294" y="0"/>
                    <a:pt x="0" y="113182"/>
                    <a:pt x="0" y="252806"/>
                  </a:cubicBezTo>
                  <a:cubicBezTo>
                    <a:pt x="0" y="392430"/>
                    <a:pt x="116294" y="505625"/>
                    <a:pt x="259753" y="505625"/>
                  </a:cubicBezTo>
                  <a:close/>
                </a:path>
              </a:pathLst>
            </a:custGeom>
            <a:ln w="7493" cap="flat">
              <a:miter lim="100000"/>
            </a:ln>
          </p:spPr>
          <p:style>
            <a:lnRef idx="1">
              <a:srgbClr val="ED008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Shape 58541"/>
            <p:cNvSpPr/>
            <p:nvPr/>
          </p:nvSpPr>
          <p:spPr>
            <a:xfrm>
              <a:off x="1648310" y="1329104"/>
              <a:ext cx="270967" cy="372237"/>
            </a:xfrm>
            <a:custGeom>
              <a:avLst/>
              <a:gdLst/>
              <a:ahLst/>
              <a:cxnLst/>
              <a:rect l="0" t="0" r="0" b="0"/>
              <a:pathLst>
                <a:path w="270967" h="372237">
                  <a:moveTo>
                    <a:pt x="0" y="372237"/>
                  </a:moveTo>
                  <a:cubicBezTo>
                    <a:pt x="0" y="372237"/>
                    <a:pt x="270967" y="344653"/>
                    <a:pt x="191757" y="0"/>
                  </a:cubicBezTo>
                </a:path>
              </a:pathLst>
            </a:custGeom>
            <a:ln w="9373" cap="flat">
              <a:miter lim="100000"/>
            </a:ln>
          </p:spPr>
          <p:style>
            <a:lnRef idx="1">
              <a:srgbClr val="ED008B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Shape 58542"/>
            <p:cNvSpPr/>
            <p:nvPr/>
          </p:nvSpPr>
          <p:spPr>
            <a:xfrm>
              <a:off x="1794846" y="1285273"/>
              <a:ext cx="93396" cy="60960"/>
            </a:xfrm>
            <a:custGeom>
              <a:avLst/>
              <a:gdLst/>
              <a:ahLst/>
              <a:cxnLst/>
              <a:rect l="0" t="0" r="0" b="0"/>
              <a:pathLst>
                <a:path w="93396" h="60960">
                  <a:moveTo>
                    <a:pt x="35154" y="0"/>
                  </a:moveTo>
                  <a:lnTo>
                    <a:pt x="93396" y="39497"/>
                  </a:lnTo>
                  <a:lnTo>
                    <a:pt x="0" y="60960"/>
                  </a:lnTo>
                  <a:lnTo>
                    <a:pt x="35154" y="0"/>
                  </a:lnTo>
                  <a:close/>
                </a:path>
              </a:pathLst>
            </a:custGeom>
            <a:ln w="0" cap="flat">
              <a:miter lim="100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ED008B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Shape 1503656"/>
            <p:cNvSpPr/>
            <p:nvPr/>
          </p:nvSpPr>
          <p:spPr>
            <a:xfrm>
              <a:off x="737813" y="1289617"/>
              <a:ext cx="303225" cy="100482"/>
            </a:xfrm>
            <a:custGeom>
              <a:avLst/>
              <a:gdLst/>
              <a:ahLst/>
              <a:cxnLst/>
              <a:rect l="0" t="0" r="0" b="0"/>
              <a:pathLst>
                <a:path w="303225" h="100482">
                  <a:moveTo>
                    <a:pt x="0" y="0"/>
                  </a:moveTo>
                  <a:lnTo>
                    <a:pt x="303225" y="0"/>
                  </a:lnTo>
                  <a:lnTo>
                    <a:pt x="303225" y="100482"/>
                  </a:lnTo>
                  <a:lnTo>
                    <a:pt x="0" y="100482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FFFF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43076" y="1289608"/>
              <a:ext cx="123287" cy="1375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55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رحم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45341" y="1685086"/>
              <a:ext cx="124197" cy="1375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55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رحم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35985" y="1685086"/>
              <a:ext cx="18379" cy="1375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55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49120" y="1685086"/>
              <a:ext cx="158499" cy="1375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55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دهانه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08396" y="1845792"/>
              <a:ext cx="117373" cy="1375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550" spc="-5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واژن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70734" y="2058497"/>
              <a:ext cx="196804" cy="1375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55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طبیعی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86423" y="2070426"/>
              <a:ext cx="124197" cy="1375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55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رحم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277410" y="2070426"/>
              <a:ext cx="18379" cy="1375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55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290545" y="2070426"/>
              <a:ext cx="158499" cy="1375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55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دهانه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407254" y="2070426"/>
              <a:ext cx="18379" cy="1375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55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420389" y="2070426"/>
              <a:ext cx="202354" cy="13759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ar-SA" sz="55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سرطان</a:t>
              </a:r>
              <a:endPara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B814431F-ADE6-CB6A-47F3-C7D9CC476905}"/>
              </a:ext>
            </a:extLst>
          </p:cNvPr>
          <p:cNvSpPr txBox="1"/>
          <p:nvPr/>
        </p:nvSpPr>
        <p:spPr>
          <a:xfrm>
            <a:off x="2085128" y="849364"/>
            <a:ext cx="6342992" cy="619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1005" marR="0" lvl="0" indent="0" algn="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>
                <a:srgbClr val="B71E4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چه زمانی غربالگری انجام دهیم؟</a:t>
            </a:r>
            <a:endParaRPr kumimoji="0" lang="fa-IR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1FA5D0-E41D-CAD7-D25A-FADECB40A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20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478</TotalTime>
  <Words>805</Words>
  <Application>Microsoft Office PowerPoint</Application>
  <PresentationFormat>Widescreen</PresentationFormat>
  <Paragraphs>217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12  Nazanin</vt:lpstr>
      <vt:lpstr>2  Titr</vt:lpstr>
      <vt:lpstr>Arial</vt:lpstr>
      <vt:lpstr>B Nazanin</vt:lpstr>
      <vt:lpstr>B Titr</vt:lpstr>
      <vt:lpstr>Calibri</vt:lpstr>
      <vt:lpstr>Century Gothic</vt:lpstr>
      <vt:lpstr>Gill Sans MT</vt:lpstr>
      <vt:lpstr>Times New Roman</vt:lpstr>
      <vt:lpstr>Wingdings</vt:lpstr>
      <vt:lpstr>Gallery</vt:lpstr>
      <vt:lpstr>PowerPoint Presentation</vt:lpstr>
      <vt:lpstr>PowerPoint Presentation</vt:lpstr>
      <vt:lpstr>PowerPoint Presentation</vt:lpstr>
      <vt:lpstr>سرطان پستان</vt:lpstr>
      <vt:lpstr>چگونه باید غربالگری کنیم : </vt:lpstr>
      <vt:lpstr>سرطان روده بزرگ</vt:lpstr>
      <vt:lpstr>PowerPoint Presentation</vt:lpstr>
      <vt:lpstr>PowerPoint Presentation</vt:lpstr>
      <vt:lpstr>PowerPoint Presentation</vt:lpstr>
      <vt:lpstr>سپاس از توجه شما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Taqavi</dc:creator>
  <cp:lastModifiedBy>hosein raeesi</cp:lastModifiedBy>
  <cp:revision>84</cp:revision>
  <dcterms:created xsi:type="dcterms:W3CDTF">2026-05-11T08:07:03Z</dcterms:created>
  <dcterms:modified xsi:type="dcterms:W3CDTF">2026-06-16T09:54:34Z</dcterms:modified>
</cp:coreProperties>
</file>