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66" r:id="rId2"/>
    <p:sldId id="256" r:id="rId3"/>
    <p:sldId id="281" r:id="rId4"/>
    <p:sldId id="279" r:id="rId5"/>
    <p:sldId id="282" r:id="rId6"/>
    <p:sldId id="283" r:id="rId7"/>
    <p:sldId id="284" r:id="rId8"/>
    <p:sldId id="285" r:id="rId9"/>
    <p:sldId id="286" r:id="rId10"/>
    <p:sldId id="289" r:id="rId11"/>
    <p:sldId id="290" r:id="rId12"/>
    <p:sldId id="288" r:id="rId13"/>
    <p:sldId id="287" r:id="rId14"/>
    <p:sldId id="291" r:id="rId15"/>
    <p:sldId id="292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78" autoAdjust="0"/>
    <p:restoredTop sz="94660"/>
  </p:normalViewPr>
  <p:slideViewPr>
    <p:cSldViewPr snapToGrid="0">
      <p:cViewPr varScale="1">
        <p:scale>
          <a:sx n="86" d="100"/>
          <a:sy n="86" d="100"/>
        </p:scale>
        <p:origin x="69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BA1EC59-9DB5-F197-EB2B-E5DAE2DF857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2CC4976-0DF3-9179-D0CC-A924561E068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5B9CE0-510D-4FF1-AF3B-C41A38203753}" type="datetimeFigureOut">
              <a:rPr lang="en-US" smtClean="0"/>
              <a:t>6/16/2026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6697CA7-1034-BEC6-4915-4F4CD15105C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2AB3188-DE5D-0B25-73F9-0B5A50CD835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1DBCB1-8F89-4B12-BF45-E9681568CC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89146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A01475-03C1-43B5-979D-2B67125FD79A}" type="datetimeFigureOut">
              <a:rPr lang="en-US" smtClean="0"/>
              <a:t>6/16/2026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B2D866-A5EE-440D-BDA8-3295E9E6C3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56513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B2D866-A5EE-440D-BDA8-3295E9E6C34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712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666542-76FC-6D6E-17FF-1E599FB972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0FC791-20C0-911C-6E60-6CA7BAE22E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1EC647-CE6C-AD88-BEC8-14A36B4EA3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13790D-67B7-F8EB-1A5B-2F7B7EF58D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EB011F-2C8B-2912-6609-1B79444010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3590036-447B-46F9-A5D1-1257283CC61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56823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B1BF45-600F-81A9-039C-1E24DA6CA5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4657C65-DAF4-16E3-F634-C4D4606716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4EAB60-3439-66E6-12C6-E3278ED38F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91F0BB-18CB-52A5-AEC3-AFD8CFDC3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4B95D1-6D43-7650-CEC1-7D9070C9D8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90036-447B-46F9-A5D1-1257283CC6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988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CD2F15A-311B-4718-3BF0-AFBEE282C1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58F4A6-4A88-061E-FEE0-061D00241D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449804-25F1-10E5-D49F-5419A09E25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F7E2CD-600C-8E2C-3235-71EB1E531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4368B2-5ACD-66D0-20E9-84A8F69177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90036-447B-46F9-A5D1-1257283CC6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5961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619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473883-BEF2-63BE-9F6B-A433060F3D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7648B0-F8F9-B764-34BB-1CA5576FB9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DC9FBE-DF9F-DC26-3DA1-6891762B6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EF2C95-1596-4782-D3B2-9B6D9CC85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893313-574A-2DD3-4933-9C85A55243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90036-447B-46F9-A5D1-1257283CC6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410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851934-A3B1-8966-F127-CF6E64FC9D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BDBA3-D1ED-72F1-1139-13220800CB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FB39EB-51B4-E2AB-ECE1-82E06073D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A5A6CA-0EBD-0B54-3030-8524C0638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9364E9-5A48-21D2-825E-3D19CAC38E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3590036-447B-46F9-A5D1-1257283CC61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6373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650299-3125-A355-ADED-70D158C88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A863E-CBD0-6A6D-94F5-AE2F1679E3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4337A4-6063-D3D7-0E71-3D7D372543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204A70-4EAA-CF0A-567E-AA61E1E01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4CC7F2-B92A-A144-0FF4-57B4A1A05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2084EA-FA24-FEE8-FE3E-6854831B5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90036-447B-46F9-A5D1-1257283CC6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484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8A1D5-57DC-14A3-FE5A-978D5E1EE0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210449-CC3D-0E38-07F4-8FA003FC0E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4453CA-1FAD-BE29-E0FF-509BE76E62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C3DF94-89EC-9517-702F-B7D11982D1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1DABC5D-EF3D-8E5D-6CB5-60B19A2CBB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E6DA651-9AEB-9CFC-9794-7078CFD9EB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21C325-B3A4-076C-2438-07F51C9E6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DAA4AE8-3F05-8E46-AD76-F90B8C1755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fld id="{53590036-447B-46F9-A5D1-1257283CC61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7208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A3E2A-4E7F-0CF0-8630-924BB995F8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A6162E0-DAB3-9FA3-13E3-7B1770AED0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A9CEDA-03F9-DB98-45E2-EF047F994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46A524-467E-0F74-1988-BF21352FCB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90036-447B-46F9-A5D1-1257283CC6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902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64974C-7C72-886F-AEB1-3035E3C38A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5E763BD-62BF-136A-C221-6AF99886F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BBD1E2-A117-38FC-A46B-49912EC8B2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90036-447B-46F9-A5D1-1257283CC6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16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8F2C2A-BA3E-8F4B-465C-876ADF7EB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116154-EA7D-4137-80DD-EDE0BCB05B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A852EDC-4032-7DE1-58C0-4A77A48E0F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F788CE-1E46-F4D9-BFD3-831CD926C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1392EC-1F22-BDEB-9B69-D427DE496F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4E6998-45A8-DFAE-AFEF-1ACE9264A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28898" y="6492875"/>
            <a:ext cx="663102" cy="365125"/>
          </a:xfrm>
        </p:spPr>
        <p:txBody>
          <a:bodyPr/>
          <a:lstStyle/>
          <a:p>
            <a:fld id="{53590036-447B-46F9-A5D1-1257283CC6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2701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4BE86A-A50E-E210-C042-179AF92C6F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547FA2-AA78-7BEE-D1A4-9CD0644C11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18334F-81F5-3807-2946-75A4EE4AB2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843127-5A6D-B4B4-0D54-84045FA24B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E2FE7D-B2E1-10ED-8484-9A707B62C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7377F7-23CA-F882-9CED-F81A44F4B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90036-447B-46F9-A5D1-1257283CC6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175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0EEF3E4-0821-CEFA-5402-D66A8EF724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06EA8B-486F-2B25-E91D-44072B035C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5322A5-6100-8788-413C-53BE1396B0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6B2B1A-33ED-7C94-C71F-1EE898C27F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2DC0A0-398B-0E8A-5A9E-7513F5C28B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48800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53590036-447B-46F9-A5D1-1257283CC61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2698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6382126-DADB-DC5E-B32C-D269E189ACD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9468" y="981905"/>
            <a:ext cx="6113064" cy="465505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8276760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7B31298-0BBB-F2BF-2D50-87EAB6F15178}"/>
              </a:ext>
            </a:extLst>
          </p:cNvPr>
          <p:cNvSpPr txBox="1"/>
          <p:nvPr/>
        </p:nvSpPr>
        <p:spPr>
          <a:xfrm>
            <a:off x="4582391" y="1253241"/>
            <a:ext cx="6932279" cy="25506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b="1" dirty="0">
                <a:cs typeface="B Nazanin" panose="00000400000000000000" pitchFamily="2" charset="-78"/>
              </a:rPr>
              <a:t>1. تست پاپ اسمیر</a:t>
            </a:r>
          </a:p>
          <a:p>
            <a:pPr marL="285750" indent="-28575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>
                <a:cs typeface="B Nazanin" panose="00000400000000000000" pitchFamily="2" charset="-78"/>
              </a:rPr>
              <a:t>آزمایشی ساده و بدون درد توسط ماما یا پزشک.</a:t>
            </a:r>
          </a:p>
          <a:p>
            <a:pPr marL="285750" indent="-28575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>
                <a:cs typeface="B Nazanin" panose="00000400000000000000" pitchFamily="2" charset="-78"/>
              </a:rPr>
              <a:t>سازمان جهانی بهداشت توصیه می‌کند زنان از </a:t>
            </a:r>
            <a:r>
              <a:rPr lang="fa-IR" b="1" dirty="0">
                <a:cs typeface="B Nazanin" panose="00000400000000000000" pitchFamily="2" charset="-78"/>
              </a:rPr>
              <a:t>سن ۳۰ سالگی</a:t>
            </a:r>
            <a:r>
              <a:rPr lang="fa-IR" dirty="0">
                <a:cs typeface="B Nazanin" panose="00000400000000000000" pitchFamily="2" charset="-78"/>
              </a:rPr>
              <a:t> به‌طور منظم غربالگری شوند.</a:t>
            </a:r>
          </a:p>
          <a:p>
            <a:pPr marL="285750" indent="-28575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>
                <a:cs typeface="B Nazanin" panose="00000400000000000000" pitchFamily="2" charset="-78"/>
              </a:rPr>
              <a:t>انجام در مراکز بهداشتی دولتی به‌صورت </a:t>
            </a:r>
            <a:r>
              <a:rPr lang="fa-IR" b="1" dirty="0">
                <a:cs typeface="B Nazanin" panose="00000400000000000000" pitchFamily="2" charset="-78"/>
              </a:rPr>
              <a:t>رایگان</a:t>
            </a:r>
            <a:r>
              <a:rPr lang="fa-IR" dirty="0">
                <a:cs typeface="B Nazanin" panose="00000400000000000000" pitchFamily="2" charset="-78"/>
              </a:rPr>
              <a:t> یا با هزینه بسیار پایین.</a:t>
            </a:r>
          </a:p>
          <a:p>
            <a:pPr marL="285750" indent="-28575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>
                <a:cs typeface="B Nazanin" panose="00000400000000000000" pitchFamily="2" charset="-78"/>
              </a:rPr>
              <a:t>توصیه شده برای زنان </a:t>
            </a:r>
            <a:r>
              <a:rPr lang="fa-IR" b="1" dirty="0">
                <a:cs typeface="B Nazanin" panose="00000400000000000000" pitchFamily="2" charset="-78"/>
              </a:rPr>
              <a:t>۳۰ تا ۶۰ سال</a:t>
            </a:r>
            <a:r>
              <a:rPr lang="fa-IR" dirty="0">
                <a:cs typeface="B Nazanin" panose="00000400000000000000" pitchFamily="2" charset="-78"/>
              </a:rPr>
              <a:t> یا افراد دارای علائم هشداردهنده.</a:t>
            </a:r>
          </a:p>
          <a:p>
            <a:pPr marL="285750" indent="-28575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b="1" dirty="0">
                <a:cs typeface="B Nazanin" panose="00000400000000000000" pitchFamily="2" charset="-78"/>
              </a:rPr>
              <a:t>واکسن HPV:</a:t>
            </a:r>
            <a:r>
              <a:rPr lang="fa-IR" dirty="0">
                <a:cs typeface="B Nazanin" panose="00000400000000000000" pitchFamily="2" charset="-78"/>
              </a:rPr>
              <a:t> درباره تزریق آن با پزشک یا ماما مشورت کنید.</a:t>
            </a:r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92DB2EB2-4494-176C-6865-8A22168F97AC}"/>
              </a:ext>
            </a:extLst>
          </p:cNvPr>
          <p:cNvSpPr/>
          <p:nvPr/>
        </p:nvSpPr>
        <p:spPr>
          <a:xfrm>
            <a:off x="4001717" y="192914"/>
            <a:ext cx="4328278" cy="5665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 rtl="1">
              <a:lnSpc>
                <a:spcPct val="104000"/>
              </a:lnSpc>
              <a:buNone/>
            </a:pPr>
            <a:r>
              <a:rPr lang="fa-IR" sz="2400" dirty="0">
                <a:solidFill>
                  <a:srgbClr val="00B050"/>
                </a:solidFill>
                <a:latin typeface="Tomorrow Semi Bold" pitchFamily="34" charset="0"/>
                <a:ea typeface="Tomorrow Semi Bold" pitchFamily="34" charset="-122"/>
                <a:cs typeface="B Titr" pitchFamily="2" charset="-78"/>
              </a:rPr>
              <a:t>غربالگری و توصیه‌های بهداشتی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F864C2E-0AB3-9F7E-BA9E-29A8D705AD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245" y="3975660"/>
            <a:ext cx="3299663" cy="267964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C39CA2F-34EC-14A6-2F46-890EBC267E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245" y="1253241"/>
            <a:ext cx="3299663" cy="2550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4824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2">
            <a:extLst>
              <a:ext uri="{FF2B5EF4-FFF2-40B4-BE49-F238E27FC236}">
                <a16:creationId xmlns:a16="http://schemas.microsoft.com/office/drawing/2014/main" id="{92DB2EB2-4494-176C-6865-8A22168F97AC}"/>
              </a:ext>
            </a:extLst>
          </p:cNvPr>
          <p:cNvSpPr/>
          <p:nvPr/>
        </p:nvSpPr>
        <p:spPr>
          <a:xfrm>
            <a:off x="4001717" y="192914"/>
            <a:ext cx="4328278" cy="5665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 rtl="1">
              <a:lnSpc>
                <a:spcPct val="104000"/>
              </a:lnSpc>
              <a:buNone/>
            </a:pPr>
            <a:r>
              <a:rPr lang="fa-IR" sz="2400" dirty="0">
                <a:solidFill>
                  <a:srgbClr val="00B050"/>
                </a:solidFill>
                <a:latin typeface="Tomorrow Semi Bold" pitchFamily="34" charset="0"/>
                <a:ea typeface="Tomorrow Semi Bold" pitchFamily="34" charset="-122"/>
                <a:cs typeface="B Titr" pitchFamily="2" charset="-78"/>
              </a:rPr>
              <a:t>غربالگری و توصیه‌های بهداشتی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DDE227E-DC59-DF19-54A4-308FB13292D8}"/>
              </a:ext>
            </a:extLst>
          </p:cNvPr>
          <p:cNvSpPr txBox="1"/>
          <p:nvPr/>
        </p:nvSpPr>
        <p:spPr>
          <a:xfrm>
            <a:off x="5569527" y="1112746"/>
            <a:ext cx="5663046" cy="379719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b="1" dirty="0">
                <a:cs typeface="B Nazanin" panose="00000400000000000000" pitchFamily="2" charset="-78"/>
              </a:rPr>
              <a:t>توصیه‌های سبک زندگی</a:t>
            </a:r>
          </a:p>
          <a:p>
            <a:pPr algn="r" rtl="1">
              <a:lnSpc>
                <a:spcPct val="150000"/>
              </a:lnSpc>
            </a:pPr>
            <a:r>
              <a:rPr lang="fa-IR" b="1" dirty="0">
                <a:cs typeface="B Nazanin" panose="00000400000000000000" pitchFamily="2" charset="-78"/>
              </a:rPr>
              <a:t>1. بهداشت جنسی</a:t>
            </a:r>
            <a:endParaRPr lang="fa-IR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استفاده از کاندوم و محدود کردن شرکای جنسی.</a:t>
            </a:r>
          </a:p>
          <a:p>
            <a:pPr algn="r" rtl="1">
              <a:lnSpc>
                <a:spcPct val="150000"/>
              </a:lnSpc>
            </a:pPr>
            <a:r>
              <a:rPr lang="fa-IR" b="1" dirty="0">
                <a:cs typeface="B Nazanin" panose="00000400000000000000" pitchFamily="2" charset="-78"/>
              </a:rPr>
              <a:t>2. ترک سیگار</a:t>
            </a:r>
            <a:endParaRPr lang="fa-IR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کاهش مستقیم ریسک ابتلا به سرطان.</a:t>
            </a:r>
          </a:p>
          <a:p>
            <a:pPr algn="r" rtl="1">
              <a:lnSpc>
                <a:spcPct val="150000"/>
              </a:lnSpc>
            </a:pPr>
            <a:r>
              <a:rPr lang="fa-IR" b="1" dirty="0">
                <a:cs typeface="B Nazanin" panose="00000400000000000000" pitchFamily="2" charset="-78"/>
              </a:rPr>
              <a:t>3. تغذیه سالم</a:t>
            </a:r>
            <a:endParaRPr lang="fa-IR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مصرف میوه و سبزیجات و کاهش مصرف فست‌فود.</a:t>
            </a:r>
          </a:p>
          <a:p>
            <a:pPr algn="r" rtl="1">
              <a:lnSpc>
                <a:spcPct val="150000"/>
              </a:lnSpc>
            </a:pPr>
            <a:r>
              <a:rPr lang="fa-IR" b="1" dirty="0">
                <a:cs typeface="B Nazanin" panose="00000400000000000000" pitchFamily="2" charset="-78"/>
              </a:rPr>
              <a:t>4. ورزش منظم</a:t>
            </a:r>
            <a:endParaRPr lang="fa-IR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حداقل ۳۰ دقیقه فعالیت بدنی در روز.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8AA7F05-2853-133C-331A-31992D1B80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979" y="1304060"/>
            <a:ext cx="4791075" cy="360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6466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52CAC56-D27A-336B-48AF-68CAA3694E95}"/>
              </a:ext>
            </a:extLst>
          </p:cNvPr>
          <p:cNvSpPr txBox="1"/>
          <p:nvPr/>
        </p:nvSpPr>
        <p:spPr>
          <a:xfrm>
            <a:off x="3855027" y="474806"/>
            <a:ext cx="3862820" cy="5404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r" rtl="1">
              <a:lnSpc>
                <a:spcPct val="104000"/>
              </a:lnSpc>
              <a:buNone/>
            </a:pPr>
            <a:r>
              <a:rPr lang="fa-IR" sz="2800" dirty="0">
                <a:solidFill>
                  <a:srgbClr val="FF0000"/>
                </a:solidFill>
                <a:latin typeface="Tomorrow Semi Bold" pitchFamily="34" charset="0"/>
                <a:ea typeface="Tomorrow Semi Bold" pitchFamily="34" charset="-122"/>
                <a:cs typeface="B Titr" pitchFamily="2" charset="-78"/>
              </a:rPr>
              <a:t>سابقه خانوادگی سرطان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A3651DE-AE94-BB4A-B55C-1E12287FE481}"/>
              </a:ext>
            </a:extLst>
          </p:cNvPr>
          <p:cNvSpPr txBox="1"/>
          <p:nvPr/>
        </p:nvSpPr>
        <p:spPr>
          <a:xfrm>
            <a:off x="1174173" y="1291630"/>
            <a:ext cx="10713027" cy="97719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000" dirty="0">
                <a:latin typeface="Tomorrow" pitchFamily="34" charset="0"/>
                <a:ea typeface="Tomorrow" pitchFamily="34" charset="-122"/>
                <a:cs typeface="B Nazanin" panose="00000400000000000000" pitchFamily="2" charset="-78"/>
              </a:rPr>
              <a:t>سوابق سلامت خانواده نشان‌دهنده بیماری‌هایی است که در خانواده شایع است. 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000" dirty="0">
                <a:latin typeface="Tomorrow" pitchFamily="34" charset="0"/>
                <a:ea typeface="Tomorrow" pitchFamily="34" charset="-122"/>
                <a:cs typeface="B Nazanin" panose="00000400000000000000" pitchFamily="2" charset="-78"/>
              </a:rPr>
              <a:t>اعضای خانواده ممکن است عادات، محیط و تغییرات ژنتیکی مشترکی داشته باشند که خطر ابتلا به سرطان را تحت تأثیر قرار می‌دهد.</a:t>
            </a:r>
          </a:p>
        </p:txBody>
      </p:sp>
      <p:pic>
        <p:nvPicPr>
          <p:cNvPr id="8" name="Image 0" descr="preencoded.png">
            <a:extLst>
              <a:ext uri="{FF2B5EF4-FFF2-40B4-BE49-F238E27FC236}">
                <a16:creationId xmlns:a16="http://schemas.microsoft.com/office/drawing/2014/main" id="{4EE20FB5-4958-C7B5-C55F-35831FC0B7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37" y="2368204"/>
            <a:ext cx="4007190" cy="346134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B85F03F-AB38-2685-76DF-3B5492E1A262}"/>
              </a:ext>
            </a:extLst>
          </p:cNvPr>
          <p:cNvSpPr txBox="1"/>
          <p:nvPr/>
        </p:nvSpPr>
        <p:spPr>
          <a:xfrm>
            <a:off x="4748645" y="2368204"/>
            <a:ext cx="7138555" cy="29661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گام‌های عملی برای بررسی سابقه خانوادگی:</a:t>
            </a:r>
          </a:p>
          <a:p>
            <a:pPr algn="r" rtl="1">
              <a:lnSpc>
                <a:spcPct val="150000"/>
              </a:lnSpc>
            </a:pPr>
            <a:r>
              <a:rPr lang="fa-IR" b="1" dirty="0">
                <a:cs typeface="B Nazanin" panose="00000400000000000000" pitchFamily="2" charset="-78"/>
              </a:rPr>
              <a:t>1. چه کسی مبتلا بوده؟</a:t>
            </a:r>
            <a:endParaRPr lang="fa-IR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بررسی نوع سرطان و سن تشخیص در </a:t>
            </a:r>
            <a:r>
              <a:rPr lang="fa-IR" b="1" dirty="0">
                <a:cs typeface="B Nazanin" panose="00000400000000000000" pitchFamily="2" charset="-78"/>
              </a:rPr>
              <a:t>بستگان خونی</a:t>
            </a:r>
            <a:r>
              <a:rPr lang="fa-IR" dirty="0">
                <a:cs typeface="B Nazanin" panose="00000400000000000000" pitchFamily="2" charset="-78"/>
              </a:rPr>
              <a:t>.</a:t>
            </a:r>
          </a:p>
          <a:p>
            <a:pPr algn="r" rtl="1">
              <a:lnSpc>
                <a:spcPct val="150000"/>
              </a:lnSpc>
            </a:pPr>
            <a:r>
              <a:rPr lang="fa-IR" b="1" dirty="0">
                <a:cs typeface="B Nazanin" panose="00000400000000000000" pitchFamily="2" charset="-78"/>
              </a:rPr>
              <a:t>2. جمع‌آوری اطلاعات</a:t>
            </a:r>
            <a:endParaRPr lang="fa-IR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در دورهمی‌های خانوادگی از بستگان بپرسید و </a:t>
            </a:r>
            <a:r>
              <a:rPr lang="fa-IR" b="1" dirty="0">
                <a:cs typeface="B Nazanin" panose="00000400000000000000" pitchFamily="2" charset="-78"/>
              </a:rPr>
              <a:t>مدارک پزشکی</a:t>
            </a:r>
            <a:r>
              <a:rPr lang="fa-IR" dirty="0">
                <a:cs typeface="B Nazanin" panose="00000400000000000000" pitchFamily="2" charset="-78"/>
              </a:rPr>
              <a:t> را بررسی کنید.</a:t>
            </a:r>
            <a:r>
              <a:rPr lang="fa-IR" b="1" dirty="0">
                <a:cs typeface="B Nazanin" panose="00000400000000000000" pitchFamily="2" charset="-78"/>
              </a:rPr>
              <a:t> </a:t>
            </a:r>
          </a:p>
          <a:p>
            <a:pPr algn="r" rtl="1">
              <a:lnSpc>
                <a:spcPct val="150000"/>
              </a:lnSpc>
            </a:pPr>
            <a:r>
              <a:rPr lang="fa-IR" b="1" dirty="0">
                <a:cs typeface="B Nazanin" panose="00000400000000000000" pitchFamily="2" charset="-78"/>
              </a:rPr>
              <a:t>3. مشورت با پزشک</a:t>
            </a:r>
            <a:endParaRPr lang="fa-IR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سابقه خانوادگی را با پزشک در میان بگذارید تا </a:t>
            </a:r>
            <a:r>
              <a:rPr lang="fa-IR" b="1" dirty="0">
                <a:cs typeface="B Nazanin" panose="00000400000000000000" pitchFamily="2" charset="-78"/>
              </a:rPr>
              <a:t>برنامه غربالگری مناسب</a:t>
            </a:r>
            <a:r>
              <a:rPr lang="fa-IR" dirty="0">
                <a:cs typeface="B Nazanin" panose="00000400000000000000" pitchFamily="2" charset="-78"/>
              </a:rPr>
              <a:t> برای شما تعیین شود.</a:t>
            </a:r>
          </a:p>
        </p:txBody>
      </p:sp>
    </p:spTree>
    <p:extLst>
      <p:ext uri="{BB962C8B-B14F-4D97-AF65-F5344CB8AC3E}">
        <p14:creationId xmlns:p14="http://schemas.microsoft.com/office/powerpoint/2010/main" val="2976943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
            <a:extLst>
              <a:ext uri="{FF2B5EF4-FFF2-40B4-BE49-F238E27FC236}">
                <a16:creationId xmlns:a16="http://schemas.microsoft.com/office/drawing/2014/main" id="{BC7FD876-DBD7-9427-E4EF-1F5450509A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967" y="3602751"/>
            <a:ext cx="4709889" cy="2817807"/>
          </a:xfrm>
          <a:prstGeom prst="rect">
            <a:avLst/>
          </a:prstGeom>
        </p:spPr>
      </p:pic>
      <p:sp>
        <p:nvSpPr>
          <p:cNvPr id="3" name="Text 2">
            <a:extLst>
              <a:ext uri="{FF2B5EF4-FFF2-40B4-BE49-F238E27FC236}">
                <a16:creationId xmlns:a16="http://schemas.microsoft.com/office/drawing/2014/main" id="{374DDAC2-CDF8-93D4-5F6A-FDAAB7BF3CD2}"/>
              </a:ext>
            </a:extLst>
          </p:cNvPr>
          <p:cNvSpPr/>
          <p:nvPr/>
        </p:nvSpPr>
        <p:spPr>
          <a:xfrm>
            <a:off x="3944753" y="437442"/>
            <a:ext cx="3712592" cy="4153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 rtl="1">
              <a:lnSpc>
                <a:spcPct val="104000"/>
              </a:lnSpc>
              <a:buNone/>
            </a:pPr>
            <a:r>
              <a:rPr lang="en-US" sz="2600" b="1" dirty="0">
                <a:solidFill>
                  <a:srgbClr val="FF0000"/>
                </a:solidFill>
                <a:latin typeface="Tomorrow Semi Bold" pitchFamily="34" charset="0"/>
                <a:ea typeface="Tomorrow Semi Bold" pitchFamily="34" charset="-122"/>
                <a:cs typeface="B Titr" pitchFamily="2" charset="-78"/>
              </a:rPr>
              <a:t>مشاوره و آزمایش‌های ژنتیکی</a:t>
            </a:r>
            <a:endParaRPr lang="en-US" sz="2600" b="1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280CC7-1BF4-E384-1426-C8AC0017F8D3}"/>
              </a:ext>
            </a:extLst>
          </p:cNvPr>
          <p:cNvSpPr txBox="1"/>
          <p:nvPr/>
        </p:nvSpPr>
        <p:spPr>
          <a:xfrm>
            <a:off x="872836" y="1120049"/>
            <a:ext cx="10700039" cy="2135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b="1" dirty="0">
                <a:cs typeface="B Nazanin" panose="00000400000000000000" pitchFamily="2" charset="-78"/>
              </a:rPr>
              <a:t>مشاوره و آزمایش‌های ژنتیکی</a:t>
            </a:r>
          </a:p>
          <a:p>
            <a:pPr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اگر سابقه خانوادگی نشان‌دهنده خطر بالاتر باشد، پزشک شما را به </a:t>
            </a:r>
            <a:r>
              <a:rPr lang="fa-IR" b="1" dirty="0">
                <a:cs typeface="B Nazanin" panose="00000400000000000000" pitchFamily="2" charset="-78"/>
              </a:rPr>
              <a:t>مشاوره ژنتیک</a:t>
            </a:r>
            <a:r>
              <a:rPr lang="fa-IR" dirty="0">
                <a:cs typeface="B Nazanin" panose="00000400000000000000" pitchFamily="2" charset="-78"/>
              </a:rPr>
              <a:t> ارجاع می‌دهد. از نمونه خون یا بزاق برای بررسی DNA و شناسایی جهش‌های ژنتیکی استفاده می‌شود.</a:t>
            </a:r>
          </a:p>
          <a:p>
            <a:pPr algn="r" rtl="1">
              <a:lnSpc>
                <a:spcPct val="150000"/>
              </a:lnSpc>
            </a:pP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نکات کلیدی:</a:t>
            </a:r>
          </a:p>
          <a:p>
            <a:pPr algn="r" rtl="1">
              <a:lnSpc>
                <a:spcPct val="150000"/>
              </a:lnSpc>
            </a:pP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تفسیر نتیجه:</a:t>
            </a:r>
            <a:r>
              <a:rPr lang="fa-IR" dirty="0">
                <a:solidFill>
                  <a:srgbClr val="FF0000"/>
                </a:solidFill>
                <a:cs typeface="B Nazanin" panose="00000400000000000000" pitchFamily="2" charset="-78"/>
              </a:rPr>
              <a:t> داشتن جهش ژنتیکی به معنای قطعی بودن ابتلا به سرطان نیست؛ اما نیاز به </a:t>
            </a: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پایش بیشتر</a:t>
            </a:r>
            <a:r>
              <a:rPr lang="fa-IR" dirty="0">
                <a:solidFill>
                  <a:srgbClr val="FF0000"/>
                </a:solidFill>
                <a:cs typeface="B Nazanin" panose="00000400000000000000" pitchFamily="2" charset="-78"/>
              </a:rPr>
              <a:t> دارد.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F14CF83-C332-EFE5-2ADE-097B0967930A}"/>
              </a:ext>
            </a:extLst>
          </p:cNvPr>
          <p:cNvSpPr txBox="1"/>
          <p:nvPr/>
        </p:nvSpPr>
        <p:spPr>
          <a:xfrm>
            <a:off x="4935682" y="3602751"/>
            <a:ext cx="6741102" cy="171970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b="1" dirty="0">
                <a:cs typeface="B Nazanin" panose="00000400000000000000" pitchFamily="2" charset="-78"/>
              </a:rPr>
              <a:t>شایع‌ترین سندرم‌های ارثی:</a:t>
            </a:r>
          </a:p>
          <a:p>
            <a:pPr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b="1" dirty="0">
                <a:cs typeface="B Nazanin" panose="00000400000000000000" pitchFamily="2" charset="-78"/>
              </a:rPr>
              <a:t>سندرم سرطان پستان و تخمدان ارثی:</a:t>
            </a:r>
            <a:r>
              <a:rPr lang="fa-IR" dirty="0">
                <a:cs typeface="B Nazanin" panose="00000400000000000000" pitchFamily="2" charset="-78"/>
              </a:rPr>
              <a:t> افزایش خطر برای سرطان پستان، تخمدان و پانکراس.</a:t>
            </a:r>
          </a:p>
          <a:p>
            <a:pPr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b="1" dirty="0">
                <a:cs typeface="B Nazanin" panose="00000400000000000000" pitchFamily="2" charset="-78"/>
              </a:rPr>
              <a:t>سندرم لینچ:</a:t>
            </a:r>
            <a:r>
              <a:rPr lang="fa-IR" dirty="0">
                <a:cs typeface="B Nazanin" panose="00000400000000000000" pitchFamily="2" charset="-78"/>
              </a:rPr>
              <a:t> خطر بالاتر برای سرطان روده بزرگ، رحم و تخمدان</a:t>
            </a:r>
            <a:r>
              <a:rPr lang="fa-I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854255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id="{7E6BAC7C-C346-3F01-070F-2E3BFDFDF79E}"/>
              </a:ext>
            </a:extLst>
          </p:cNvPr>
          <p:cNvSpPr/>
          <p:nvPr/>
        </p:nvSpPr>
        <p:spPr>
          <a:xfrm>
            <a:off x="2036618" y="475816"/>
            <a:ext cx="6689642" cy="10924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 rtl="1">
              <a:lnSpc>
                <a:spcPct val="104000"/>
              </a:lnSpc>
              <a:buNone/>
            </a:pPr>
            <a:r>
              <a:rPr lang="fa-IR" sz="3200" dirty="0">
                <a:solidFill>
                  <a:srgbClr val="FF0000"/>
                </a:solidFill>
                <a:latin typeface="Tomorrow Semi Bold" pitchFamily="34" charset="0"/>
                <a:ea typeface="Tomorrow Semi Bold" pitchFamily="34" charset="-122"/>
                <a:cs typeface="B Titr" pitchFamily="2" charset="-78"/>
              </a:rPr>
              <a:t>پیام پایانی: سلامت در دستان شماست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08C0439-F795-84A3-326B-FE58AED61357}"/>
              </a:ext>
            </a:extLst>
          </p:cNvPr>
          <p:cNvSpPr txBox="1"/>
          <p:nvPr/>
        </p:nvSpPr>
        <p:spPr>
          <a:xfrm>
            <a:off x="4449906" y="1568256"/>
            <a:ext cx="6094268" cy="338169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b="1" dirty="0"/>
              <a:t>۱</a:t>
            </a:r>
            <a:r>
              <a:rPr lang="fa-IR" b="1" dirty="0">
                <a:cs typeface="B Nazanin" panose="00000400000000000000" pitchFamily="2" charset="-78"/>
              </a:rPr>
              <a:t>. آگاهی</a:t>
            </a:r>
          </a:p>
          <a:p>
            <a:pPr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شناخت علائم و عوامل خطر، </a:t>
            </a:r>
            <a:r>
              <a:rPr lang="fa-IR" b="1" dirty="0">
                <a:cs typeface="B Nazanin" panose="00000400000000000000" pitchFamily="2" charset="-78"/>
              </a:rPr>
              <a:t>اولین قدم پیشگیری</a:t>
            </a:r>
            <a:r>
              <a:rPr lang="fa-IR" dirty="0">
                <a:cs typeface="B Nazanin" panose="00000400000000000000" pitchFamily="2" charset="-78"/>
              </a:rPr>
              <a:t> است.</a:t>
            </a:r>
          </a:p>
          <a:p>
            <a:pPr algn="r" rtl="1">
              <a:lnSpc>
                <a:spcPct val="150000"/>
              </a:lnSpc>
            </a:pPr>
            <a:r>
              <a:rPr lang="fa-IR" b="1" dirty="0">
                <a:cs typeface="B Nazanin" panose="00000400000000000000" pitchFamily="2" charset="-78"/>
              </a:rPr>
              <a:t>۲. غربالگری</a:t>
            </a:r>
          </a:p>
          <a:p>
            <a:pPr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تست پاپ‌اسمیر منظم از </a:t>
            </a:r>
            <a:r>
              <a:rPr lang="fa-IR" b="1" dirty="0">
                <a:cs typeface="B Nazanin" panose="00000400000000000000" pitchFamily="2" charset="-78"/>
              </a:rPr>
              <a:t>سن ۳۰ سالگی</a:t>
            </a:r>
            <a:r>
              <a:rPr lang="fa-IR" dirty="0">
                <a:cs typeface="B Nazanin" panose="00000400000000000000" pitchFamily="2" charset="-78"/>
              </a:rPr>
              <a:t> را فراموش نکنید.</a:t>
            </a:r>
          </a:p>
          <a:p>
            <a:pPr algn="r" rtl="1">
              <a:lnSpc>
                <a:spcPct val="150000"/>
              </a:lnSpc>
            </a:pPr>
            <a:r>
              <a:rPr lang="fa-IR" b="1" dirty="0">
                <a:cs typeface="B Nazanin" panose="00000400000000000000" pitchFamily="2" charset="-78"/>
              </a:rPr>
              <a:t>۳. سابقه خانوادگی</a:t>
            </a:r>
          </a:p>
          <a:p>
            <a:pPr algn="r" rtl="1">
              <a:lnSpc>
                <a:spcPct val="150000"/>
              </a:lnSpc>
            </a:pPr>
            <a:r>
              <a:rPr lang="fa-IR" b="1" dirty="0">
                <a:cs typeface="B Nazanin" panose="00000400000000000000" pitchFamily="2" charset="-78"/>
              </a:rPr>
              <a:t>اطلاعات خانوادگی</a:t>
            </a:r>
            <a:r>
              <a:rPr lang="fa-IR" dirty="0">
                <a:cs typeface="B Nazanin" panose="00000400000000000000" pitchFamily="2" charset="-78"/>
              </a:rPr>
              <a:t> را جمع‌آوری کرده و با پزشک در میان بگذارید.</a:t>
            </a:r>
          </a:p>
          <a:p>
            <a:pPr algn="r" rtl="1">
              <a:lnSpc>
                <a:spcPct val="150000"/>
              </a:lnSpc>
            </a:pPr>
            <a:r>
              <a:rPr lang="fa-IR" b="1" dirty="0">
                <a:cs typeface="B Nazanin" panose="00000400000000000000" pitchFamily="2" charset="-78"/>
              </a:rPr>
              <a:t>۴. مشاوره</a:t>
            </a:r>
          </a:p>
          <a:p>
            <a:pPr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در صورت نگرانی، با </a:t>
            </a:r>
            <a:r>
              <a:rPr lang="fa-IR" b="1" dirty="0">
                <a:cs typeface="B Nazanin" panose="00000400000000000000" pitchFamily="2" charset="-78"/>
              </a:rPr>
              <a:t>ماما یا پزشک متخصص</a:t>
            </a:r>
            <a:r>
              <a:rPr lang="fa-IR" dirty="0">
                <a:cs typeface="B Nazanin" panose="00000400000000000000" pitchFamily="2" charset="-78"/>
              </a:rPr>
              <a:t> مشورت کنید.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DBD835-48C1-B232-CCFB-88D91CCFC6F0}"/>
              </a:ext>
            </a:extLst>
          </p:cNvPr>
          <p:cNvSpPr txBox="1"/>
          <p:nvPr/>
        </p:nvSpPr>
        <p:spPr>
          <a:xfrm>
            <a:off x="2618665" y="5203495"/>
            <a:ext cx="7449416" cy="8887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b="1" dirty="0">
                <a:cs typeface="B Nazanin" panose="00000400000000000000" pitchFamily="2" charset="-78"/>
              </a:rPr>
              <a:t>نکته کلیدی:</a:t>
            </a:r>
            <a:endParaRPr lang="fa-IR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سرطان دهانه رحم با تشخیص زودهنگام، یکی از </a:t>
            </a:r>
            <a:r>
              <a:rPr lang="fa-IR" b="1" dirty="0">
                <a:cs typeface="B Nazanin" panose="00000400000000000000" pitchFamily="2" charset="-78"/>
              </a:rPr>
              <a:t>موفق‌ترین انواع سرطان برای درمان</a:t>
            </a:r>
            <a:r>
              <a:rPr lang="fa-IR" dirty="0">
                <a:cs typeface="B Nazanin" panose="00000400000000000000" pitchFamily="2" charset="-78"/>
              </a:rPr>
              <a:t> است.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8153A2F-1D30-D4BB-E839-7E45E13DEC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685925"/>
            <a:ext cx="3615604" cy="2615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6998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AAEAA11-B426-442F-9014-3591C47ADCB8}"/>
              </a:ext>
            </a:extLst>
          </p:cNvPr>
          <p:cNvSpPr txBox="1"/>
          <p:nvPr/>
        </p:nvSpPr>
        <p:spPr>
          <a:xfrm>
            <a:off x="0" y="934135"/>
            <a:ext cx="12192000" cy="44012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 rtl="1"/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ctr" rtl="1"/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ctr" rtl="1"/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ctr" rtl="1"/>
            <a:r>
              <a:rPr lang="fa-IR" sz="2800" dirty="0">
                <a:solidFill>
                  <a:srgbClr val="002060"/>
                </a:solidFill>
                <a:cs typeface="B Titr" panose="00000700000000000000" pitchFamily="2" charset="-78"/>
              </a:rPr>
              <a:t>«با تشکر از وقت و توجه شما؛ امیدواریم این آگاهی، گامی موثر در جهت ارتقای سلامت جامعه باشد.»</a:t>
            </a:r>
          </a:p>
          <a:p>
            <a:pPr algn="ctr" rtl="1"/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ctr" rtl="1"/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ctr" rtl="1"/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ctr" rtl="1"/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ctr" rtl="1"/>
            <a:endParaRPr 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4DEAD65-4B6F-71EC-A587-68660E3908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0" y="3335481"/>
            <a:ext cx="3810000" cy="3231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5425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5A6F628-5549-DEDC-BB53-D9F61B1B69E9}"/>
              </a:ext>
            </a:extLst>
          </p:cNvPr>
          <p:cNvSpPr txBox="1"/>
          <p:nvPr/>
        </p:nvSpPr>
        <p:spPr>
          <a:xfrm>
            <a:off x="1418898" y="1743946"/>
            <a:ext cx="9199031" cy="1546577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endParaRPr lang="fa-IR" sz="1400" b="1" kern="0" dirty="0">
              <a:solidFill>
                <a:srgbClr val="2F2B2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ctr">
              <a:lnSpc>
                <a:spcPct val="150000"/>
              </a:lnSpc>
            </a:pPr>
            <a:r>
              <a:rPr lang="fa-IR" sz="2800" b="1" kern="0" dirty="0">
                <a:solidFill>
                  <a:schemeClr val="bg1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راهنمای خودمراقبتی برای پیشگیری وکنترل سرطان</a:t>
            </a:r>
          </a:p>
          <a:p>
            <a:pPr algn="ctr">
              <a:lnSpc>
                <a:spcPct val="150000"/>
              </a:lnSpc>
            </a:pPr>
            <a:r>
              <a:rPr lang="fa-IR" sz="2800" b="1" kern="0" dirty="0">
                <a:solidFill>
                  <a:schemeClr val="tx1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 </a:t>
            </a:r>
            <a:endParaRPr lang="fa-IR" sz="2800" b="1" dirty="0">
              <a:solidFill>
                <a:schemeClr val="tx1"/>
              </a:solidFill>
              <a:latin typeface="Century Gothic"/>
              <a:cs typeface="B Titr" panose="00000700000000000000" pitchFamily="2" charset="-78"/>
            </a:endParaRPr>
          </a:p>
        </p:txBody>
      </p:sp>
      <p:sp>
        <p:nvSpPr>
          <p:cNvPr id="5" name="Rounded Rectangle 7">
            <a:extLst>
              <a:ext uri="{FF2B5EF4-FFF2-40B4-BE49-F238E27FC236}">
                <a16:creationId xmlns:a16="http://schemas.microsoft.com/office/drawing/2014/main" id="{A40EA592-B987-E76B-A951-DB45015181E2}"/>
              </a:ext>
            </a:extLst>
          </p:cNvPr>
          <p:cNvSpPr/>
          <p:nvPr/>
        </p:nvSpPr>
        <p:spPr>
          <a:xfrm>
            <a:off x="2375211" y="3665802"/>
            <a:ext cx="7504770" cy="115604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endParaRPr lang="fa-IR" sz="2000" b="1" dirty="0">
              <a:solidFill>
                <a:srgbClr val="FF0000"/>
              </a:solidFill>
              <a:latin typeface="2  Titr"/>
              <a:cs typeface="B Titr" panose="00000700000000000000" pitchFamily="2" charset="-78"/>
            </a:endParaRPr>
          </a:p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2000" b="1" dirty="0">
                <a:solidFill>
                  <a:srgbClr val="002060"/>
                </a:solidFill>
                <a:latin typeface="2  Titr"/>
                <a:cs typeface="B Titr" panose="00000700000000000000" pitchFamily="2" charset="-78"/>
              </a:rPr>
              <a:t>فصل پانزدهم: </a:t>
            </a:r>
            <a:r>
              <a:rPr lang="fa-IR" sz="20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سرطان دهانه </a:t>
            </a:r>
            <a:r>
              <a:rPr lang="fa-IR" sz="20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رحم و سابقه خانوادگی سرطان </a:t>
            </a:r>
            <a:endParaRPr lang="en-US" sz="20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14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 rtl="1">
              <a:lnSpc>
                <a:spcPct val="150000"/>
              </a:lnSpc>
            </a:pPr>
            <a:endParaRPr lang="en-US" dirty="0">
              <a:highlight>
                <a:srgbClr val="FAF9F8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Picture 2" descr="دانشگاه علوم پزشکی اردبیل - ویکی‌پدیا، دانشنامهٔ آزاد">
            <a:extLst>
              <a:ext uri="{FF2B5EF4-FFF2-40B4-BE49-F238E27FC236}">
                <a16:creationId xmlns:a16="http://schemas.microsoft.com/office/drawing/2014/main" id="{9A234C65-626D-A255-AE09-05BB4DDB11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1787" y="75591"/>
            <a:ext cx="1668428" cy="1439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D408E45-F42D-CA26-D6A6-93CC087C26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90036-447B-46F9-A5D1-1257283CC61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4629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2ADDE82-9346-AF3C-CB4D-8449C88206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5967" y="1636486"/>
            <a:ext cx="5917087" cy="3974604"/>
          </a:xfrm>
          <a:prstGeom prst="rect">
            <a:avLst/>
          </a:prstGeom>
        </p:spPr>
      </p:pic>
      <p:sp>
        <p:nvSpPr>
          <p:cNvPr id="3" name="Text 0">
            <a:extLst>
              <a:ext uri="{FF2B5EF4-FFF2-40B4-BE49-F238E27FC236}">
                <a16:creationId xmlns:a16="http://schemas.microsoft.com/office/drawing/2014/main" id="{EAF93E5A-9364-AE4D-257B-3DE8025D450B}"/>
              </a:ext>
            </a:extLst>
          </p:cNvPr>
          <p:cNvSpPr/>
          <p:nvPr/>
        </p:nvSpPr>
        <p:spPr>
          <a:xfrm>
            <a:off x="3354016" y="237186"/>
            <a:ext cx="5041839" cy="6979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txBody>
          <a:bodyPr wrap="none" lIns="0" tIns="0" rIns="0" bIns="0" rtlCol="0" anchor="t"/>
          <a:lstStyle/>
          <a:p>
            <a:pPr marL="0" indent="0" algn="ctr" rtl="1">
              <a:lnSpc>
                <a:spcPct val="104000"/>
              </a:lnSpc>
              <a:buNone/>
            </a:pPr>
            <a:r>
              <a:rPr lang="fa-IR" sz="3200" dirty="0">
                <a:solidFill>
                  <a:srgbClr val="FF0000"/>
                </a:solidFill>
                <a:latin typeface="Tomorrow Semi Bold" pitchFamily="34" charset="0"/>
                <a:ea typeface="Tomorrow Semi Bold" pitchFamily="34" charset="-122"/>
                <a:cs typeface="B Titr" pitchFamily="2" charset="-78"/>
              </a:rPr>
              <a:t>فصل پانزدهم: سرطان دهانه رحم</a:t>
            </a:r>
          </a:p>
        </p:txBody>
      </p:sp>
      <p:sp>
        <p:nvSpPr>
          <p:cNvPr id="4" name="Text 1">
            <a:extLst>
              <a:ext uri="{FF2B5EF4-FFF2-40B4-BE49-F238E27FC236}">
                <a16:creationId xmlns:a16="http://schemas.microsoft.com/office/drawing/2014/main" id="{682D64FE-56EF-93F1-1289-69C0A1206D17}"/>
              </a:ext>
            </a:extLst>
          </p:cNvPr>
          <p:cNvSpPr/>
          <p:nvPr/>
        </p:nvSpPr>
        <p:spPr>
          <a:xfrm>
            <a:off x="3373590" y="1070293"/>
            <a:ext cx="5041839" cy="56619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txBody>
          <a:bodyPr wrap="none" lIns="0" tIns="0" rIns="0" bIns="0" rtlCol="0" anchor="t"/>
          <a:lstStyle/>
          <a:p>
            <a:pPr marL="0" indent="0" algn="ctr" rtl="1">
              <a:lnSpc>
                <a:spcPct val="125000"/>
              </a:lnSpc>
              <a:buNone/>
            </a:pPr>
            <a:r>
              <a:rPr lang="en-US" sz="2400" b="1" dirty="0">
                <a:solidFill>
                  <a:srgbClr val="00B050"/>
                </a:solidFill>
                <a:latin typeface="Tomorrow" pitchFamily="34" charset="0"/>
                <a:ea typeface="Tomorrow" pitchFamily="34" charset="-122"/>
                <a:cs typeface="B Titr" pitchFamily="2" charset="-78"/>
              </a:rPr>
              <a:t>آگاهی، پیشگیری و مراقبت از سلامت زنان</a:t>
            </a:r>
            <a:endParaRPr lang="en-US" sz="2400" b="1" dirty="0">
              <a:solidFill>
                <a:srgbClr val="00B050"/>
              </a:solidFill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664804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BABE549-2AF8-1292-5BA5-DEB92760F191}"/>
              </a:ext>
            </a:extLst>
          </p:cNvPr>
          <p:cNvSpPr txBox="1"/>
          <p:nvPr/>
        </p:nvSpPr>
        <p:spPr>
          <a:xfrm>
            <a:off x="2514600" y="1124951"/>
            <a:ext cx="8871238" cy="2135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dirty="0">
                <a:cs typeface="B Nazanin" panose="00000400000000000000" pitchFamily="2" charset="-78"/>
              </a:rPr>
              <a:t>سرطان دهانه رحم، سرطانی است که در </a:t>
            </a:r>
            <a:r>
              <a:rPr lang="fa-IR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دهانه رحم</a:t>
            </a:r>
            <a:r>
              <a:rPr lang="fa-IR" sz="180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cs typeface="B Nazanin" panose="00000400000000000000" pitchFamily="2" charset="-78"/>
              </a:rPr>
              <a:t>(ورودی رحم از واژن) ایجاد می‌شود.</a:t>
            </a:r>
          </a:p>
          <a:p>
            <a:pPr algn="r" rtl="1">
              <a:lnSpc>
                <a:spcPct val="150000"/>
              </a:lnSpc>
            </a:pPr>
            <a:r>
              <a:rPr lang="fa-IR" sz="1800" dirty="0">
                <a:cs typeface="B Nazanin" panose="00000400000000000000" pitchFamily="2" charset="-78"/>
              </a:rPr>
              <a:t>تقریباً </a:t>
            </a:r>
            <a:r>
              <a:rPr lang="fa-IR" sz="1800" b="1" dirty="0">
                <a:cs typeface="B Nazanin" panose="00000400000000000000" pitchFamily="2" charset="-78"/>
              </a:rPr>
              <a:t>۹۹٪ موارد</a:t>
            </a:r>
            <a:r>
              <a:rPr lang="fa-IR" sz="1800" dirty="0">
                <a:cs typeface="B Nazanin" panose="00000400000000000000" pitchFamily="2" charset="-78"/>
              </a:rPr>
              <a:t> با عفونت </a:t>
            </a:r>
            <a:r>
              <a:rPr lang="fa-IR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ویروس پاپیلومای انسانی (</a:t>
            </a:r>
            <a:r>
              <a:rPr lang="en-U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HPV</a:t>
            </a:r>
            <a:r>
              <a:rPr lang="fa-IR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) پرخطر</a:t>
            </a:r>
            <a:r>
              <a:rPr lang="fa-IR" sz="180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cs typeface="B Nazanin" panose="00000400000000000000" pitchFamily="2" charset="-78"/>
              </a:rPr>
              <a:t>مرتبط است که از طریق </a:t>
            </a:r>
            <a:r>
              <a:rPr lang="fa-IR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تماس جنسی</a:t>
            </a:r>
            <a:r>
              <a:rPr lang="fa-IR" sz="180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cs typeface="B Nazanin" panose="00000400000000000000" pitchFamily="2" charset="-78"/>
              </a:rPr>
              <a:t>منتقل می‌شود.</a:t>
            </a:r>
          </a:p>
          <a:p>
            <a:pPr algn="r" rtl="1">
              <a:lnSpc>
                <a:spcPct val="150000"/>
              </a:lnSpc>
            </a:pPr>
            <a:r>
              <a:rPr lang="fa-IR" sz="1800" dirty="0">
                <a:cs typeface="B Nazanin" panose="00000400000000000000" pitchFamily="2" charset="-78"/>
              </a:rPr>
              <a:t>سرطان دهانه رحم </a:t>
            </a:r>
            <a:r>
              <a:rPr lang="fa-IR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چهارمین سرطان شایع در بین زنان جهان</a:t>
            </a:r>
            <a:r>
              <a:rPr lang="fa-IR" sz="180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cs typeface="B Nazanin" panose="00000400000000000000" pitchFamily="2" charset="-78"/>
              </a:rPr>
              <a:t>است و روند افزایشی آن </a:t>
            </a:r>
            <a:r>
              <a:rPr lang="fa-IR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لزوم اقدامات پیشگیرانه</a:t>
            </a:r>
            <a:r>
              <a:rPr lang="fa-IR" sz="180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cs typeface="B Nazanin" panose="00000400000000000000" pitchFamily="2" charset="-78"/>
              </a:rPr>
              <a:t>را ضروری می‌سازد.</a:t>
            </a:r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78A18443-15E9-B62D-DD90-47EF5206E993}"/>
              </a:ext>
            </a:extLst>
          </p:cNvPr>
          <p:cNvSpPr/>
          <p:nvPr/>
        </p:nvSpPr>
        <p:spPr>
          <a:xfrm>
            <a:off x="4505676" y="506252"/>
            <a:ext cx="3177183" cy="3807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 rtl="1">
              <a:lnSpc>
                <a:spcPct val="104000"/>
              </a:lnSpc>
              <a:buNone/>
            </a:pPr>
            <a:r>
              <a:rPr lang="en-US" sz="2350" dirty="0">
                <a:solidFill>
                  <a:srgbClr val="FF0000"/>
                </a:solidFill>
                <a:latin typeface="Tomorrow Semi Bold" pitchFamily="34" charset="0"/>
                <a:ea typeface="Tomorrow Semi Bold" pitchFamily="34" charset="-122"/>
                <a:cs typeface="B Titr" pitchFamily="2" charset="-78"/>
              </a:rPr>
              <a:t>سرطان دهانه رحم چیست؟</a:t>
            </a:r>
            <a:endParaRPr lang="en-US" sz="2350" dirty="0">
              <a:solidFill>
                <a:srgbClr val="FF0000"/>
              </a:solidFill>
              <a:cs typeface="B Titr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673D605-4789-A270-4D48-9CD62FCBDD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5576" y="3597850"/>
            <a:ext cx="3779261" cy="29717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B614741-0E9F-2826-1D10-619EDE2392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6871" y="3597850"/>
            <a:ext cx="3583133" cy="2971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401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2">
            <a:extLst>
              <a:ext uri="{FF2B5EF4-FFF2-40B4-BE49-F238E27FC236}">
                <a16:creationId xmlns:a16="http://schemas.microsoft.com/office/drawing/2014/main" id="{EAFCC4D2-F363-7DA7-9F7F-8A4441C3EABD}"/>
              </a:ext>
            </a:extLst>
          </p:cNvPr>
          <p:cNvSpPr/>
          <p:nvPr/>
        </p:nvSpPr>
        <p:spPr>
          <a:xfrm>
            <a:off x="3124162" y="452673"/>
            <a:ext cx="5397285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 rtl="1">
              <a:lnSpc>
                <a:spcPct val="104000"/>
              </a:lnSpc>
              <a:buNone/>
            </a:pPr>
            <a:r>
              <a:rPr lang="fa-IR" sz="2750" b="1" dirty="0">
                <a:solidFill>
                  <a:srgbClr val="FF0000"/>
                </a:solidFill>
                <a:latin typeface="Tomorrow Semi Bold"/>
                <a:ea typeface="Tomorrow Semi Bold" pitchFamily="34" charset="-122"/>
                <a:cs typeface="B Zar" pitchFamily="2" charset="-78"/>
              </a:rPr>
              <a:t>ابعاد بحران در سال ۱۳۹۹ (آمار جهانی)</a:t>
            </a:r>
            <a:endParaRPr lang="en-US" sz="2750" b="1" dirty="0">
              <a:solidFill>
                <a:srgbClr val="FF0000"/>
              </a:solidFill>
              <a:latin typeface="Tomorrow Semi Bold"/>
              <a:cs typeface="B Zar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E16CF00-C527-B886-5BB5-05469C122F91}"/>
              </a:ext>
            </a:extLst>
          </p:cNvPr>
          <p:cNvSpPr txBox="1"/>
          <p:nvPr/>
        </p:nvSpPr>
        <p:spPr>
          <a:xfrm>
            <a:off x="2441863" y="1332684"/>
            <a:ext cx="9047884" cy="34470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Titr" panose="00000700000000000000" pitchFamily="2" charset="-78"/>
              </a:rPr>
              <a:t>۹۹٪ =</a:t>
            </a:r>
            <a:r>
              <a:rPr lang="fa-IR" sz="2000" b="1" dirty="0">
                <a:solidFill>
                  <a:srgbClr val="00B050"/>
                </a:solidFill>
                <a:cs typeface="B Titr" panose="00000700000000000000" pitchFamily="2" charset="-78"/>
              </a:rPr>
              <a:t>ارتباط با </a:t>
            </a:r>
            <a:r>
              <a:rPr lang="en-US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HPV</a:t>
            </a:r>
            <a:endParaRPr lang="fa-IR" sz="20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 rtl="1"/>
            <a:r>
              <a:rPr lang="fa-IR" sz="2000" dirty="0">
                <a:cs typeface="B Nazanin" panose="00000400000000000000" pitchFamily="2" charset="-78"/>
              </a:rPr>
              <a:t>۹۹ درصد از موارد سرطان دهانه رحم با </a:t>
            </a:r>
            <a:r>
              <a:rPr lang="fa-IR" sz="2000" b="1" dirty="0">
                <a:cs typeface="B Nazanin" panose="00000400000000000000" pitchFamily="2" charset="-78"/>
              </a:rPr>
              <a:t>ویروس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HPV</a:t>
            </a:r>
            <a:r>
              <a:rPr lang="fa-IR" sz="2000" b="1" dirty="0">
                <a:cs typeface="+mj-cs"/>
              </a:rPr>
              <a:t> </a:t>
            </a:r>
            <a:r>
              <a:rPr lang="fa-IR" sz="2000" b="1" dirty="0">
                <a:cs typeface="B Nazanin" panose="00000400000000000000" pitchFamily="2" charset="-78"/>
              </a:rPr>
              <a:t>پرخطر</a:t>
            </a:r>
            <a:r>
              <a:rPr lang="fa-IR" sz="2000" dirty="0">
                <a:cs typeface="B Nazanin" panose="00000400000000000000" pitchFamily="2" charset="-78"/>
              </a:rPr>
              <a:t> مرتبط است.</a:t>
            </a:r>
          </a:p>
          <a:p>
            <a:pPr algn="r" rtl="1"/>
            <a:endParaRPr lang="fa-IR" sz="2000" dirty="0">
              <a:cs typeface="B Titr" panose="000007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Titr" panose="00000700000000000000" pitchFamily="2" charset="-78"/>
              </a:rPr>
              <a:t> چهارمین =</a:t>
            </a:r>
            <a:r>
              <a:rPr lang="fa-IR" sz="2000" b="1" dirty="0">
                <a:solidFill>
                  <a:srgbClr val="00B050"/>
                </a:solidFill>
                <a:cs typeface="B Titr" panose="00000700000000000000" pitchFamily="2" charset="-78"/>
              </a:rPr>
              <a:t>رتبه جهانی</a:t>
            </a:r>
            <a:endParaRPr lang="fa-IR" sz="2000" dirty="0">
              <a:solidFill>
                <a:srgbClr val="00B050"/>
              </a:solidFill>
              <a:cs typeface="B Titr" panose="00000700000000000000" pitchFamily="2" charset="-78"/>
            </a:endParaRPr>
          </a:p>
          <a:p>
            <a:pPr algn="r" rtl="1"/>
            <a:r>
              <a:rPr lang="fa-IR" sz="2000" dirty="0">
                <a:cs typeface="B Nazanin" panose="00000400000000000000" pitchFamily="2" charset="-78"/>
              </a:rPr>
              <a:t>سرطان دهانه رحم، </a:t>
            </a:r>
            <a:r>
              <a:rPr lang="fa-IR" sz="2000" b="1" dirty="0">
                <a:cs typeface="B Nazanin" panose="00000400000000000000" pitchFamily="2" charset="-78"/>
              </a:rPr>
              <a:t>چهارمین سرطان شایع</a:t>
            </a:r>
            <a:r>
              <a:rPr lang="fa-IR" sz="2000" dirty="0">
                <a:cs typeface="B Nazanin" panose="00000400000000000000" pitchFamily="2" charset="-78"/>
              </a:rPr>
              <a:t> در میان زنان سراسر جهان است.</a:t>
            </a:r>
            <a:endParaRPr lang="fa-IR" sz="2000" dirty="0">
              <a:cs typeface="B Titr" panose="000007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000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Titr" panose="00000700000000000000" pitchFamily="2" charset="-78"/>
              </a:rPr>
              <a:t>۶۴۲ هزار =</a:t>
            </a:r>
            <a:r>
              <a:rPr lang="fa-IR" sz="2000" b="1" dirty="0">
                <a:solidFill>
                  <a:srgbClr val="00B050"/>
                </a:solidFill>
                <a:cs typeface="B Titr" panose="00000700000000000000" pitchFamily="2" charset="-78"/>
              </a:rPr>
              <a:t>مورد جدید</a:t>
            </a:r>
            <a:endParaRPr lang="fa-IR" sz="2000" dirty="0">
              <a:solidFill>
                <a:srgbClr val="00B050"/>
              </a:solidFill>
              <a:cs typeface="B Titr" panose="00000700000000000000" pitchFamily="2" charset="-78"/>
            </a:endParaRPr>
          </a:p>
          <a:p>
            <a:pPr algn="r" rtl="1"/>
            <a:r>
              <a:rPr lang="fa-IR" sz="2000" dirty="0">
                <a:cs typeface="B Nazanin" panose="00000400000000000000" pitchFamily="2" charset="-78"/>
              </a:rPr>
              <a:t>در سال ۲۰۲۰، تعداد </a:t>
            </a:r>
            <a:r>
              <a:rPr lang="fa-IR" sz="2000" b="1" dirty="0">
                <a:cs typeface="B Nazanin" panose="00000400000000000000" pitchFamily="2" charset="-78"/>
              </a:rPr>
              <a:t>۶۴۲,۰۰۰ مورد جدید</a:t>
            </a:r>
            <a:r>
              <a:rPr lang="fa-IR" sz="2000" dirty="0">
                <a:cs typeface="B Nazanin" panose="00000400000000000000" pitchFamily="2" charset="-78"/>
              </a:rPr>
              <a:t> ابتلا به سرطان دهانه رحم در دنیا گزارش شد.</a:t>
            </a:r>
          </a:p>
          <a:p>
            <a:pPr rtl="1">
              <a:buFont typeface="Arial" panose="020B0604020202020204" pitchFamily="34" charset="0"/>
              <a:buChar char="•"/>
            </a:pPr>
            <a:endParaRPr lang="fa-IR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2A1CFF7-17CD-811A-BEE8-6F8DF0E8F1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57362"/>
            <a:ext cx="3744625" cy="2773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0023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3107594-9795-1F21-FAC6-D2C9960166C9}"/>
              </a:ext>
            </a:extLst>
          </p:cNvPr>
          <p:cNvSpPr txBox="1"/>
          <p:nvPr/>
        </p:nvSpPr>
        <p:spPr>
          <a:xfrm>
            <a:off x="2036616" y="2025938"/>
            <a:ext cx="7637319" cy="203446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marL="0" indent="0" algn="ctr" rtl="1">
              <a:lnSpc>
                <a:spcPct val="133000"/>
              </a:lnSpc>
              <a:buNone/>
            </a:pPr>
            <a:endParaRPr lang="fa-IR" sz="1800" dirty="0">
              <a:solidFill>
                <a:srgbClr val="FF0000"/>
              </a:solidFill>
              <a:latin typeface="Tomorrow" pitchFamily="34" charset="0"/>
              <a:ea typeface="Tomorrow" pitchFamily="34" charset="-122"/>
              <a:cs typeface="B Titr" pitchFamily="2" charset="-78"/>
            </a:endParaRPr>
          </a:p>
          <a:p>
            <a:pPr marL="0" indent="0" algn="ctr" rtl="1">
              <a:lnSpc>
                <a:spcPct val="133000"/>
              </a:lnSpc>
              <a:buNone/>
            </a:pPr>
            <a:endParaRPr lang="fa-IR" dirty="0">
              <a:solidFill>
                <a:srgbClr val="FF0000"/>
              </a:solidFill>
              <a:latin typeface="Tomorrow" pitchFamily="34" charset="0"/>
              <a:ea typeface="Tomorrow" pitchFamily="34" charset="-122"/>
              <a:cs typeface="B Titr" pitchFamily="2" charset="-78"/>
            </a:endParaRPr>
          </a:p>
          <a:p>
            <a:pPr marL="0" indent="0" algn="ctr" rtl="1">
              <a:lnSpc>
                <a:spcPct val="133000"/>
              </a:lnSpc>
              <a:buNone/>
            </a:pPr>
            <a:r>
              <a:rPr lang="fa-IR" sz="2400" dirty="0">
                <a:solidFill>
                  <a:srgbClr val="FF0000"/>
                </a:solidFill>
                <a:latin typeface="Tomorrow" pitchFamily="34" charset="0"/>
                <a:ea typeface="Tomorrow" pitchFamily="34" charset="-122"/>
                <a:cs typeface="B Titr" pitchFamily="2" charset="-78"/>
              </a:rPr>
              <a:t>این آمار نشان‌دهنده اهمیت غربالگری و پیشگیری به‌موقع است.</a:t>
            </a:r>
          </a:p>
          <a:p>
            <a:pPr marL="0" indent="0" algn="ctr" rtl="1">
              <a:lnSpc>
                <a:spcPct val="133000"/>
              </a:lnSpc>
              <a:buNone/>
            </a:pPr>
            <a:endParaRPr lang="fa-IR" dirty="0">
              <a:solidFill>
                <a:srgbClr val="FF0000"/>
              </a:solidFill>
              <a:latin typeface="Tomorrow" pitchFamily="34" charset="0"/>
              <a:ea typeface="Tomorrow" pitchFamily="34" charset="-122"/>
              <a:cs typeface="B Titr" pitchFamily="2" charset="-78"/>
            </a:endParaRPr>
          </a:p>
          <a:p>
            <a:pPr marL="0" indent="0" algn="ctr" rtl="1">
              <a:lnSpc>
                <a:spcPct val="133000"/>
              </a:lnSpc>
              <a:buNone/>
            </a:pPr>
            <a:endParaRPr lang="fa-IR" sz="1800" dirty="0">
              <a:solidFill>
                <a:srgbClr val="FF0000"/>
              </a:solidFill>
              <a:latin typeface="Tomorrow" pitchFamily="34" charset="0"/>
              <a:ea typeface="Tomorrow" pitchFamily="34" charset="-122"/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924711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>
            <a:extLst>
              <a:ext uri="{FF2B5EF4-FFF2-40B4-BE49-F238E27FC236}">
                <a16:creationId xmlns:a16="http://schemas.microsoft.com/office/drawing/2014/main" id="{BB7F2872-5A97-8499-55EB-1BCCF451011F}"/>
              </a:ext>
            </a:extLst>
          </p:cNvPr>
          <p:cNvSpPr/>
          <p:nvPr/>
        </p:nvSpPr>
        <p:spPr>
          <a:xfrm>
            <a:off x="4330662" y="1675978"/>
            <a:ext cx="7442238" cy="200039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txBody>
          <a:bodyPr wrap="square" lIns="0" tIns="0" rIns="0" bIns="0" rtlCol="0" anchor="t">
            <a:noAutofit/>
          </a:bodyPr>
          <a:lstStyle/>
          <a:p>
            <a:pPr marL="0" indent="0" algn="r" rtl="1">
              <a:lnSpc>
                <a:spcPct val="133000"/>
              </a:lnSpc>
              <a:buNone/>
            </a:pPr>
            <a:r>
              <a:rPr lang="fa-IR" dirty="0">
                <a:latin typeface="Tomorrow" pitchFamily="34" charset="0"/>
                <a:ea typeface="Tomorrow" pitchFamily="34" charset="-122"/>
                <a:cs typeface="B Zar" pitchFamily="2" charset="-78"/>
              </a:rPr>
              <a:t>سرطان دهانه رحم اگر </a:t>
            </a:r>
            <a:r>
              <a:rPr lang="fa-IR" b="1" dirty="0">
                <a:solidFill>
                  <a:srgbClr val="FF0000"/>
                </a:solidFill>
                <a:latin typeface="Tomorrow" pitchFamily="34" charset="0"/>
                <a:ea typeface="Tomorrow" pitchFamily="34" charset="-122"/>
                <a:cs typeface="B Zar" pitchFamily="2" charset="-78"/>
              </a:rPr>
              <a:t>زود شناسایی شود، درمان‌پذیر است.</a:t>
            </a:r>
            <a:endParaRPr lang="fa-IR" dirty="0">
              <a:latin typeface="Tomorrow" pitchFamily="34" charset="0"/>
              <a:ea typeface="Tomorrow" pitchFamily="34" charset="-122"/>
              <a:cs typeface="B Zar" pitchFamily="2" charset="-78"/>
            </a:endParaRPr>
          </a:p>
          <a:p>
            <a:pPr marL="0" indent="0" algn="r" rtl="1">
              <a:lnSpc>
                <a:spcPct val="133000"/>
              </a:lnSpc>
              <a:buNone/>
            </a:pPr>
            <a:r>
              <a:rPr lang="fa-IR" dirty="0">
                <a:latin typeface="Tomorrow" pitchFamily="34" charset="0"/>
                <a:ea typeface="Tomorrow" pitchFamily="34" charset="-122"/>
                <a:cs typeface="B Zar" pitchFamily="2" charset="-78"/>
              </a:rPr>
              <a:t>بسیاری از زنان در ایران به دلیل نداشتن آگاهی یا خجالت از مراجعه به پزشک، در مراحل پیشرفته بیماری متوجه می‌شوند. </a:t>
            </a:r>
          </a:p>
          <a:p>
            <a:pPr marL="0" indent="0" algn="r" rtl="1">
              <a:lnSpc>
                <a:spcPct val="133000"/>
              </a:lnSpc>
              <a:buNone/>
            </a:pPr>
            <a:r>
              <a:rPr lang="fa-IR" dirty="0">
                <a:latin typeface="Tomorrow" pitchFamily="34" charset="0"/>
                <a:ea typeface="Tomorrow" pitchFamily="34" charset="-122"/>
                <a:cs typeface="B Zar" pitchFamily="2" charset="-78"/>
              </a:rPr>
              <a:t>با دانش و آگاهی می‌توانید بدون نگرانی از خودتان مراقبت کنید.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140B87C-973A-29A8-9019-FBB17153BA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948" y="1531673"/>
            <a:ext cx="3426249" cy="5145470"/>
          </a:xfrm>
          <a:prstGeom prst="rect">
            <a:avLst/>
          </a:prstGeom>
        </p:spPr>
      </p:pic>
      <p:sp>
        <p:nvSpPr>
          <p:cNvPr id="6" name="Text 0">
            <a:extLst>
              <a:ext uri="{FF2B5EF4-FFF2-40B4-BE49-F238E27FC236}">
                <a16:creationId xmlns:a16="http://schemas.microsoft.com/office/drawing/2014/main" id="{DD0A0379-BA83-CB5F-120B-274B90259B75}"/>
              </a:ext>
            </a:extLst>
          </p:cNvPr>
          <p:cNvSpPr/>
          <p:nvPr/>
        </p:nvSpPr>
        <p:spPr>
          <a:xfrm>
            <a:off x="5225715" y="101550"/>
            <a:ext cx="3544119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 rtl="1">
              <a:lnSpc>
                <a:spcPct val="104000"/>
              </a:lnSpc>
              <a:buNone/>
            </a:pPr>
            <a:r>
              <a:rPr lang="en-US" sz="3200" dirty="0">
                <a:solidFill>
                  <a:srgbClr val="FF0000"/>
                </a:solidFill>
                <a:latin typeface="Tomorrow Semi Bold" pitchFamily="34" charset="0"/>
                <a:ea typeface="Tomorrow Semi Bold" pitchFamily="34" charset="-122"/>
                <a:cs typeface="B Titr" pitchFamily="2" charset="-78"/>
              </a:rPr>
              <a:t>چرا باید مراقب باشیم؟</a:t>
            </a:r>
            <a:endParaRPr lang="en-US" sz="3200" dirty="0">
              <a:solidFill>
                <a:srgbClr val="FF0000"/>
              </a:solidFill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201955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2">
            <a:extLst>
              <a:ext uri="{FF2B5EF4-FFF2-40B4-BE49-F238E27FC236}">
                <a16:creationId xmlns:a16="http://schemas.microsoft.com/office/drawing/2014/main" id="{D9549960-BB9A-F444-E306-71C20CA86E5E}"/>
              </a:ext>
            </a:extLst>
          </p:cNvPr>
          <p:cNvSpPr/>
          <p:nvPr/>
        </p:nvSpPr>
        <p:spPr>
          <a:xfrm>
            <a:off x="4287245" y="507621"/>
            <a:ext cx="3378026" cy="422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 rtl="1">
              <a:lnSpc>
                <a:spcPct val="104000"/>
              </a:lnSpc>
              <a:buNone/>
            </a:pPr>
            <a:r>
              <a:rPr lang="en-US" sz="2650" dirty="0">
                <a:solidFill>
                  <a:srgbClr val="FF0000"/>
                </a:solidFill>
                <a:latin typeface="Tomorrow Semi Bold" pitchFamily="34" charset="0"/>
                <a:ea typeface="Tomorrow Semi Bold" pitchFamily="34" charset="-122"/>
                <a:cs typeface="B Titr" pitchFamily="2" charset="-78"/>
              </a:rPr>
              <a:t>آشنایی با عوامل خطر</a:t>
            </a:r>
            <a:endParaRPr lang="en-US" sz="2650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3" name="Text 16">
            <a:extLst>
              <a:ext uri="{FF2B5EF4-FFF2-40B4-BE49-F238E27FC236}">
                <a16:creationId xmlns:a16="http://schemas.microsoft.com/office/drawing/2014/main" id="{D772FFD6-B4D5-0F1A-66AB-B88616EAB0A8}"/>
              </a:ext>
            </a:extLst>
          </p:cNvPr>
          <p:cNvSpPr/>
          <p:nvPr/>
        </p:nvSpPr>
        <p:spPr>
          <a:xfrm>
            <a:off x="7150976" y="1622895"/>
            <a:ext cx="2273577" cy="41277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0" tIns="0" rIns="0" bIns="0" rtlCol="0" anchor="t"/>
          <a:lstStyle/>
          <a:p>
            <a:pPr marL="0" indent="0" algn="ctr" rtl="1">
              <a:lnSpc>
                <a:spcPct val="104000"/>
              </a:lnSpc>
              <a:buNone/>
            </a:pPr>
            <a:r>
              <a:rPr lang="en-US" sz="2400" dirty="0">
                <a:solidFill>
                  <a:srgbClr val="00B050"/>
                </a:solidFill>
                <a:latin typeface="Tomorrow Semi Bold" pitchFamily="34" charset="0"/>
                <a:ea typeface="Tomorrow Semi Bold" pitchFamily="34" charset="-122"/>
                <a:cs typeface="B Titr" pitchFamily="2" charset="-78"/>
              </a:rPr>
              <a:t>قابل اصلاح</a:t>
            </a:r>
            <a:endParaRPr lang="en-US" sz="2400" dirty="0">
              <a:solidFill>
                <a:srgbClr val="00B050"/>
              </a:solidFill>
              <a:cs typeface="B Titr" pitchFamily="2" charset="-78"/>
            </a:endParaRPr>
          </a:p>
        </p:txBody>
      </p:sp>
      <p:sp>
        <p:nvSpPr>
          <p:cNvPr id="4" name="Text 3">
            <a:extLst>
              <a:ext uri="{FF2B5EF4-FFF2-40B4-BE49-F238E27FC236}">
                <a16:creationId xmlns:a16="http://schemas.microsoft.com/office/drawing/2014/main" id="{B989E8E4-C7E4-CF43-4577-7D7809723397}"/>
              </a:ext>
            </a:extLst>
          </p:cNvPr>
          <p:cNvSpPr/>
          <p:nvPr/>
        </p:nvSpPr>
        <p:spPr>
          <a:xfrm>
            <a:off x="2767447" y="1613374"/>
            <a:ext cx="2403973" cy="4223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0" tIns="0" rIns="0" bIns="0" rtlCol="0" anchor="t"/>
          <a:lstStyle/>
          <a:p>
            <a:pPr marL="0" indent="0" algn="ctr" rtl="1">
              <a:lnSpc>
                <a:spcPct val="104000"/>
              </a:lnSpc>
              <a:buNone/>
            </a:pPr>
            <a:r>
              <a:rPr lang="en-US" sz="2400" dirty="0">
                <a:solidFill>
                  <a:srgbClr val="FF0000"/>
                </a:solidFill>
                <a:latin typeface="Tomorrow Semi Bold" pitchFamily="34" charset="0"/>
                <a:ea typeface="Tomorrow Semi Bold" pitchFamily="34" charset="-122"/>
                <a:cs typeface="B Titr" pitchFamily="2" charset="-78"/>
              </a:rPr>
              <a:t>غیرقابل اصلاح</a:t>
            </a:r>
            <a:endParaRPr lang="en-US" sz="2400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6" name="Shape 17">
            <a:extLst>
              <a:ext uri="{FF2B5EF4-FFF2-40B4-BE49-F238E27FC236}">
                <a16:creationId xmlns:a16="http://schemas.microsoft.com/office/drawing/2014/main" id="{57C4490A-8B96-9528-9A6C-D84BA9B6F841}"/>
              </a:ext>
            </a:extLst>
          </p:cNvPr>
          <p:cNvSpPr/>
          <p:nvPr/>
        </p:nvSpPr>
        <p:spPr>
          <a:xfrm>
            <a:off x="1891565" y="2187430"/>
            <a:ext cx="3934271" cy="3143658"/>
          </a:xfrm>
          <a:prstGeom prst="roundRect">
            <a:avLst>
              <a:gd name="adj" fmla="val 10643"/>
            </a:avLst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r" rtl="1">
              <a:lnSpc>
                <a:spcPct val="150000"/>
              </a:lnSpc>
            </a:pP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1. فزایش سن</a:t>
            </a:r>
            <a:endParaRPr lang="fa-IR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ریسک پس از ۳۰ سالگی افزایش می‌یابد.</a:t>
            </a:r>
          </a:p>
          <a:p>
            <a:pPr algn="r" rtl="1">
              <a:lnSpc>
                <a:spcPct val="150000"/>
              </a:lnSpc>
            </a:pP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2. سابقه خانوادگی</a:t>
            </a:r>
            <a:endParaRPr lang="fa-IR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سرطان یا ضایعات پیش‌سرطانی در بستگان درجه یک.</a:t>
            </a:r>
          </a:p>
          <a:p>
            <a:pPr algn="r" rtl="1">
              <a:lnSpc>
                <a:spcPct val="150000"/>
              </a:lnSpc>
            </a:pP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3. ضعف سیستم ایمنی</a:t>
            </a:r>
            <a:endParaRPr lang="fa-IR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نقص‌های ایمنی مادرزادی یا اکتسابی.</a:t>
            </a:r>
          </a:p>
          <a:p>
            <a:endParaRPr lang="en-US" dirty="0"/>
          </a:p>
        </p:txBody>
      </p:sp>
      <p:sp>
        <p:nvSpPr>
          <p:cNvPr id="7" name="Shape 17">
            <a:extLst>
              <a:ext uri="{FF2B5EF4-FFF2-40B4-BE49-F238E27FC236}">
                <a16:creationId xmlns:a16="http://schemas.microsoft.com/office/drawing/2014/main" id="{808D3D75-5D6E-FADA-A8A1-EA2040D5D5C9}"/>
              </a:ext>
            </a:extLst>
          </p:cNvPr>
          <p:cNvSpPr/>
          <p:nvPr/>
        </p:nvSpPr>
        <p:spPr>
          <a:xfrm>
            <a:off x="6511639" y="2247106"/>
            <a:ext cx="3934271" cy="3143658"/>
          </a:xfrm>
          <a:prstGeom prst="roundRect">
            <a:avLst>
              <a:gd name="adj" fmla="val 10643"/>
            </a:avLst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r" rtl="1">
              <a:lnSpc>
                <a:spcPct val="150000"/>
              </a:lnSpc>
            </a:pP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1. عفونت </a:t>
            </a:r>
            <a:r>
              <a:rPr lang="en-US" sz="1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HPV</a:t>
            </a:r>
            <a:endParaRPr lang="fa-IR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مهم‌ترین عامل؛ از راه تماس جنسی منتقل می‌شود.</a:t>
            </a:r>
          </a:p>
          <a:p>
            <a:pPr algn="r" rtl="1">
              <a:lnSpc>
                <a:spcPct val="150000"/>
              </a:lnSpc>
            </a:pP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2. سیگار و دخانیات</a:t>
            </a:r>
            <a:endParaRPr lang="fa-IR" dirty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تضعیف‌کننده سیستم ایمنی و افزایش‌دهنده خطر.</a:t>
            </a:r>
          </a:p>
          <a:p>
            <a:pPr algn="r" rtl="1">
              <a:lnSpc>
                <a:spcPct val="150000"/>
              </a:lnSpc>
            </a:pP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3. بهداشت نامناسب</a:t>
            </a:r>
            <a:endParaRPr lang="fa-IR" dirty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بهداشت ضعیف ناحیه تناسلی خطر عفونت را بالا می‌برد.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08162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8">
            <a:extLst>
              <a:ext uri="{FF2B5EF4-FFF2-40B4-BE49-F238E27FC236}">
                <a16:creationId xmlns:a16="http://schemas.microsoft.com/office/drawing/2014/main" id="{F44D991C-1F18-9FFD-A8FE-250FD454D46A}"/>
              </a:ext>
            </a:extLst>
          </p:cNvPr>
          <p:cNvSpPr/>
          <p:nvPr/>
        </p:nvSpPr>
        <p:spPr>
          <a:xfrm>
            <a:off x="2194014" y="5164247"/>
            <a:ext cx="8851523" cy="6520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/>
        </p:spPr>
        <p:txBody>
          <a:bodyPr wrap="square" lIns="0" tIns="0" rIns="0" bIns="0" rtlCol="0" anchor="t">
            <a:noAutofit/>
          </a:bodyPr>
          <a:lstStyle/>
          <a:p>
            <a:pPr marL="0" indent="0" algn="r" rtl="1">
              <a:lnSpc>
                <a:spcPct val="133000"/>
              </a:lnSpc>
              <a:buNone/>
            </a:pPr>
            <a:r>
              <a:rPr lang="en-US" sz="2000" b="1" dirty="0">
                <a:solidFill>
                  <a:srgbClr val="002060"/>
                </a:solidFill>
                <a:latin typeface="Tomorrow" pitchFamily="34" charset="0"/>
                <a:ea typeface="Tomorrow" pitchFamily="34" charset="-122"/>
                <a:cs typeface="B Zar" pitchFamily="2" charset="-78"/>
              </a:rPr>
              <a:t>در صورت مشاهده هر یک از این علائم، مراجعه به مرکز بهداشتی درمانی یا پزشک ضروری است.</a:t>
            </a:r>
            <a:endParaRPr lang="en-US" sz="2000" b="1" dirty="0">
              <a:solidFill>
                <a:srgbClr val="002060"/>
              </a:solidFill>
              <a:cs typeface="B Zar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9F56A6F-0DBD-26A4-FE97-AA620BE2CFF5}"/>
              </a:ext>
            </a:extLst>
          </p:cNvPr>
          <p:cNvSpPr txBox="1"/>
          <p:nvPr/>
        </p:nvSpPr>
        <p:spPr>
          <a:xfrm>
            <a:off x="4813588" y="1509328"/>
            <a:ext cx="6094268" cy="25506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1. خونریزی غیرطبیعی</a:t>
            </a:r>
            <a:endParaRPr lang="fa-IR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پس از رابطه جنسی، بین دوره‌های قاعدگی یا پس از یائسگی.</a:t>
            </a:r>
          </a:p>
          <a:p>
            <a:pPr algn="r" rtl="1">
              <a:lnSpc>
                <a:spcPct val="150000"/>
              </a:lnSpc>
            </a:pP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2. ترشحات غیرمعمول</a:t>
            </a:r>
            <a:endParaRPr lang="fa-IR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با بوی بد یا رنگ غیرطبیعی واژینال.</a:t>
            </a:r>
          </a:p>
          <a:p>
            <a:pPr algn="r" rtl="1">
              <a:lnSpc>
                <a:spcPct val="150000"/>
              </a:lnSpc>
            </a:pP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3. درد لگنی</a:t>
            </a:r>
            <a:endParaRPr lang="fa-IR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درد پایین شکم یا درد هنگام رابطه جنسی.</a:t>
            </a:r>
          </a:p>
        </p:txBody>
      </p:sp>
      <p:sp>
        <p:nvSpPr>
          <p:cNvPr id="8" name="Text 0">
            <a:extLst>
              <a:ext uri="{FF2B5EF4-FFF2-40B4-BE49-F238E27FC236}">
                <a16:creationId xmlns:a16="http://schemas.microsoft.com/office/drawing/2014/main" id="{D4A9C15B-5C68-CFA2-673D-9BAF193B97AC}"/>
              </a:ext>
            </a:extLst>
          </p:cNvPr>
          <p:cNvSpPr/>
          <p:nvPr/>
        </p:nvSpPr>
        <p:spPr>
          <a:xfrm>
            <a:off x="4151523" y="451311"/>
            <a:ext cx="3544119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 rtl="1">
              <a:lnSpc>
                <a:spcPct val="104000"/>
              </a:lnSpc>
              <a:buNone/>
            </a:pPr>
            <a:r>
              <a:rPr lang="en-US" sz="3200" dirty="0">
                <a:solidFill>
                  <a:srgbClr val="FF0000"/>
                </a:solidFill>
                <a:latin typeface="Tomorrow Semi Bold" pitchFamily="34" charset="0"/>
                <a:ea typeface="Tomorrow Semi Bold" pitchFamily="34" charset="-122"/>
                <a:cs typeface="B Titr" pitchFamily="2" charset="-78"/>
              </a:rPr>
              <a:t>علائم هشداردهنده</a:t>
            </a:r>
            <a:endParaRPr lang="en-US" sz="3200" dirty="0">
              <a:solidFill>
                <a:srgbClr val="FF0000"/>
              </a:solidFill>
              <a:cs typeface="B Titr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F38EA24-852A-D553-5546-3B201309A5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442" y="1624445"/>
            <a:ext cx="3878840" cy="2635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423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820</Words>
  <Application>Microsoft Office PowerPoint</Application>
  <PresentationFormat>Widescreen</PresentationFormat>
  <Paragraphs>105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8" baseType="lpstr">
      <vt:lpstr>2  Titr</vt:lpstr>
      <vt:lpstr>Arial</vt:lpstr>
      <vt:lpstr>B Nazanin</vt:lpstr>
      <vt:lpstr>B Titr</vt:lpstr>
      <vt:lpstr>B Zar</vt:lpstr>
      <vt:lpstr>Calibri</vt:lpstr>
      <vt:lpstr>Calibri Light</vt:lpstr>
      <vt:lpstr>Century Gothic</vt:lpstr>
      <vt:lpstr>Times New Roman</vt:lpstr>
      <vt:lpstr>Tomorrow</vt:lpstr>
      <vt:lpstr>Tomorrow Semi Bold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TGR.H</dc:creator>
  <cp:lastModifiedBy>hosein raeesi</cp:lastModifiedBy>
  <cp:revision>27</cp:revision>
  <dcterms:created xsi:type="dcterms:W3CDTF">2026-06-03T10:44:34Z</dcterms:created>
  <dcterms:modified xsi:type="dcterms:W3CDTF">2026-06-16T09:36:12Z</dcterms:modified>
</cp:coreProperties>
</file>