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8" r:id="rId1"/>
  </p:sldMasterIdLst>
  <p:sldIdLst>
    <p:sldId id="256" r:id="rId2"/>
    <p:sldId id="275" r:id="rId3"/>
    <p:sldId id="276" r:id="rId4"/>
    <p:sldId id="257" r:id="rId5"/>
    <p:sldId id="258" r:id="rId6"/>
    <p:sldId id="259" r:id="rId7"/>
    <p:sldId id="260" r:id="rId8"/>
    <p:sldId id="261" r:id="rId9"/>
    <p:sldId id="262" r:id="rId10"/>
    <p:sldId id="263" r:id="rId11"/>
    <p:sldId id="264" r:id="rId12"/>
    <p:sldId id="265"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708" y="96"/>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6" name="Rectangle 15"/>
          <p:cNvSpPr/>
          <p:nvPr/>
        </p:nvSpPr>
        <p:spPr>
          <a:xfrm>
            <a:off x="1" y="0"/>
            <a:ext cx="12192000" cy="6858000"/>
          </a:xfrm>
          <a:prstGeom prst="rect">
            <a:avLst/>
          </a:prstGeom>
          <a:blipFill dpi="0" rotWithShape="1">
            <a:blip r:embed="rId2">
              <a:alphaModFix amt="40000"/>
              <a:duotone>
                <a:schemeClr val="accent1">
                  <a:shade val="45000"/>
                  <a:satMod val="135000"/>
                </a:schemeClr>
                <a:prstClr val="white"/>
              </a:duotone>
            </a:blip>
            <a:srcRect/>
            <a:tile tx="-133350" ty="330200" sx="85000" sy="85000" flip="xy"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lumMod val="85000"/>
                  <a:lumOff val="1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lumMod val="85000"/>
                  <a:lumOff val="1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lumMod val="85000"/>
                  <a:lumOff val="15000"/>
                </a:schemeClr>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2">
                    <a:lumMod val="7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rgbClr val="FFFFFF"/>
                </a:solidFill>
                <a:latin typeface="+mn-lt"/>
              </a:defRPr>
            </a:lvl1pPr>
          </a:lstStyle>
          <a:p>
            <a:fld id="{1D8BD707-D9CF-40AE-B4C6-C98DA3205C09}" type="datetimeFigureOut">
              <a:rPr lang="en-US" smtClean="0"/>
              <a:pPr/>
              <a:t>6/16/2026</a:t>
            </a:fld>
            <a:endParaRPr lang="en-US"/>
          </a:p>
        </p:txBody>
      </p:sp>
      <p:sp>
        <p:nvSpPr>
          <p:cNvPr id="21" name="Footer Placeholder 20"/>
          <p:cNvSpPr>
            <a:spLocks noGrp="1"/>
          </p:cNvSpPr>
          <p:nvPr>
            <p:ph type="ftr" sz="quarter" idx="11"/>
          </p:nvPr>
        </p:nvSpPr>
        <p:spPr>
          <a:xfrm>
            <a:off x="1453896" y="5212080"/>
            <a:ext cx="5905500" cy="228600"/>
          </a:xfrm>
        </p:spPr>
        <p:txBody>
          <a:bodyPr/>
          <a:lstStyle>
            <a:lvl1pPr algn="l">
              <a:defRPr>
                <a:solidFill>
                  <a:schemeClr val="tx1">
                    <a:lumMod val="75000"/>
                    <a:lumOff val="25000"/>
                  </a:schemeClr>
                </a:solidFill>
              </a:defRPr>
            </a:lvl1pPr>
          </a:lstStyle>
          <a:p>
            <a:endParaRPr lang="en-US"/>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96263346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6/16/2026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068017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6/16/2026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7054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6/16/2026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18190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16" name="Rectangle 15"/>
          <p:cNvSpPr/>
          <p:nvPr/>
        </p:nvSpPr>
        <p:spPr>
          <a:xfrm>
            <a:off x="11784" y="0"/>
            <a:ext cx="12192000" cy="6858000"/>
          </a:xfrm>
          <a:prstGeom prst="rect">
            <a:avLst/>
          </a:prstGeom>
          <a:blipFill dpi="0" rotWithShape="1">
            <a:blip r:embed="rId2">
              <a:alphaModFix amt="40000"/>
              <a:duotone>
                <a:schemeClr val="accent2">
                  <a:shade val="45000"/>
                  <a:satMod val="135000"/>
                </a:schemeClr>
                <a:prstClr val="white"/>
              </a:duotone>
            </a:blip>
            <a:srcRect/>
            <a:tile tx="-133350" ty="330200" sx="85000" sy="85000" flip="xy"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accent2">
                  <a:lumMod val="5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accent2">
                  <a:lumMod val="5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accent2">
                  <a:lumMod val="50000"/>
                </a:schemeClr>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tabLst>
                <a:tab pos="2633663" algn="l"/>
              </a:tabLst>
              <a:defRPr sz="1600">
                <a:solidFill>
                  <a:schemeClr val="tx2"/>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rgbClr val="FFFFFF"/>
                </a:solidFill>
                <a:latin typeface="+mn-lt"/>
                <a:ea typeface="+mn-ea"/>
                <a:cs typeface="+mn-cs"/>
              </a:defRPr>
            </a:lvl1pPr>
          </a:lstStyle>
          <a:p>
            <a:fld id="{1D8BD707-D9CF-40AE-B4C6-C98DA3205C09}" type="datetimeFigureOut">
              <a:rPr lang="en-US" smtClean="0"/>
              <a:pPr/>
              <a:t>6/16/2026</a:t>
            </a:fld>
            <a:endParaRPr lang="en-US"/>
          </a:p>
        </p:txBody>
      </p:sp>
      <p:sp>
        <p:nvSpPr>
          <p:cNvPr id="5" name="Footer Placeholder 4"/>
          <p:cNvSpPr>
            <a:spLocks noGrp="1"/>
          </p:cNvSpPr>
          <p:nvPr>
            <p:ph type="ftr" sz="quarter" idx="11"/>
          </p:nvPr>
        </p:nvSpPr>
        <p:spPr>
          <a:xfrm>
            <a:off x="1453896" y="5212080"/>
            <a:ext cx="5907024" cy="228600"/>
          </a:xfrm>
        </p:spPr>
        <p:txBody>
          <a:bodyPr/>
          <a:lstStyle>
            <a:lvl1pPr algn="l">
              <a:defRPr/>
            </a:lvl1pPr>
          </a:lstStyle>
          <a:p>
            <a:endParaRPr lang="en-US"/>
          </a:p>
        </p:txBody>
      </p:sp>
      <p:sp>
        <p:nvSpPr>
          <p:cNvPr id="6" name="Slide Number Placeholder 5"/>
          <p:cNvSpPr>
            <a:spLocks noGrp="1"/>
          </p:cNvSpPr>
          <p:nvPr>
            <p:ph type="sldNum" sz="quarter" idx="12"/>
          </p:nvPr>
        </p:nvSpPr>
        <p:spPr>
          <a:xfrm>
            <a:off x="8604504" y="5212080"/>
            <a:ext cx="2112264" cy="228600"/>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6805712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6/16/2026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02005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800" b="0">
                <a:solidFill>
                  <a:schemeClr val="tx2"/>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800" b="0">
                <a:solidFill>
                  <a:schemeClr val="tx2"/>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6/16/2026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478631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6/16/2026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42806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154376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ectangle 14"/>
          <p:cNvSpPr/>
          <p:nvPr/>
        </p:nvSpPr>
        <p:spPr>
          <a:xfrm>
            <a:off x="9020386" y="237744"/>
            <a:ext cx="2926080"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chemeClr val="tx1"/>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1D8BD707-D9CF-40AE-B4C6-C98DA3205C09}" type="datetimeFigureOut">
              <a:rPr lang="en-US" smtClean="0"/>
              <a:pPr/>
              <a:t>6/16/2026</a:t>
            </a:fld>
            <a:endParaRPr lang="en-US"/>
          </a:p>
        </p:txBody>
      </p:sp>
      <p:sp>
        <p:nvSpPr>
          <p:cNvPr id="9" name="Footer Placeholder 8"/>
          <p:cNvSpPr>
            <a:spLocks noGrp="1"/>
          </p:cNvSpPr>
          <p:nvPr>
            <p:ph type="ftr" sz="quarter" idx="11"/>
          </p:nvPr>
        </p:nvSpPr>
        <p:spPr/>
        <p:txBody>
          <a:bodyPr/>
          <a:lstStyle>
            <a:lvl1pPr algn="r">
              <a:defRPr/>
            </a:lvl1pPr>
          </a:lstStyle>
          <a:p>
            <a:endParaRPr lang="en-US"/>
          </a:p>
        </p:txBody>
      </p:sp>
      <p:sp>
        <p:nvSpPr>
          <p:cNvPr id="11" name="Slide Number Placeholder 10"/>
          <p:cNvSpPr>
            <a:spLocks noGrp="1"/>
          </p:cNvSpPr>
          <p:nvPr>
            <p:ph type="sldNum" sz="quarter" idx="12"/>
          </p:nvPr>
        </p:nvSpPr>
        <p:spPr>
          <a:xfrm>
            <a:off x="10396728" y="6227064"/>
            <a:ext cx="1463040" cy="256032"/>
          </a:xfrm>
        </p:spPr>
        <p:txBody>
          <a:bodyPr/>
          <a:lstStyle/>
          <a:p>
            <a:fld id="{B6F15528-21DE-4FAA-801E-634DDDAF4B2B}" type="slidenum">
              <a:rPr lang="en-US" smtClean="0"/>
              <a:pPr/>
              <a:t>‹#›</a:t>
            </a:fld>
            <a:endParaRPr lang="en-US"/>
          </a:p>
        </p:txBody>
      </p:sp>
      <p:sp>
        <p:nvSpPr>
          <p:cNvPr id="12" name="Rectangle 11"/>
          <p:cNvSpPr/>
          <p:nvPr/>
        </p:nvSpPr>
        <p:spPr>
          <a:xfrm>
            <a:off x="9157546" y="374904"/>
            <a:ext cx="2651760"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601789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chemeClr val="tx1"/>
                </a:solidFill>
                <a:latin typeface="+mj-lt"/>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6">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9050" dist="6350" dir="2700000" algn="tl" rotWithShape="0">
                    <a:prstClr val="black">
                      <a:alpha val="40000"/>
                    </a:prstClr>
                  </a:outerShdw>
                </a:effectLst>
              </a:defRPr>
            </a:lvl1pPr>
          </a:lstStyle>
          <a:p>
            <a:fld id="{1D8BD707-D9CF-40AE-B4C6-C98DA3205C09}" type="datetimeFigureOut">
              <a:rPr lang="en-US" smtClean="0"/>
              <a:pPr/>
              <a:t>6/16/2026</a:t>
            </a:fld>
            <a:endParaRPr lang="en-US"/>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endParaRPr lang="en-US"/>
          </a:p>
        </p:txBody>
      </p:sp>
      <p:sp>
        <p:nvSpPr>
          <p:cNvPr id="7" name="Slide Number Placeholder 6"/>
          <p:cNvSpPr>
            <a:spLocks noGrp="1"/>
          </p:cNvSpPr>
          <p:nvPr>
            <p:ph type="sldNum" sz="quarter" idx="12"/>
          </p:nvPr>
        </p:nvSpPr>
        <p:spPr>
          <a:xfrm>
            <a:off x="10396728" y="6227064"/>
            <a:ext cx="1463040" cy="256032"/>
          </a:xfrm>
        </p:spPr>
        <p:txBody>
          <a:bodyPr/>
          <a:lstStyle/>
          <a:p>
            <a:fld id="{B6F15528-21DE-4FAA-801E-634DDDAF4B2B}" type="slidenum">
              <a:rPr lang="en-US" smtClean="0"/>
              <a:pPr/>
              <a:t>‹#›</a:t>
            </a:fld>
            <a:endParaRPr lang="en-US"/>
          </a:p>
        </p:txBody>
      </p:sp>
      <p:sp>
        <p:nvSpPr>
          <p:cNvPr id="10" name="Rectangle 9"/>
          <p:cNvSpPr/>
          <p:nvPr/>
        </p:nvSpPr>
        <p:spPr>
          <a:xfrm>
            <a:off x="9157546" y="374904"/>
            <a:ext cx="2651760"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175523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89464" y="6214535"/>
            <a:ext cx="2743200" cy="256032"/>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1D8BD707-D9CF-40AE-B4C6-C98DA3205C09}" type="datetimeFigureOut">
              <a:rPr lang="en-US" smtClean="0"/>
              <a:pPr/>
              <a:t>6/16/2026</a:t>
            </a:fld>
            <a:endParaRPr lang="en-US"/>
          </a:p>
        </p:txBody>
      </p:sp>
      <p:sp>
        <p:nvSpPr>
          <p:cNvPr id="5" name="Footer Placeholder 4"/>
          <p:cNvSpPr>
            <a:spLocks noGrp="1"/>
          </p:cNvSpPr>
          <p:nvPr>
            <p:ph type="ftr" sz="quarter" idx="3"/>
          </p:nvPr>
        </p:nvSpPr>
        <p:spPr>
          <a:xfrm>
            <a:off x="3489960" y="6214535"/>
            <a:ext cx="5212080" cy="256032"/>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10348535" y="6214535"/>
            <a:ext cx="1463040" cy="256032"/>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B6F15528-21DE-4FAA-801E-634DDDAF4B2B}" type="slidenum">
              <a:rPr lang="en-US" smtClean="0"/>
              <a:pPr/>
              <a:t>‹#›</a:t>
            </a:fld>
            <a:endParaRPr lang="en-US"/>
          </a:p>
        </p:txBody>
      </p:sp>
      <p:sp>
        <p:nvSpPr>
          <p:cNvPr id="8" name="Rectangle 7"/>
          <p:cNvSpPr/>
          <p:nvPr/>
        </p:nvSpPr>
        <p:spPr>
          <a:xfrm>
            <a:off x="371856" y="374904"/>
            <a:ext cx="11448288" cy="6108192"/>
          </a:xfrm>
          <a:prstGeom prst="rect">
            <a:avLst/>
          </a:prstGeom>
          <a:noFill/>
          <a:ln w="6350" cap="sq" cmpd="sng" algn="ctr">
            <a:solidFill>
              <a:schemeClr val="tx1">
                <a:lumMod val="75000"/>
                <a:lumOff val="25000"/>
              </a:schemeClr>
            </a:solidFill>
            <a:prstDash val="solid"/>
            <a:miter lim="800000"/>
          </a:ln>
          <a:effectLst/>
        </p:spPr>
      </p:sp>
    </p:spTree>
    <p:extLst>
      <p:ext uri="{BB962C8B-B14F-4D97-AF65-F5344CB8AC3E}">
        <p14:creationId xmlns:p14="http://schemas.microsoft.com/office/powerpoint/2010/main" val="2095790238"/>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Lst>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moozesh\Pictures\بسم.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5538" y="1524001"/>
            <a:ext cx="4349262" cy="283368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3523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0" y="457200"/>
            <a:ext cx="6858000" cy="1371600"/>
          </a:xfrm>
        </p:spPr>
        <p:txBody>
          <a:bodyPr>
            <a:normAutofit/>
          </a:bodyPr>
          <a:lstStyle/>
          <a:p>
            <a:r>
              <a:rPr lang="fa-IR" sz="3200" dirty="0">
                <a:solidFill>
                  <a:schemeClr val="bg2">
                    <a:lumMod val="50000"/>
                  </a:schemeClr>
                </a:solidFill>
                <a:cs typeface="B Titr" pitchFamily="2" charset="-78"/>
              </a:rPr>
              <a:t>توصیه هایی برای تغییر در شیوه زندگی </a:t>
            </a:r>
            <a:endParaRPr lang="en-US" sz="3200" dirty="0">
              <a:solidFill>
                <a:schemeClr val="bg2">
                  <a:lumMod val="50000"/>
                </a:schemeClr>
              </a:solidFill>
              <a:cs typeface="B Titr" pitchFamily="2" charset="-78"/>
            </a:endParaRPr>
          </a:p>
        </p:txBody>
      </p:sp>
      <p:sp>
        <p:nvSpPr>
          <p:cNvPr id="3" name="Content Placeholder 2"/>
          <p:cNvSpPr>
            <a:spLocks noGrp="1"/>
          </p:cNvSpPr>
          <p:nvPr>
            <p:ph idx="1"/>
          </p:nvPr>
        </p:nvSpPr>
        <p:spPr>
          <a:xfrm>
            <a:off x="1752600" y="1463040"/>
            <a:ext cx="10058400" cy="3931920"/>
          </a:xfrm>
        </p:spPr>
        <p:txBody>
          <a:bodyPr>
            <a:normAutofit/>
          </a:bodyPr>
          <a:lstStyle/>
          <a:p>
            <a:pPr algn="just" rtl="1">
              <a:lnSpc>
                <a:spcPct val="160000"/>
              </a:lnSpc>
              <a:buFont typeface="Wingdings" panose="05000000000000000000" pitchFamily="2" charset="2"/>
              <a:buChar char="Ø"/>
            </a:pPr>
            <a:r>
              <a:rPr lang="fa-IR" b="1" dirty="0">
                <a:solidFill>
                  <a:srgbClr val="0070C0"/>
                </a:solidFill>
                <a:cs typeface="B Zar" pitchFamily="2" charset="-78"/>
              </a:rPr>
              <a:t>غذاهای مورد علاقه تان را حذف نکنید ولی تعادل را رعایت کنید.</a:t>
            </a:r>
          </a:p>
          <a:p>
            <a:pPr algn="just" rtl="1">
              <a:lnSpc>
                <a:spcPct val="160000"/>
              </a:lnSpc>
              <a:buFont typeface="Wingdings" panose="05000000000000000000" pitchFamily="2" charset="2"/>
              <a:buChar char="Ø"/>
            </a:pPr>
            <a:r>
              <a:rPr lang="fa-IR" b="1" dirty="0">
                <a:solidFill>
                  <a:srgbClr val="0070C0"/>
                </a:solidFill>
                <a:cs typeface="B Zar" pitchFamily="2" charset="-78"/>
              </a:rPr>
              <a:t>درطول روز مقادیر فراوانی آب یا دیگر نوشیدنی های فاقد کالری بنوشید.</a:t>
            </a:r>
          </a:p>
          <a:p>
            <a:pPr algn="just" rtl="1">
              <a:lnSpc>
                <a:spcPct val="160000"/>
              </a:lnSpc>
              <a:buFont typeface="Wingdings" panose="05000000000000000000" pitchFamily="2" charset="2"/>
              <a:buChar char="Ø"/>
            </a:pPr>
            <a:r>
              <a:rPr lang="fa-IR" b="1" dirty="0">
                <a:solidFill>
                  <a:srgbClr val="0070C0"/>
                </a:solidFill>
                <a:cs typeface="B Zar" pitchFamily="2" charset="-78"/>
              </a:rPr>
              <a:t>برای غذای اصلی و میان وعده ها مواد خوراکی کم کالری مانند سبزیجات ، میوه و غلات با سبوس را انتخاب کنید.</a:t>
            </a:r>
          </a:p>
          <a:p>
            <a:pPr algn="just" rtl="1">
              <a:lnSpc>
                <a:spcPct val="160000"/>
              </a:lnSpc>
              <a:buFont typeface="Wingdings" panose="05000000000000000000" pitchFamily="2" charset="2"/>
              <a:buChar char="Ø"/>
            </a:pPr>
            <a:r>
              <a:rPr lang="fa-IR" b="1" dirty="0">
                <a:solidFill>
                  <a:srgbClr val="0070C0"/>
                </a:solidFill>
                <a:cs typeface="B Zar" pitchFamily="2" charset="-78"/>
              </a:rPr>
              <a:t>سرعت غذا خوردن را کم کنید.</a:t>
            </a:r>
          </a:p>
          <a:p>
            <a:pPr algn="just" rtl="1">
              <a:lnSpc>
                <a:spcPct val="160000"/>
              </a:lnSpc>
              <a:buFont typeface="Wingdings" panose="05000000000000000000" pitchFamily="2" charset="2"/>
              <a:buChar char="Ø"/>
            </a:pPr>
            <a:r>
              <a:rPr lang="fa-IR" b="1" dirty="0">
                <a:solidFill>
                  <a:srgbClr val="0070C0"/>
                </a:solidFill>
                <a:cs typeface="B Zar" pitchFamily="2" charset="-78"/>
              </a:rPr>
              <a:t>اگر در طول روز به دفعات احساس گرسنگی می کنید یک راهکار مناسب کاهش میزان وعده اصلی غذا و در عوض مصرف چند میان وعده کوچک در طول روز می باشد.</a:t>
            </a:r>
          </a:p>
          <a:p>
            <a:pPr algn="just" rtl="1">
              <a:lnSpc>
                <a:spcPct val="160000"/>
              </a:lnSpc>
              <a:buFont typeface="Wingdings" panose="05000000000000000000" pitchFamily="2" charset="2"/>
              <a:buChar char="Ø"/>
            </a:pPr>
            <a:r>
              <a:rPr lang="fa-IR" b="1" dirty="0">
                <a:solidFill>
                  <a:srgbClr val="0070C0"/>
                </a:solidFill>
                <a:cs typeface="B Zar" pitchFamily="2" charset="-78"/>
              </a:rPr>
              <a:t>پروتئین خاصیت سیرکنندگی دارد سعی کنید در هروعده غذائی مقداری پروتئین بخورید.</a:t>
            </a:r>
            <a:endParaRPr lang="en-US" b="1" dirty="0">
              <a:solidFill>
                <a:srgbClr val="0070C0"/>
              </a:solidFill>
              <a:cs typeface="B Zar" pitchFamily="2" charset="-78"/>
            </a:endParaRPr>
          </a:p>
          <a:p>
            <a:pPr algn="r" rtl="1"/>
            <a:endParaRPr lang="fa-IR" dirty="0"/>
          </a:p>
        </p:txBody>
      </p:sp>
      <p:pic>
        <p:nvPicPr>
          <p:cNvPr id="5" name="Picture 4">
            <a:extLst>
              <a:ext uri="{FF2B5EF4-FFF2-40B4-BE49-F238E27FC236}">
                <a16:creationId xmlns:a16="http://schemas.microsoft.com/office/drawing/2014/main" id="{2FEA2576-96D2-C676-903C-BE2883D317F7}"/>
              </a:ext>
            </a:extLst>
          </p:cNvPr>
          <p:cNvPicPr>
            <a:picLocks noChangeAspect="1"/>
          </p:cNvPicPr>
          <p:nvPr/>
        </p:nvPicPr>
        <p:blipFill>
          <a:blip r:embed="rId2"/>
          <a:stretch>
            <a:fillRect/>
          </a:stretch>
        </p:blipFill>
        <p:spPr>
          <a:xfrm>
            <a:off x="381000" y="1219200"/>
            <a:ext cx="1981477" cy="3000794"/>
          </a:xfrm>
          <a:prstGeom prst="rect">
            <a:avLst/>
          </a:prstGeom>
        </p:spPr>
      </p:pic>
    </p:spTree>
    <p:extLst>
      <p:ext uri="{BB962C8B-B14F-4D97-AF65-F5344CB8AC3E}">
        <p14:creationId xmlns:p14="http://schemas.microsoft.com/office/powerpoint/2010/main" val="41207532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400" y="205742"/>
            <a:ext cx="7162800" cy="1371600"/>
          </a:xfrm>
        </p:spPr>
        <p:txBody>
          <a:bodyPr>
            <a:normAutofit/>
          </a:bodyPr>
          <a:lstStyle/>
          <a:p>
            <a:r>
              <a:rPr lang="fa-IR" sz="3200" dirty="0">
                <a:solidFill>
                  <a:schemeClr val="bg2">
                    <a:lumMod val="50000"/>
                  </a:schemeClr>
                </a:solidFill>
                <a:cs typeface="B Titr" pitchFamily="2" charset="-78"/>
              </a:rPr>
              <a:t>توصیه هایی برای تغییر در شیوه زندگی </a:t>
            </a:r>
            <a:endParaRPr lang="en-US" sz="3200" dirty="0">
              <a:solidFill>
                <a:schemeClr val="bg2">
                  <a:lumMod val="50000"/>
                </a:schemeClr>
              </a:solidFill>
              <a:cs typeface="B Titr" pitchFamily="2" charset="-78"/>
            </a:endParaRPr>
          </a:p>
        </p:txBody>
      </p:sp>
      <p:sp>
        <p:nvSpPr>
          <p:cNvPr id="3" name="Content Placeholder 2"/>
          <p:cNvSpPr>
            <a:spLocks noGrp="1"/>
          </p:cNvSpPr>
          <p:nvPr>
            <p:ph idx="1"/>
          </p:nvPr>
        </p:nvSpPr>
        <p:spPr>
          <a:xfrm>
            <a:off x="1600200" y="1371600"/>
            <a:ext cx="10058400" cy="3931920"/>
          </a:xfrm>
        </p:spPr>
        <p:txBody>
          <a:bodyPr>
            <a:normAutofit fontScale="92500" lnSpcReduction="10000"/>
          </a:bodyPr>
          <a:lstStyle/>
          <a:p>
            <a:pPr marL="0" indent="0" algn="just" rtl="1">
              <a:lnSpc>
                <a:spcPct val="150000"/>
              </a:lnSpc>
              <a:buNone/>
            </a:pPr>
            <a:r>
              <a:rPr lang="fa-IR" b="1" dirty="0">
                <a:solidFill>
                  <a:srgbClr val="0070C0"/>
                </a:solidFill>
                <a:cs typeface="B Zar" pitchFamily="2" charset="-78"/>
              </a:rPr>
              <a:t>1. صبحانه را حذف نکنید.</a:t>
            </a:r>
          </a:p>
          <a:p>
            <a:pPr marL="0" indent="0" algn="just" rtl="1">
              <a:lnSpc>
                <a:spcPct val="150000"/>
              </a:lnSpc>
              <a:buNone/>
            </a:pPr>
            <a:r>
              <a:rPr lang="fa-IR" b="1" dirty="0">
                <a:solidFill>
                  <a:srgbClr val="0070C0"/>
                </a:solidFill>
                <a:cs typeface="B Zar" pitchFamily="2" charset="-78"/>
              </a:rPr>
              <a:t>2. فیبر بیشتری مصرف کنید.</a:t>
            </a:r>
          </a:p>
          <a:p>
            <a:pPr marL="0" indent="0" algn="just" rtl="1">
              <a:lnSpc>
                <a:spcPct val="150000"/>
              </a:lnSpc>
              <a:buNone/>
            </a:pPr>
            <a:r>
              <a:rPr lang="fa-IR" b="1" dirty="0">
                <a:solidFill>
                  <a:srgbClr val="0070C0"/>
                </a:solidFill>
                <a:cs typeface="B Zar" pitchFamily="2" charset="-78"/>
              </a:rPr>
              <a:t>3. آهسته وزن کم کنید.</a:t>
            </a:r>
          </a:p>
          <a:p>
            <a:pPr marL="0" indent="0" algn="just" rtl="1">
              <a:lnSpc>
                <a:spcPct val="150000"/>
              </a:lnSpc>
              <a:buNone/>
            </a:pPr>
            <a:r>
              <a:rPr lang="fa-IR" b="1" dirty="0">
                <a:solidFill>
                  <a:srgbClr val="0070C0"/>
                </a:solidFill>
                <a:cs typeface="B Zar" pitchFamily="2" charset="-78"/>
              </a:rPr>
              <a:t>4. به اندازه کافی بخوابید.</a:t>
            </a:r>
          </a:p>
          <a:p>
            <a:pPr marL="0" indent="0" algn="just" rtl="1">
              <a:lnSpc>
                <a:spcPct val="150000"/>
              </a:lnSpc>
              <a:buNone/>
            </a:pPr>
            <a:r>
              <a:rPr lang="fa-IR" b="1" dirty="0">
                <a:solidFill>
                  <a:srgbClr val="0070C0"/>
                </a:solidFill>
                <a:cs typeface="B Zar" pitchFamily="2" charset="-78"/>
              </a:rPr>
              <a:t>5. سطح فعالیت بدنی خود را افزایش دهید.</a:t>
            </a:r>
          </a:p>
          <a:p>
            <a:pPr marL="0" indent="0" algn="just" rtl="1">
              <a:lnSpc>
                <a:spcPct val="150000"/>
              </a:lnSpc>
              <a:buNone/>
            </a:pPr>
            <a:r>
              <a:rPr lang="fa-IR" b="1" dirty="0">
                <a:solidFill>
                  <a:srgbClr val="0070C0"/>
                </a:solidFill>
                <a:cs typeface="B Zar" pitchFamily="2" charset="-78"/>
              </a:rPr>
              <a:t>6. از کاهش وافزایش وزن مکرر بپرهیزید.</a:t>
            </a:r>
          </a:p>
          <a:p>
            <a:pPr marL="0" indent="0" algn="just" rtl="1">
              <a:lnSpc>
                <a:spcPct val="150000"/>
              </a:lnSpc>
              <a:buNone/>
            </a:pPr>
            <a:r>
              <a:rPr lang="fa-IR" b="1" dirty="0">
                <a:solidFill>
                  <a:srgbClr val="0070C0"/>
                </a:solidFill>
                <a:cs typeface="B Zar" pitchFamily="2" charset="-78"/>
              </a:rPr>
              <a:t>7. مصرف مواد نشاسته ای را کم کنید.</a:t>
            </a:r>
          </a:p>
          <a:p>
            <a:pPr marL="0" indent="0" algn="just" rtl="1">
              <a:lnSpc>
                <a:spcPct val="150000"/>
              </a:lnSpc>
              <a:buNone/>
            </a:pPr>
            <a:r>
              <a:rPr lang="fa-IR" b="1" dirty="0">
                <a:solidFill>
                  <a:srgbClr val="0070C0"/>
                </a:solidFill>
                <a:cs typeface="B Zar" pitchFamily="2" charset="-78"/>
              </a:rPr>
              <a:t>8. غذا را در کمال آرامش صرف کنید و در حالت استرس و اضطراب غذا نخورید.</a:t>
            </a:r>
          </a:p>
        </p:txBody>
      </p:sp>
      <p:pic>
        <p:nvPicPr>
          <p:cNvPr id="5122" name="Picture 2" descr="C:\Users\Amoozesh\Desktop\images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371600"/>
            <a:ext cx="3962399"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7737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1900" y="464127"/>
            <a:ext cx="4648200" cy="1371600"/>
          </a:xfrm>
        </p:spPr>
        <p:txBody>
          <a:bodyPr/>
          <a:lstStyle/>
          <a:p>
            <a:r>
              <a:rPr lang="fa-IR" dirty="0">
                <a:solidFill>
                  <a:schemeClr val="bg2">
                    <a:lumMod val="50000"/>
                  </a:schemeClr>
                </a:solidFill>
                <a:cs typeface="B Titr" pitchFamily="2" charset="-78"/>
              </a:rPr>
              <a:t>سپاس از توجه شما</a:t>
            </a:r>
            <a:endParaRPr lang="en-US" dirty="0">
              <a:solidFill>
                <a:schemeClr val="bg2">
                  <a:lumMod val="50000"/>
                </a:schemeClr>
              </a:solidFill>
              <a:cs typeface="B Titr" pitchFamily="2" charset="-78"/>
            </a:endParaRPr>
          </a:p>
        </p:txBody>
      </p:sp>
      <p:pic>
        <p:nvPicPr>
          <p:cNvPr id="1026" name="Picture 2" descr="C:\Users\Amoozesh\Pictures\pink-jasmine-flower-photo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600200"/>
            <a:ext cx="6858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63508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76A0621-6DEF-C817-A2D7-0C27CA01ACC8}"/>
              </a:ext>
            </a:extLst>
          </p:cNvPr>
          <p:cNvSpPr txBox="1"/>
          <p:nvPr/>
        </p:nvSpPr>
        <p:spPr>
          <a:xfrm>
            <a:off x="2177168" y="2234362"/>
            <a:ext cx="8106486" cy="900246"/>
          </a:xfrm>
          <a:prstGeom prst="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1">
            <a:spAutoFit/>
          </a:bodyPr>
          <a:lstStyle/>
          <a:p>
            <a:pPr algn="ctr"/>
            <a:endParaRPr lang="fa-IR" sz="1400" b="1" kern="0" dirty="0">
              <a:solidFill>
                <a:srgbClr val="2F2B20"/>
              </a:solidFill>
              <a:latin typeface="Times New Roman" panose="02020603050405020304" pitchFamily="18" charset="0"/>
              <a:cs typeface="B Nazanin" panose="00000400000000000000" pitchFamily="2" charset="-78"/>
            </a:endParaRPr>
          </a:p>
          <a:p>
            <a:pPr algn="ctr">
              <a:lnSpc>
                <a:spcPct val="150000"/>
              </a:lnSpc>
            </a:pPr>
            <a:r>
              <a:rPr lang="fa-IR" sz="2800" b="1" kern="0" dirty="0">
                <a:solidFill>
                  <a:srgbClr val="0070C0"/>
                </a:solidFill>
                <a:latin typeface="Times New Roman" panose="02020603050405020304" pitchFamily="18" charset="0"/>
                <a:cs typeface="B Titr" panose="00000700000000000000" pitchFamily="2" charset="-78"/>
              </a:rPr>
              <a:t>راهنمای خودمراقبتی برای پیشگیری وکنترل سرطان </a:t>
            </a:r>
            <a:endParaRPr lang="fa-IR" sz="2800" b="1" dirty="0">
              <a:solidFill>
                <a:srgbClr val="0070C0"/>
              </a:solidFill>
              <a:latin typeface="Century Gothic"/>
              <a:cs typeface="B Titr" panose="00000700000000000000" pitchFamily="2" charset="-78"/>
            </a:endParaRPr>
          </a:p>
        </p:txBody>
      </p:sp>
      <p:sp>
        <p:nvSpPr>
          <p:cNvPr id="10" name="Rounded Rectangle 7">
            <a:extLst>
              <a:ext uri="{FF2B5EF4-FFF2-40B4-BE49-F238E27FC236}">
                <a16:creationId xmlns:a16="http://schemas.microsoft.com/office/drawing/2014/main" id="{38F8DB45-A836-78C5-ED56-4E03132CBEAB}"/>
              </a:ext>
            </a:extLst>
          </p:cNvPr>
          <p:cNvSpPr/>
          <p:nvPr/>
        </p:nvSpPr>
        <p:spPr>
          <a:xfrm>
            <a:off x="2981061" y="3262704"/>
            <a:ext cx="6229878" cy="1156044"/>
          </a:xfrm>
          <a:prstGeom prst="roundRect">
            <a:avLst/>
          </a:prstGeom>
          <a:solidFill>
            <a:schemeClr val="accent2">
              <a:lumMod val="60000"/>
              <a:lumOff val="40000"/>
            </a:schemeClr>
          </a:solidFill>
          <a:ln/>
        </p:spPr>
        <p:style>
          <a:lnRef idx="2">
            <a:schemeClr val="accent4"/>
          </a:lnRef>
          <a:fillRef idx="1">
            <a:schemeClr val="lt1"/>
          </a:fillRef>
          <a:effectRef idx="0">
            <a:schemeClr val="accent4"/>
          </a:effectRef>
          <a:fontRef idx="minor">
            <a:schemeClr val="dk1"/>
          </a:fontRef>
        </p:style>
        <p:txBody>
          <a:bodyPr rtlCol="0" anchor="ctr"/>
          <a:lstStyle/>
          <a:p>
            <a:pPr algn="ctr" rtl="1">
              <a:lnSpc>
                <a:spcPct val="150000"/>
              </a:lnSpc>
            </a:pPr>
            <a:r>
              <a:rPr lang="fa-IR" sz="4000" b="1" dirty="0">
                <a:solidFill>
                  <a:schemeClr val="tx1"/>
                </a:solidFill>
                <a:latin typeface="2  Titr"/>
                <a:cs typeface="B Titr" panose="00000700000000000000" pitchFamily="2" charset="-78"/>
              </a:rPr>
              <a:t>فصل چهارم: </a:t>
            </a:r>
            <a:r>
              <a:rPr lang="fa-IR" sz="3600" b="1" dirty="0">
                <a:solidFill>
                  <a:schemeClr val="tx1"/>
                </a:solidFill>
                <a:effectLst/>
                <a:latin typeface="2  Titr"/>
                <a:ea typeface="Times New Roman" panose="02020603050405020304" pitchFamily="18" charset="0"/>
                <a:cs typeface="B Titr" panose="00000700000000000000" pitchFamily="2" charset="-78"/>
              </a:rPr>
              <a:t>کاهش وزن</a:t>
            </a:r>
          </a:p>
          <a:p>
            <a:pPr algn="ctr" rtl="1">
              <a:lnSpc>
                <a:spcPct val="150000"/>
              </a:lnSpc>
            </a:pPr>
            <a:endParaRPr lang="en-US" sz="1800" dirty="0">
              <a:effectLst/>
              <a:highlight>
                <a:srgbClr val="FAF9F8"/>
              </a:highlight>
              <a:latin typeface="Times New Roman" panose="02020603050405020304" pitchFamily="18" charset="0"/>
              <a:ea typeface="Times New Roman" panose="02020603050405020304" pitchFamily="18" charset="0"/>
            </a:endParaRPr>
          </a:p>
        </p:txBody>
      </p:sp>
      <p:pic>
        <p:nvPicPr>
          <p:cNvPr id="1026" name="Picture 2" descr="دانشگاه علوم پزشکی اردبیل - ویکی‌پدیا، دانشنامهٔ آزاد">
            <a:extLst>
              <a:ext uri="{FF2B5EF4-FFF2-40B4-BE49-F238E27FC236}">
                <a16:creationId xmlns:a16="http://schemas.microsoft.com/office/drawing/2014/main" id="{838EF3E3-8EF6-0C8D-1D98-A155FACDFD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7300" y="156890"/>
            <a:ext cx="2057400" cy="1824309"/>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A66C5FE0-08AB-A0E7-9C0C-68BB82C2223D}"/>
              </a:ext>
            </a:extLst>
          </p:cNvPr>
          <p:cNvSpPr>
            <a:spLocks noGrp="1"/>
          </p:cNvSpPr>
          <p:nvPr>
            <p:ph type="sldNum" sz="quarter" idx="12"/>
          </p:nvPr>
        </p:nvSpPr>
        <p:spPr/>
        <p:txBody>
          <a:bodyPr/>
          <a:lstStyle/>
          <a:p>
            <a:fld id="{B470F0BE-403F-4FA9-95EB-F8C390914EB3}" type="slidenum">
              <a:rPr lang="en-US" smtClean="0"/>
              <a:t>2</a:t>
            </a:fld>
            <a:endParaRPr lang="en-US"/>
          </a:p>
        </p:txBody>
      </p:sp>
    </p:spTree>
    <p:extLst>
      <p:ext uri="{BB962C8B-B14F-4D97-AF65-F5344CB8AC3E}">
        <p14:creationId xmlns:p14="http://schemas.microsoft.com/office/powerpoint/2010/main" val="3889111796"/>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C64602F-F0D5-978C-F913-390B680E98C0}"/>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11835" y="2103438"/>
            <a:ext cx="4368330" cy="3932237"/>
          </a:xfrm>
          <a:prstGeom prst="rect">
            <a:avLst/>
          </a:prstGeom>
          <a:noFill/>
        </p:spPr>
      </p:pic>
      <p:sp>
        <p:nvSpPr>
          <p:cNvPr id="6" name="Title 5">
            <a:extLst>
              <a:ext uri="{FF2B5EF4-FFF2-40B4-BE49-F238E27FC236}">
                <a16:creationId xmlns:a16="http://schemas.microsoft.com/office/drawing/2014/main" id="{2A54F579-D6D9-82A3-2A4A-1E600BA0AD20}"/>
              </a:ext>
            </a:extLst>
          </p:cNvPr>
          <p:cNvSpPr>
            <a:spLocks noGrp="1" noChangeArrowheads="1"/>
          </p:cNvSpPr>
          <p:nvPr>
            <p:ph type="title"/>
          </p:nvPr>
        </p:nvSpPr>
        <p:spPr bwMode="auto">
          <a:xfrm>
            <a:off x="3124200" y="533400"/>
            <a:ext cx="5638800" cy="1447800"/>
          </a:xfrm>
          <a:prstGeom prst="rect">
            <a:avLst/>
          </a:prstGeom>
          <a:solidFill>
            <a:schemeClr val="accent2">
              <a:lumMod val="40000"/>
              <a:lumOff val="60000"/>
            </a:schemeClr>
          </a:solidFill>
          <a:ln>
            <a:noFill/>
          </a:ln>
        </p:spPr>
        <p:txBody>
          <a:bodyPr rot="0" vert="horz" wrap="square" lIns="91440" tIns="45720" rIns="91440" bIns="45720" anchor="t" anchorCtr="0" upright="1">
            <a:noAutofit/>
          </a:bodyPr>
          <a:lstStyle/>
          <a:p>
            <a:pPr algn="ctr"/>
            <a:r>
              <a:rPr lang="fa-IR" dirty="0">
                <a:cs typeface="B Titr" panose="00000700000000000000" pitchFamily="2" charset="-78"/>
              </a:rPr>
              <a:t>فصل چهارم: کاهش وزن</a:t>
            </a:r>
            <a:endParaRPr lang="en-US" dirty="0">
              <a:cs typeface="B Titr" panose="00000700000000000000" pitchFamily="2" charset="-78"/>
            </a:endParaRPr>
          </a:p>
        </p:txBody>
      </p:sp>
    </p:spTree>
    <p:extLst>
      <p:ext uri="{BB962C8B-B14F-4D97-AF65-F5344CB8AC3E}">
        <p14:creationId xmlns:p14="http://schemas.microsoft.com/office/powerpoint/2010/main" val="33206550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7318"/>
            <a:ext cx="7680960" cy="1371600"/>
          </a:xfrm>
        </p:spPr>
        <p:txBody>
          <a:bodyPr/>
          <a:lstStyle/>
          <a:p>
            <a:pPr algn="ctr"/>
            <a:r>
              <a:rPr lang="fa-IR" dirty="0">
                <a:solidFill>
                  <a:schemeClr val="bg2">
                    <a:lumMod val="50000"/>
                  </a:schemeClr>
                </a:solidFill>
                <a:cs typeface="B Titr" pitchFamily="2" charset="-78"/>
              </a:rPr>
              <a:t>کاهش وزن</a:t>
            </a:r>
            <a:endParaRPr lang="en-US" dirty="0">
              <a:solidFill>
                <a:schemeClr val="bg2">
                  <a:lumMod val="50000"/>
                </a:schemeClr>
              </a:solidFill>
              <a:cs typeface="B Titr" pitchFamily="2" charset="-78"/>
            </a:endParaRPr>
          </a:p>
        </p:txBody>
      </p:sp>
      <p:sp>
        <p:nvSpPr>
          <p:cNvPr id="3" name="Content Placeholder 2"/>
          <p:cNvSpPr>
            <a:spLocks noGrp="1"/>
          </p:cNvSpPr>
          <p:nvPr>
            <p:ph idx="1"/>
          </p:nvPr>
        </p:nvSpPr>
        <p:spPr>
          <a:xfrm>
            <a:off x="3977640" y="1295400"/>
            <a:ext cx="7680960" cy="3931920"/>
          </a:xfrm>
        </p:spPr>
        <p:txBody>
          <a:bodyPr>
            <a:normAutofit/>
          </a:bodyPr>
          <a:lstStyle/>
          <a:p>
            <a:pPr algn="just" rtl="1">
              <a:lnSpc>
                <a:spcPct val="150000"/>
              </a:lnSpc>
              <a:buFont typeface="Wingdings" panose="05000000000000000000" pitchFamily="2" charset="2"/>
              <a:buChar char="Ø"/>
            </a:pPr>
            <a:r>
              <a:rPr lang="fa-IR" b="1" dirty="0">
                <a:solidFill>
                  <a:srgbClr val="0070C0"/>
                </a:solidFill>
                <a:cs typeface="B Zar" pitchFamily="2" charset="-78"/>
              </a:rPr>
              <a:t>خطر بسیاری از سرطان ها در افرادی که اضافه وزن دارند یا چاق هستند بیشتر می شود.</a:t>
            </a:r>
          </a:p>
          <a:p>
            <a:pPr algn="just" rtl="1">
              <a:lnSpc>
                <a:spcPct val="150000"/>
              </a:lnSpc>
              <a:buFont typeface="Wingdings" panose="05000000000000000000" pitchFamily="2" charset="2"/>
              <a:buChar char="Ø"/>
            </a:pPr>
            <a:r>
              <a:rPr lang="fa-IR" b="1" dirty="0">
                <a:solidFill>
                  <a:srgbClr val="0070C0"/>
                </a:solidFill>
                <a:cs typeface="B Zar" pitchFamily="2" charset="-78"/>
              </a:rPr>
              <a:t>برخی از سرطان ها رابطه تنگاتنگی با افزایش وزن بدن دارند.</a:t>
            </a:r>
          </a:p>
          <a:p>
            <a:pPr algn="just" rtl="1">
              <a:lnSpc>
                <a:spcPct val="150000"/>
              </a:lnSpc>
              <a:buFont typeface="Wingdings" panose="05000000000000000000" pitchFamily="2" charset="2"/>
              <a:buChar char="Ø"/>
            </a:pPr>
            <a:r>
              <a:rPr lang="fa-IR" b="1" dirty="0">
                <a:solidFill>
                  <a:srgbClr val="0070C0"/>
                </a:solidFill>
                <a:cs typeface="B Zar" pitchFamily="2" charset="-78"/>
              </a:rPr>
              <a:t>حدود نیمی از جمعیت مردان و زنان ایرانی اضافه وزن دارند.</a:t>
            </a:r>
            <a:endParaRPr lang="en-US" b="1" dirty="0">
              <a:solidFill>
                <a:srgbClr val="0070C0"/>
              </a:solidFill>
              <a:cs typeface="B Zar" pitchFamily="2" charset="-78"/>
            </a:endParaRPr>
          </a:p>
        </p:txBody>
      </p:sp>
      <p:pic>
        <p:nvPicPr>
          <p:cNvPr id="2050" name="Picture 2" descr="C:\Users\Amoozesh\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752600"/>
            <a:ext cx="3505200" cy="3246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42357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81001"/>
            <a:ext cx="8260672" cy="1039427"/>
          </a:xfrm>
        </p:spPr>
        <p:txBody>
          <a:bodyPr>
            <a:noAutofit/>
          </a:bodyPr>
          <a:lstStyle/>
          <a:p>
            <a:pPr algn="ctr"/>
            <a:r>
              <a:rPr lang="fa-IR" sz="3200" dirty="0">
                <a:solidFill>
                  <a:schemeClr val="bg2">
                    <a:lumMod val="50000"/>
                  </a:schemeClr>
                </a:solidFill>
                <a:cs typeface="B Titr" pitchFamily="2" charset="-78"/>
              </a:rPr>
              <a:t>نقش کاهش وزن در پیشگیری و بهبودی پس از سرطان</a:t>
            </a:r>
            <a:endParaRPr lang="en-US" sz="3200" dirty="0">
              <a:solidFill>
                <a:schemeClr val="bg2">
                  <a:lumMod val="50000"/>
                </a:schemeClr>
              </a:solidFill>
              <a:cs typeface="B Titr" pitchFamily="2" charset="-78"/>
            </a:endParaRPr>
          </a:p>
        </p:txBody>
      </p:sp>
      <p:sp>
        <p:nvSpPr>
          <p:cNvPr id="3" name="Content Placeholder 2"/>
          <p:cNvSpPr>
            <a:spLocks noGrp="1"/>
          </p:cNvSpPr>
          <p:nvPr>
            <p:ph idx="1"/>
          </p:nvPr>
        </p:nvSpPr>
        <p:spPr>
          <a:xfrm>
            <a:off x="4038600" y="1219200"/>
            <a:ext cx="7680960" cy="3931920"/>
          </a:xfrm>
        </p:spPr>
        <p:txBody>
          <a:bodyPr>
            <a:normAutofit/>
          </a:bodyPr>
          <a:lstStyle/>
          <a:p>
            <a:pPr marL="400050" indent="-285750" algn="just" rtl="1">
              <a:lnSpc>
                <a:spcPct val="150000"/>
              </a:lnSpc>
              <a:buFont typeface="Wingdings" panose="05000000000000000000" pitchFamily="2" charset="2"/>
              <a:buChar char="Ø"/>
            </a:pPr>
            <a:r>
              <a:rPr lang="fa-IR" b="1" dirty="0">
                <a:solidFill>
                  <a:srgbClr val="0070C0"/>
                </a:solidFill>
                <a:cs typeface="B Zar" pitchFamily="2" charset="-78"/>
              </a:rPr>
              <a:t>حفظ وزن مناسب بدن در پیشگیری از سرطان مهم است.</a:t>
            </a:r>
          </a:p>
          <a:p>
            <a:pPr marL="400050" indent="-285750" algn="just" rtl="1">
              <a:lnSpc>
                <a:spcPct val="150000"/>
              </a:lnSpc>
              <a:buFont typeface="Wingdings" panose="05000000000000000000" pitchFamily="2" charset="2"/>
              <a:buChar char="Ø"/>
            </a:pPr>
            <a:r>
              <a:rPr lang="fa-IR" b="1" dirty="0">
                <a:solidFill>
                  <a:srgbClr val="0070C0"/>
                </a:solidFill>
                <a:cs typeface="B Zar" pitchFamily="2" charset="-78"/>
              </a:rPr>
              <a:t>افزایش وزن در دوران بزرگسالی با افزایش خطر سرطان مرتبط است.</a:t>
            </a:r>
          </a:p>
          <a:p>
            <a:pPr marL="400050" indent="-285750" algn="just" rtl="1">
              <a:lnSpc>
                <a:spcPct val="150000"/>
              </a:lnSpc>
              <a:buFont typeface="Wingdings" panose="05000000000000000000" pitchFamily="2" charset="2"/>
              <a:buChar char="Ø"/>
            </a:pPr>
            <a:r>
              <a:rPr lang="fa-IR" b="1" dirty="0">
                <a:solidFill>
                  <a:srgbClr val="0070C0"/>
                </a:solidFill>
                <a:cs typeface="B Zar" pitchFamily="2" charset="-78"/>
              </a:rPr>
              <a:t>بالا بودن وزن هنگام تولد احتمالا رابطه مختصری با افزایش خطر بروزسرطان دارد.</a:t>
            </a:r>
          </a:p>
          <a:p>
            <a:pPr marL="400050" indent="-285750" algn="just" rtl="1">
              <a:lnSpc>
                <a:spcPct val="150000"/>
              </a:lnSpc>
              <a:buFont typeface="Wingdings" panose="05000000000000000000" pitchFamily="2" charset="2"/>
              <a:buChar char="Ø"/>
            </a:pPr>
            <a:r>
              <a:rPr lang="fa-IR" b="1" dirty="0">
                <a:solidFill>
                  <a:srgbClr val="0070C0"/>
                </a:solidFill>
                <a:cs typeface="B Zar" pitchFamily="2" charset="-78"/>
              </a:rPr>
              <a:t>کاهش و افزایش وزن مکرر ممکن است رابطه ای با افزایش خطر بروز سرطان داشته باشد.</a:t>
            </a:r>
          </a:p>
          <a:p>
            <a:pPr marL="400050" indent="-285750" algn="just" rtl="1">
              <a:lnSpc>
                <a:spcPct val="150000"/>
              </a:lnSpc>
              <a:buFont typeface="Wingdings" panose="05000000000000000000" pitchFamily="2" charset="2"/>
              <a:buChar char="Ø"/>
            </a:pPr>
            <a:r>
              <a:rPr lang="fa-IR" b="1" dirty="0">
                <a:solidFill>
                  <a:srgbClr val="0070C0"/>
                </a:solidFill>
                <a:cs typeface="B Zar" pitchFamily="2" charset="-78"/>
              </a:rPr>
              <a:t>افزایش وزن پس از درمان سرطان نیز مهم است در بیمارانی که سرطان آنها بهبود یافته افزایش وزن می تواند باعث ایجاد بیماری های دیگر شود.</a:t>
            </a:r>
          </a:p>
        </p:txBody>
      </p:sp>
      <p:pic>
        <p:nvPicPr>
          <p:cNvPr id="4" name="Picture 3">
            <a:extLst>
              <a:ext uri="{FF2B5EF4-FFF2-40B4-BE49-F238E27FC236}">
                <a16:creationId xmlns:a16="http://schemas.microsoft.com/office/drawing/2014/main" id="{D3E781C9-4CCC-51F5-E805-AD2377103942}"/>
              </a:ext>
            </a:extLst>
          </p:cNvPr>
          <p:cNvPicPr>
            <a:picLocks noChangeAspect="1"/>
          </p:cNvPicPr>
          <p:nvPr/>
        </p:nvPicPr>
        <p:blipFill>
          <a:blip r:embed="rId2"/>
          <a:stretch>
            <a:fillRect/>
          </a:stretch>
        </p:blipFill>
        <p:spPr>
          <a:xfrm>
            <a:off x="381000" y="1462869"/>
            <a:ext cx="3008515" cy="3932261"/>
          </a:xfrm>
          <a:prstGeom prst="rect">
            <a:avLst/>
          </a:prstGeom>
        </p:spPr>
      </p:pic>
    </p:spTree>
    <p:extLst>
      <p:ext uri="{BB962C8B-B14F-4D97-AF65-F5344CB8AC3E}">
        <p14:creationId xmlns:p14="http://schemas.microsoft.com/office/powerpoint/2010/main" val="3442589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1982" y="304800"/>
            <a:ext cx="7680960" cy="1066800"/>
          </a:xfrm>
        </p:spPr>
        <p:txBody>
          <a:bodyPr>
            <a:normAutofit/>
          </a:bodyPr>
          <a:lstStyle/>
          <a:p>
            <a:pPr algn="ctr"/>
            <a:r>
              <a:rPr lang="fa-IR" sz="3200" dirty="0">
                <a:solidFill>
                  <a:schemeClr val="bg2">
                    <a:lumMod val="50000"/>
                  </a:schemeClr>
                </a:solidFill>
                <a:cs typeface="B Titr" pitchFamily="2" charset="-78"/>
              </a:rPr>
              <a:t>مفهوم اضافه وزن</a:t>
            </a:r>
            <a:endParaRPr lang="en-US" sz="3200" dirty="0">
              <a:solidFill>
                <a:schemeClr val="bg2">
                  <a:lumMod val="50000"/>
                </a:schemeClr>
              </a:solidFill>
              <a:cs typeface="B Titr" pitchFamily="2" charset="-78"/>
            </a:endParaRPr>
          </a:p>
        </p:txBody>
      </p:sp>
      <p:sp>
        <p:nvSpPr>
          <p:cNvPr id="3" name="Content Placeholder 2"/>
          <p:cNvSpPr>
            <a:spLocks noGrp="1"/>
          </p:cNvSpPr>
          <p:nvPr>
            <p:ph idx="1"/>
          </p:nvPr>
        </p:nvSpPr>
        <p:spPr>
          <a:xfrm>
            <a:off x="533400" y="1104900"/>
            <a:ext cx="11267209" cy="4800600"/>
          </a:xfrm>
        </p:spPr>
        <p:txBody>
          <a:bodyPr>
            <a:normAutofit/>
          </a:bodyPr>
          <a:lstStyle/>
          <a:p>
            <a:pPr algn="just" rtl="1">
              <a:lnSpc>
                <a:spcPct val="150000"/>
              </a:lnSpc>
              <a:buFont typeface="Wingdings" panose="05000000000000000000" pitchFamily="2" charset="2"/>
              <a:buChar char="Ø"/>
            </a:pPr>
            <a:r>
              <a:rPr lang="fa-IR" b="1" dirty="0">
                <a:solidFill>
                  <a:srgbClr val="0070C0"/>
                </a:solidFill>
                <a:cs typeface="B Zar" pitchFamily="2" charset="-78"/>
              </a:rPr>
              <a:t>چاقی یا اضافه وزن به این معنی است که مقدار  چربی بدن نسبت به بافت کم چرب بدن مانند عضلات بسیار زیاد است. برای تعریف چاقی استفاده از شاخص توده بدنی  (</a:t>
            </a:r>
            <a:r>
              <a:rPr lang="en-US" b="1" dirty="0">
                <a:solidFill>
                  <a:srgbClr val="0070C0"/>
                </a:solidFill>
                <a:cs typeface="B Zar" pitchFamily="2" charset="-78"/>
              </a:rPr>
              <a:t>BMI</a:t>
            </a:r>
            <a:r>
              <a:rPr lang="fa-IR" b="1" dirty="0">
                <a:solidFill>
                  <a:srgbClr val="0070C0"/>
                </a:solidFill>
                <a:cs typeface="B Zar" pitchFamily="2" charset="-78"/>
              </a:rPr>
              <a:t> ) مورد قبول اکثرصاحبنظران است.  </a:t>
            </a:r>
          </a:p>
          <a:p>
            <a:pPr algn="just" rtl="1">
              <a:lnSpc>
                <a:spcPct val="150000"/>
              </a:lnSpc>
              <a:buFont typeface="Wingdings" panose="05000000000000000000" pitchFamily="2" charset="2"/>
              <a:buChar char="Ø"/>
            </a:pPr>
            <a:r>
              <a:rPr lang="fa-IR" b="1" dirty="0">
                <a:solidFill>
                  <a:srgbClr val="0070C0"/>
                </a:solidFill>
                <a:cs typeface="B Zar" pitchFamily="2" charset="-78"/>
              </a:rPr>
              <a:t>  </a:t>
            </a:r>
            <a:r>
              <a:rPr lang="en-US" b="1" dirty="0">
                <a:solidFill>
                  <a:srgbClr val="0070C0"/>
                </a:solidFill>
                <a:cs typeface="B Zar" pitchFamily="2" charset="-78"/>
              </a:rPr>
              <a:t>BMI</a:t>
            </a:r>
            <a:r>
              <a:rPr lang="fa-IR" b="1" dirty="0">
                <a:solidFill>
                  <a:srgbClr val="0070C0"/>
                </a:solidFill>
                <a:cs typeface="B Zar" pitchFamily="2" charset="-78"/>
              </a:rPr>
              <a:t>به این صورت محاسبه می شود: وزن فرد به کیلوگرم تقسیم بر مجذور قد به متر  معمولا بین ۵/18 تا ۹/24طبیعی در نظر گرفته می شود کمتر از ۱۸/۵ کمبود وزن و بیشتر از ۲۵ به عنوان اضافه وزن در نظر گرفته می شودبیشتر از ۳۰ چاقی و بیشتر از۴۰ چاقی بسیار شدید می باشد.</a:t>
            </a:r>
            <a:endParaRPr lang="en-US" b="1" dirty="0">
              <a:solidFill>
                <a:srgbClr val="0070C0"/>
              </a:solidFill>
              <a:cs typeface="B Zar" pitchFamily="2" charset="-78"/>
            </a:endParaRPr>
          </a:p>
        </p:txBody>
      </p:sp>
      <p:pic>
        <p:nvPicPr>
          <p:cNvPr id="3074" name="Picture 2" descr="C:\Users\Amoozesh\Desktop\downloa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539836"/>
            <a:ext cx="3642360" cy="28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86353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50773" y="267661"/>
            <a:ext cx="3688080" cy="1371600"/>
          </a:xfrm>
        </p:spPr>
        <p:txBody>
          <a:bodyPr>
            <a:normAutofit/>
          </a:bodyPr>
          <a:lstStyle/>
          <a:p>
            <a:r>
              <a:rPr lang="fa-IR" sz="3200" dirty="0">
                <a:solidFill>
                  <a:schemeClr val="bg2">
                    <a:lumMod val="50000"/>
                  </a:schemeClr>
                </a:solidFill>
                <a:cs typeface="B Titr" pitchFamily="2" charset="-78"/>
              </a:rPr>
              <a:t>مفهوم اضافه وزن</a:t>
            </a:r>
            <a:endParaRPr lang="en-US" sz="3200" dirty="0">
              <a:solidFill>
                <a:schemeClr val="bg2">
                  <a:lumMod val="50000"/>
                </a:schemeClr>
              </a:solidFill>
              <a:cs typeface="B Titr" pitchFamily="2" charset="-78"/>
            </a:endParaRPr>
          </a:p>
        </p:txBody>
      </p:sp>
      <p:sp>
        <p:nvSpPr>
          <p:cNvPr id="3" name="Content Placeholder 2"/>
          <p:cNvSpPr>
            <a:spLocks noGrp="1"/>
          </p:cNvSpPr>
          <p:nvPr>
            <p:ph idx="1"/>
          </p:nvPr>
        </p:nvSpPr>
        <p:spPr>
          <a:xfrm>
            <a:off x="533400" y="1295400"/>
            <a:ext cx="11262360" cy="3931920"/>
          </a:xfrm>
        </p:spPr>
        <p:txBody>
          <a:bodyPr>
            <a:normAutofit/>
          </a:bodyPr>
          <a:lstStyle/>
          <a:p>
            <a:pPr algn="just" rtl="1">
              <a:lnSpc>
                <a:spcPct val="150000"/>
              </a:lnSpc>
              <a:buFont typeface="Wingdings" panose="05000000000000000000" pitchFamily="2" charset="2"/>
              <a:buChar char="Ø"/>
            </a:pPr>
            <a:r>
              <a:rPr lang="fa-IR" b="1" dirty="0">
                <a:solidFill>
                  <a:srgbClr val="0070C0"/>
                </a:solidFill>
                <a:cs typeface="B Zar" pitchFamily="2" charset="-78"/>
              </a:rPr>
              <a:t>یک شاخص دیگر برای تعریف چاقی اندازه دور کمراست یک اصل کلی وجود دارد که دور کمر بزرگتر از ۸۰ سانتی متر برای زنان و ۹۴ سانتی متر برای مردان ممکن است باعث افزایش خطر بیماری شود.</a:t>
            </a:r>
          </a:p>
          <a:p>
            <a:pPr algn="just" rtl="1">
              <a:lnSpc>
                <a:spcPct val="150000"/>
              </a:lnSpc>
              <a:buFont typeface="Wingdings" panose="05000000000000000000" pitchFamily="2" charset="2"/>
              <a:buChar char="Ø"/>
            </a:pPr>
            <a:r>
              <a:rPr lang="fa-IR" b="1" dirty="0">
                <a:solidFill>
                  <a:srgbClr val="0070C0"/>
                </a:solidFill>
                <a:cs typeface="B Zar" pitchFamily="2" charset="-78"/>
              </a:rPr>
              <a:t>افرادی که دور کمرشان زیادتر باشد در معرض خطر زیادتر ابتلا به بیماریهای مختلف از جمله بیماریهای قلبی عروقی و احتمالا سرطان قرار دارند.</a:t>
            </a:r>
            <a:endParaRPr lang="en-US" b="1" dirty="0">
              <a:solidFill>
                <a:srgbClr val="0070C0"/>
              </a:solidFill>
              <a:cs typeface="B Zar" pitchFamily="2" charset="-78"/>
            </a:endParaRPr>
          </a:p>
        </p:txBody>
      </p:sp>
      <p:pic>
        <p:nvPicPr>
          <p:cNvPr id="4098" name="Picture 2" descr="C:\Users\Amoozesh\Desktop\images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3261360"/>
            <a:ext cx="4191000" cy="2606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16131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457200"/>
            <a:ext cx="7162800" cy="1371600"/>
          </a:xfrm>
        </p:spPr>
        <p:txBody>
          <a:bodyPr>
            <a:normAutofit/>
          </a:bodyPr>
          <a:lstStyle/>
          <a:p>
            <a:r>
              <a:rPr lang="fa-IR" sz="3200" dirty="0">
                <a:solidFill>
                  <a:schemeClr val="bg2">
                    <a:lumMod val="50000"/>
                  </a:schemeClr>
                </a:solidFill>
                <a:cs typeface="B Titr" pitchFamily="2" charset="-78"/>
              </a:rPr>
              <a:t>چراچاقی خطر سرطان را افزایش می دهد؟</a:t>
            </a:r>
            <a:endParaRPr lang="en-US" sz="3200" dirty="0">
              <a:solidFill>
                <a:schemeClr val="bg2">
                  <a:lumMod val="50000"/>
                </a:schemeClr>
              </a:solidFill>
              <a:cs typeface="B Titr" pitchFamily="2" charset="-78"/>
            </a:endParaRPr>
          </a:p>
        </p:txBody>
      </p:sp>
      <p:sp>
        <p:nvSpPr>
          <p:cNvPr id="3" name="Content Placeholder 2"/>
          <p:cNvSpPr>
            <a:spLocks noGrp="1"/>
          </p:cNvSpPr>
          <p:nvPr>
            <p:ph idx="1"/>
          </p:nvPr>
        </p:nvSpPr>
        <p:spPr>
          <a:xfrm>
            <a:off x="457200" y="1676400"/>
            <a:ext cx="11125200" cy="3931920"/>
          </a:xfrm>
        </p:spPr>
        <p:txBody>
          <a:bodyPr/>
          <a:lstStyle/>
          <a:p>
            <a:pPr marL="0" indent="0" algn="r" rtl="1">
              <a:lnSpc>
                <a:spcPct val="150000"/>
              </a:lnSpc>
              <a:buNone/>
            </a:pPr>
            <a:r>
              <a:rPr lang="fa-IR" b="1" dirty="0">
                <a:solidFill>
                  <a:srgbClr val="0070C0"/>
                </a:solidFill>
                <a:cs typeface="B Zar" pitchFamily="2" charset="-78"/>
              </a:rPr>
              <a:t>دلایل متعددی برای این مورد مطرح شده اند از جمله افراد چاق مقدار بافت چربی بیشتری دارند که این بافت چربی می تواند هورمون هایی مانند انسولین یا استروژن را تولید کند و امکان دارد باعث رشد سلول های سرطانی شود.</a:t>
            </a:r>
            <a:endParaRPr lang="en-US" b="1" dirty="0">
              <a:solidFill>
                <a:srgbClr val="0070C0"/>
              </a:solidFill>
              <a:cs typeface="B Zar" pitchFamily="2" charset="-78"/>
            </a:endParaRPr>
          </a:p>
        </p:txBody>
      </p:sp>
      <p:pic>
        <p:nvPicPr>
          <p:cNvPr id="6" name="Picture 5">
            <a:extLst>
              <a:ext uri="{FF2B5EF4-FFF2-40B4-BE49-F238E27FC236}">
                <a16:creationId xmlns:a16="http://schemas.microsoft.com/office/drawing/2014/main" id="{F810E501-64BB-96CB-E95E-40F6FF3E8B8E}"/>
              </a:ext>
            </a:extLst>
          </p:cNvPr>
          <p:cNvPicPr>
            <a:picLocks noChangeAspect="1"/>
          </p:cNvPicPr>
          <p:nvPr/>
        </p:nvPicPr>
        <p:blipFill>
          <a:blip r:embed="rId2"/>
          <a:stretch>
            <a:fillRect/>
          </a:stretch>
        </p:blipFill>
        <p:spPr>
          <a:xfrm>
            <a:off x="623455" y="3429000"/>
            <a:ext cx="3110345" cy="2705254"/>
          </a:xfrm>
          <a:prstGeom prst="rect">
            <a:avLst/>
          </a:prstGeom>
        </p:spPr>
      </p:pic>
      <p:pic>
        <p:nvPicPr>
          <p:cNvPr id="4" name="Picture 3">
            <a:extLst>
              <a:ext uri="{FF2B5EF4-FFF2-40B4-BE49-F238E27FC236}">
                <a16:creationId xmlns:a16="http://schemas.microsoft.com/office/drawing/2014/main" id="{51418CA9-73B1-34DE-E4FE-54854C80CFF7}"/>
              </a:ext>
            </a:extLst>
          </p:cNvPr>
          <p:cNvPicPr>
            <a:picLocks noChangeAspect="1"/>
          </p:cNvPicPr>
          <p:nvPr/>
        </p:nvPicPr>
        <p:blipFill>
          <a:blip r:embed="rId3"/>
          <a:stretch>
            <a:fillRect/>
          </a:stretch>
        </p:blipFill>
        <p:spPr>
          <a:xfrm>
            <a:off x="4114800" y="3449782"/>
            <a:ext cx="2971799" cy="2705254"/>
          </a:xfrm>
          <a:prstGeom prst="rect">
            <a:avLst/>
          </a:prstGeom>
        </p:spPr>
      </p:pic>
    </p:spTree>
    <p:extLst>
      <p:ext uri="{BB962C8B-B14F-4D97-AF65-F5344CB8AC3E}">
        <p14:creationId xmlns:p14="http://schemas.microsoft.com/office/powerpoint/2010/main" val="1867591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6600" y="381000"/>
            <a:ext cx="6248400" cy="1371600"/>
          </a:xfrm>
        </p:spPr>
        <p:txBody>
          <a:bodyPr/>
          <a:lstStyle/>
          <a:p>
            <a:r>
              <a:rPr lang="fa-IR" dirty="0">
                <a:solidFill>
                  <a:schemeClr val="bg2">
                    <a:lumMod val="50000"/>
                  </a:schemeClr>
                </a:solidFill>
                <a:cs typeface="B Titr" pitchFamily="2" charset="-78"/>
              </a:rPr>
              <a:t>شیوه های کاهش وزن</a:t>
            </a:r>
            <a:endParaRPr lang="en-US" dirty="0">
              <a:solidFill>
                <a:schemeClr val="bg2">
                  <a:lumMod val="50000"/>
                </a:schemeClr>
              </a:solidFill>
              <a:cs typeface="B Titr" pitchFamily="2" charset="-78"/>
            </a:endParaRPr>
          </a:p>
        </p:txBody>
      </p:sp>
      <p:sp>
        <p:nvSpPr>
          <p:cNvPr id="3" name="Content Placeholder 2"/>
          <p:cNvSpPr>
            <a:spLocks noGrp="1"/>
          </p:cNvSpPr>
          <p:nvPr>
            <p:ph idx="1"/>
          </p:nvPr>
        </p:nvSpPr>
        <p:spPr>
          <a:xfrm>
            <a:off x="1676400" y="1752600"/>
            <a:ext cx="10058400" cy="3931920"/>
          </a:xfrm>
        </p:spPr>
        <p:txBody>
          <a:bodyPr>
            <a:normAutofit/>
          </a:bodyPr>
          <a:lstStyle/>
          <a:p>
            <a:pPr marL="0" indent="0" algn="just" rtl="1">
              <a:lnSpc>
                <a:spcPct val="150000"/>
              </a:lnSpc>
              <a:buNone/>
            </a:pPr>
            <a:r>
              <a:rPr lang="fa-IR" b="1" dirty="0">
                <a:solidFill>
                  <a:schemeClr val="bg2">
                    <a:lumMod val="50000"/>
                  </a:schemeClr>
                </a:solidFill>
                <a:cs typeface="B Zar" pitchFamily="2" charset="-78"/>
              </a:rPr>
              <a:t>تغییر در شیوه زندگی: </a:t>
            </a:r>
            <a:r>
              <a:rPr lang="fa-IR" b="1" dirty="0">
                <a:solidFill>
                  <a:srgbClr val="0070C0"/>
                </a:solidFill>
                <a:cs typeface="B Zar" pitchFamily="2" charset="-78"/>
              </a:rPr>
              <a:t>اهداف دست یافتنی برای خود تعریف کنیدکه منجر به محدودیت دریافت کالری و افزایش فعالیت بدنی شود.</a:t>
            </a:r>
          </a:p>
          <a:p>
            <a:pPr marL="0" indent="0" algn="just" rtl="1">
              <a:lnSpc>
                <a:spcPct val="150000"/>
              </a:lnSpc>
              <a:buNone/>
            </a:pPr>
            <a:r>
              <a:rPr lang="fa-IR" b="1" dirty="0">
                <a:solidFill>
                  <a:schemeClr val="bg2">
                    <a:lumMod val="50000"/>
                  </a:schemeClr>
                </a:solidFill>
                <a:cs typeface="B Zar" pitchFamily="2" charset="-78"/>
              </a:rPr>
              <a:t>رفتار درمانی: </a:t>
            </a:r>
            <a:r>
              <a:rPr lang="fa-IR" b="1" dirty="0">
                <a:solidFill>
                  <a:srgbClr val="0070C0"/>
                </a:solidFill>
                <a:cs typeface="B Zar" pitchFamily="2" charset="-78"/>
              </a:rPr>
              <a:t>تغییرات رفتاری شامل اقداماتی از جمله مدیریت استرس، شیوه های حل مسئله و حمایت اجتماعی است.</a:t>
            </a:r>
          </a:p>
          <a:p>
            <a:pPr marL="0" indent="0" algn="just" rtl="1">
              <a:lnSpc>
                <a:spcPct val="150000"/>
              </a:lnSpc>
              <a:buNone/>
            </a:pPr>
            <a:r>
              <a:rPr lang="fa-IR" b="1" dirty="0">
                <a:solidFill>
                  <a:schemeClr val="bg2">
                    <a:lumMod val="50000"/>
                  </a:schemeClr>
                </a:solidFill>
                <a:cs typeface="B Zar" pitchFamily="2" charset="-78"/>
              </a:rPr>
              <a:t>دارودرمانی: </a:t>
            </a:r>
            <a:r>
              <a:rPr lang="fa-IR" b="1" dirty="0">
                <a:solidFill>
                  <a:srgbClr val="0070C0"/>
                </a:solidFill>
                <a:cs typeface="B Zar" pitchFamily="2" charset="-78"/>
              </a:rPr>
              <a:t>درمان های دارویی فقط در برخی موارد و آن هم اگر همراه با اصلاح شیوه زندگی مانند رژیم غذایی، افزایش فعالیت بدنی و رفتار درمانی باشد موثر است. </a:t>
            </a:r>
          </a:p>
          <a:p>
            <a:pPr marL="0" indent="0" algn="just" rtl="1">
              <a:lnSpc>
                <a:spcPct val="150000"/>
              </a:lnSpc>
              <a:buNone/>
            </a:pPr>
            <a:r>
              <a:rPr lang="fa-IR" b="1" dirty="0">
                <a:solidFill>
                  <a:schemeClr val="bg2">
                    <a:lumMod val="50000"/>
                  </a:schemeClr>
                </a:solidFill>
                <a:cs typeface="B Zar" pitchFamily="2" charset="-78"/>
              </a:rPr>
              <a:t>جراحی: </a:t>
            </a:r>
            <a:r>
              <a:rPr lang="fa-IR" b="1" dirty="0">
                <a:solidFill>
                  <a:srgbClr val="0070C0"/>
                </a:solidFill>
                <a:cs typeface="B Zar" pitchFamily="2" charset="-78"/>
              </a:rPr>
              <a:t>جراحی یک انتخاب برای بیمارانی است که چاقی شدیدی دارند. </a:t>
            </a:r>
            <a:endParaRPr lang="en-US" b="1" dirty="0">
              <a:solidFill>
                <a:srgbClr val="0070C0"/>
              </a:solidFill>
              <a:cs typeface="B Zar" pitchFamily="2" charset="-78"/>
            </a:endParaRPr>
          </a:p>
        </p:txBody>
      </p:sp>
      <p:pic>
        <p:nvPicPr>
          <p:cNvPr id="5" name="Picture 4">
            <a:extLst>
              <a:ext uri="{FF2B5EF4-FFF2-40B4-BE49-F238E27FC236}">
                <a16:creationId xmlns:a16="http://schemas.microsoft.com/office/drawing/2014/main" id="{5BA34305-A0F1-58EE-FD6B-41E93DAEC66C}"/>
              </a:ext>
            </a:extLst>
          </p:cNvPr>
          <p:cNvPicPr>
            <a:picLocks noChangeAspect="1"/>
          </p:cNvPicPr>
          <p:nvPr/>
        </p:nvPicPr>
        <p:blipFill>
          <a:blip r:embed="rId2"/>
          <a:stretch>
            <a:fillRect/>
          </a:stretch>
        </p:blipFill>
        <p:spPr>
          <a:xfrm>
            <a:off x="609600" y="3810000"/>
            <a:ext cx="3353124" cy="2536129"/>
          </a:xfrm>
          <a:prstGeom prst="rect">
            <a:avLst/>
          </a:prstGeom>
        </p:spPr>
      </p:pic>
    </p:spTree>
    <p:extLst>
      <p:ext uri="{BB962C8B-B14F-4D97-AF65-F5344CB8AC3E}">
        <p14:creationId xmlns:p14="http://schemas.microsoft.com/office/powerpoint/2010/main" val="130240287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736059"/>
      </a:dk2>
      <a:lt2>
        <a:srgbClr val="E7E0C7"/>
      </a:lt2>
      <a:accent1>
        <a:srgbClr val="92B0C8"/>
      </a:accent1>
      <a:accent2>
        <a:srgbClr val="E37C3D"/>
      </a:accent2>
      <a:accent3>
        <a:srgbClr val="A5AB81"/>
      </a:accent3>
      <a:accent4>
        <a:srgbClr val="E9B635"/>
      </a:accent4>
      <a:accent5>
        <a:srgbClr val="7BA79D"/>
      </a:accent5>
      <a:accent6>
        <a:srgbClr val="968C8C"/>
      </a:accent6>
      <a:hlink>
        <a:srgbClr val="F7A115"/>
      </a:hlink>
      <a:folHlink>
        <a:srgbClr val="969696"/>
      </a:folHlink>
    </a:clrScheme>
    <a:fontScheme name="Savon">
      <a:majorFont>
        <a:latin typeface="Garamond"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aramond"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3F20CFC1-E34F-405B-AA49-5BE0E194F1B3}"/>
    </a:ext>
  </a:extLst>
</a:theme>
</file>

<file path=docProps/app.xml><?xml version="1.0" encoding="utf-8"?>
<Properties xmlns="http://schemas.openxmlformats.org/officeDocument/2006/extended-properties" xmlns:vt="http://schemas.openxmlformats.org/officeDocument/2006/docPropsVTypes">
  <Template>Savon</Template>
  <TotalTime>189</TotalTime>
  <Words>657</Words>
  <Application>Microsoft Office PowerPoint</Application>
  <PresentationFormat>Widescreen</PresentationFormat>
  <Paragraphs>45</Paragraphs>
  <Slides>12</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vt:i4>
      </vt:variant>
    </vt:vector>
  </HeadingPairs>
  <TitlesOfParts>
    <vt:vector size="22" baseType="lpstr">
      <vt:lpstr>2  Titr</vt:lpstr>
      <vt:lpstr>B Nazanin</vt:lpstr>
      <vt:lpstr>B Titr</vt:lpstr>
      <vt:lpstr>B Zar</vt:lpstr>
      <vt:lpstr>Century Gothic</vt:lpstr>
      <vt:lpstr>Garamond</vt:lpstr>
      <vt:lpstr>Tahoma</vt:lpstr>
      <vt:lpstr>Times New Roman</vt:lpstr>
      <vt:lpstr>Wingdings</vt:lpstr>
      <vt:lpstr>Savon</vt:lpstr>
      <vt:lpstr>PowerPoint Presentation</vt:lpstr>
      <vt:lpstr>PowerPoint Presentation</vt:lpstr>
      <vt:lpstr>فصل چهارم: کاهش وزن</vt:lpstr>
      <vt:lpstr>کاهش وزن</vt:lpstr>
      <vt:lpstr>نقش کاهش وزن در پیشگیری و بهبودی پس از سرطان</vt:lpstr>
      <vt:lpstr>مفهوم اضافه وزن</vt:lpstr>
      <vt:lpstr>مفهوم اضافه وزن</vt:lpstr>
      <vt:lpstr>چراچاقی خطر سرطان را افزایش می دهد؟</vt:lpstr>
      <vt:lpstr>شیوه های کاهش وزن</vt:lpstr>
      <vt:lpstr>توصیه هایی برای تغییر در شیوه زندگی </vt:lpstr>
      <vt:lpstr>توصیه هایی برای تغییر در شیوه زندگی </vt:lpstr>
      <vt:lpstr>سپاس از توجه شما</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Amoozesh</dc:creator>
  <cp:lastModifiedBy>hosein raeesi</cp:lastModifiedBy>
  <cp:revision>27</cp:revision>
  <dcterms:created xsi:type="dcterms:W3CDTF">2006-08-16T00:00:00Z</dcterms:created>
  <dcterms:modified xsi:type="dcterms:W3CDTF">2026-06-16T10:11:52Z</dcterms:modified>
</cp:coreProperties>
</file>