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14"/>
  </p:notesMasterIdLst>
  <p:sldIdLst>
    <p:sldId id="265" r:id="rId2"/>
    <p:sldId id="266" r:id="rId3"/>
    <p:sldId id="267" r:id="rId4"/>
    <p:sldId id="268" r:id="rId5"/>
    <p:sldId id="257" r:id="rId6"/>
    <p:sldId id="258" r:id="rId7"/>
    <p:sldId id="259" r:id="rId8"/>
    <p:sldId id="260" r:id="rId9"/>
    <p:sldId id="261" r:id="rId10"/>
    <p:sldId id="262" r:id="rId11"/>
    <p:sldId id="264" r:id="rId12"/>
    <p:sldId id="26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50" autoAdjust="0"/>
    <p:restoredTop sz="86740" autoAdjust="0"/>
  </p:normalViewPr>
  <p:slideViewPr>
    <p:cSldViewPr snapToGrid="0">
      <p:cViewPr varScale="1">
        <p:scale>
          <a:sx n="79" d="100"/>
          <a:sy n="79" d="100"/>
        </p:scale>
        <p:origin x="107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2A3459-F3CC-4EE5-B31F-541FA310F61F}" type="datetimeFigureOut">
              <a:rPr lang="en-US" smtClean="0"/>
              <a:t>6/16/2026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4014B5-0990-49E1-AA47-5B8D1CBD94D1}" type="slidenum">
              <a:rPr lang="en-US" smtClean="0"/>
              <a:t>‹#›</a:t>
            </a:fld>
            <a:endParaRPr lang="en-US"/>
          </a:p>
        </p:txBody>
      </p:sp>
    </p:spTree>
    <p:extLst>
      <p:ext uri="{BB962C8B-B14F-4D97-AF65-F5344CB8AC3E}">
        <p14:creationId xmlns:p14="http://schemas.microsoft.com/office/powerpoint/2010/main" val="3700802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4014B5-0990-49E1-AA47-5B8D1CBD94D1}" type="slidenum">
              <a:rPr lang="en-US" smtClean="0"/>
              <a:t>1</a:t>
            </a:fld>
            <a:endParaRPr lang="en-US"/>
          </a:p>
        </p:txBody>
      </p:sp>
    </p:spTree>
    <p:extLst>
      <p:ext uri="{BB962C8B-B14F-4D97-AF65-F5344CB8AC3E}">
        <p14:creationId xmlns:p14="http://schemas.microsoft.com/office/powerpoint/2010/main" val="3660575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64BDF-7AA3-4645-9B29-D49F0C5635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065A05A-C18D-416C-97B8-710D5E9C58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6BCFC7-08A4-47BF-BCE4-582BDCD97035}"/>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5" name="Footer Placeholder 4">
            <a:extLst>
              <a:ext uri="{FF2B5EF4-FFF2-40B4-BE49-F238E27FC236}">
                <a16:creationId xmlns:a16="http://schemas.microsoft.com/office/drawing/2014/main" id="{99A7F59B-4B91-4B08-96BD-23ABA3738FE1}"/>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63FF8447-C2B7-4766-82E1-1D2AE2734962}"/>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1365843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7716-0FC9-48ED-A093-E4FE6A4F8C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436AE8-4C86-4356-8EC6-4A9481C123E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E9ED43-3320-44BA-B36C-85710B9780F1}"/>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5" name="Footer Placeholder 4">
            <a:extLst>
              <a:ext uri="{FF2B5EF4-FFF2-40B4-BE49-F238E27FC236}">
                <a16:creationId xmlns:a16="http://schemas.microsoft.com/office/drawing/2014/main" id="{7126FF68-DC47-4900-8066-D64CBEA6B7DD}"/>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2F3BC488-2E70-44D6-A58C-30B37AD382A4}"/>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1791201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CCFF67-60A6-43C0-8F50-FAC1E013E6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FA0A7F-35F7-4F0A-9427-E376C8E4598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3DE01E-7CCC-423C-B0FA-A7EA3B845BB5}"/>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5" name="Footer Placeholder 4">
            <a:extLst>
              <a:ext uri="{FF2B5EF4-FFF2-40B4-BE49-F238E27FC236}">
                <a16:creationId xmlns:a16="http://schemas.microsoft.com/office/drawing/2014/main" id="{D474D91F-87F0-4B74-B839-007D10D561DD}"/>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E79FF9D7-7DFD-4B11-A02F-2C2257C4CD30}"/>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3191833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DAEFA-445A-4CB2-8EA1-A01E13FE67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D93CC0-4146-438B-B203-546F232CA9F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D77756-1837-42A1-B4DE-8990ADDE4AAC}"/>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5" name="Footer Placeholder 4">
            <a:extLst>
              <a:ext uri="{FF2B5EF4-FFF2-40B4-BE49-F238E27FC236}">
                <a16:creationId xmlns:a16="http://schemas.microsoft.com/office/drawing/2014/main" id="{CEEB7A02-469F-43FD-B463-982F3C63F660}"/>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B0625643-36B7-4D20-BE17-2950C81AE355}"/>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2304114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5BE60-4965-4A71-B07B-0751235BEE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2BC7C8-4FF6-4170-B995-8432EA9F05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61C74DC-BBDD-4600-8F48-2F5E51D99D66}"/>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5" name="Footer Placeholder 4">
            <a:extLst>
              <a:ext uri="{FF2B5EF4-FFF2-40B4-BE49-F238E27FC236}">
                <a16:creationId xmlns:a16="http://schemas.microsoft.com/office/drawing/2014/main" id="{4FC29E26-A82F-4185-B3F8-D03D87019526}"/>
              </a:ext>
            </a:extLst>
          </p:cNvPr>
          <p:cNvSpPr>
            <a:spLocks noGrp="1"/>
          </p:cNvSpPr>
          <p:nvPr>
            <p:ph type="ftr" sz="quarter" idx="11"/>
          </p:nvPr>
        </p:nvSpPr>
        <p:spPr/>
        <p:txBody>
          <a:bodyPr/>
          <a:lstStyle/>
          <a:p>
            <a:endParaRPr lang="fa-IR"/>
          </a:p>
        </p:txBody>
      </p:sp>
      <p:sp>
        <p:nvSpPr>
          <p:cNvPr id="6" name="Slide Number Placeholder 5">
            <a:extLst>
              <a:ext uri="{FF2B5EF4-FFF2-40B4-BE49-F238E27FC236}">
                <a16:creationId xmlns:a16="http://schemas.microsoft.com/office/drawing/2014/main" id="{C3A937A4-3711-467B-93A5-071659CC0F22}"/>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3688595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415C9-1465-44F1-B880-18C9CED3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C586AD-9D62-4B3E-A69F-4A55766BDD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D3F0B0-367A-4092-B6C6-CBE56BC1158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0C577C-B1E2-43CC-ADCB-2FF170DAACA8}"/>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6" name="Footer Placeholder 5">
            <a:extLst>
              <a:ext uri="{FF2B5EF4-FFF2-40B4-BE49-F238E27FC236}">
                <a16:creationId xmlns:a16="http://schemas.microsoft.com/office/drawing/2014/main" id="{54697D4D-3C03-45F3-B4A5-5D996F7196CC}"/>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3B3BCF16-DAE5-452C-AD52-DA7C5CC7FE71}"/>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1697934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695DC-4D3D-46BD-B5B0-C9D559C4EF6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DEE568-19B4-4B10-8F45-51ACA1E23E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351DD7E-E573-4F02-814C-3F229E9C527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E5C289-EE6C-4F7E-9B38-9243131281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4CF8D33-06CC-4DBD-A21A-33779527A9E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6479C4-FD9A-4390-AE4E-5B32A996C6FC}"/>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8" name="Footer Placeholder 7">
            <a:extLst>
              <a:ext uri="{FF2B5EF4-FFF2-40B4-BE49-F238E27FC236}">
                <a16:creationId xmlns:a16="http://schemas.microsoft.com/office/drawing/2014/main" id="{2A343D0F-696F-4338-8832-3171682084F2}"/>
              </a:ext>
            </a:extLst>
          </p:cNvPr>
          <p:cNvSpPr>
            <a:spLocks noGrp="1"/>
          </p:cNvSpPr>
          <p:nvPr>
            <p:ph type="ftr" sz="quarter" idx="11"/>
          </p:nvPr>
        </p:nvSpPr>
        <p:spPr/>
        <p:txBody>
          <a:bodyPr/>
          <a:lstStyle/>
          <a:p>
            <a:endParaRPr lang="fa-IR"/>
          </a:p>
        </p:txBody>
      </p:sp>
      <p:sp>
        <p:nvSpPr>
          <p:cNvPr id="9" name="Slide Number Placeholder 8">
            <a:extLst>
              <a:ext uri="{FF2B5EF4-FFF2-40B4-BE49-F238E27FC236}">
                <a16:creationId xmlns:a16="http://schemas.microsoft.com/office/drawing/2014/main" id="{1DC58022-49E2-4D26-AB81-B3887D722DD4}"/>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2364728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18340-8D21-4EDB-BA50-008D33AFA9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5E4B972-BB24-4975-8A5E-FA30906EAEF7}"/>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4" name="Footer Placeholder 3">
            <a:extLst>
              <a:ext uri="{FF2B5EF4-FFF2-40B4-BE49-F238E27FC236}">
                <a16:creationId xmlns:a16="http://schemas.microsoft.com/office/drawing/2014/main" id="{4949E62D-0D6A-4682-8144-77E7AF08241B}"/>
              </a:ext>
            </a:extLst>
          </p:cNvPr>
          <p:cNvSpPr>
            <a:spLocks noGrp="1"/>
          </p:cNvSpPr>
          <p:nvPr>
            <p:ph type="ftr" sz="quarter" idx="11"/>
          </p:nvPr>
        </p:nvSpPr>
        <p:spPr/>
        <p:txBody>
          <a:bodyPr/>
          <a:lstStyle/>
          <a:p>
            <a:endParaRPr lang="fa-IR"/>
          </a:p>
        </p:txBody>
      </p:sp>
      <p:sp>
        <p:nvSpPr>
          <p:cNvPr id="5" name="Slide Number Placeholder 4">
            <a:extLst>
              <a:ext uri="{FF2B5EF4-FFF2-40B4-BE49-F238E27FC236}">
                <a16:creationId xmlns:a16="http://schemas.microsoft.com/office/drawing/2014/main" id="{BED7AADD-614A-430F-BF6B-CC8E1EF3EF97}"/>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3363804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D7AA5A-79D1-484D-97B3-438CFC0E4CD6}"/>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3" name="Footer Placeholder 2">
            <a:extLst>
              <a:ext uri="{FF2B5EF4-FFF2-40B4-BE49-F238E27FC236}">
                <a16:creationId xmlns:a16="http://schemas.microsoft.com/office/drawing/2014/main" id="{63AFB774-CC1A-43DA-AD0B-1BC0D15A3510}"/>
              </a:ext>
            </a:extLst>
          </p:cNvPr>
          <p:cNvSpPr>
            <a:spLocks noGrp="1"/>
          </p:cNvSpPr>
          <p:nvPr>
            <p:ph type="ftr" sz="quarter" idx="11"/>
          </p:nvPr>
        </p:nvSpPr>
        <p:spPr/>
        <p:txBody>
          <a:bodyPr/>
          <a:lstStyle/>
          <a:p>
            <a:endParaRPr lang="fa-IR"/>
          </a:p>
        </p:txBody>
      </p:sp>
      <p:sp>
        <p:nvSpPr>
          <p:cNvPr id="4" name="Slide Number Placeholder 3">
            <a:extLst>
              <a:ext uri="{FF2B5EF4-FFF2-40B4-BE49-F238E27FC236}">
                <a16:creationId xmlns:a16="http://schemas.microsoft.com/office/drawing/2014/main" id="{8DFCAC8F-C858-4D7C-804E-1EF1C1B1E36F}"/>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2852322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59911-CCBF-4570-BED2-4F1900D673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314DB92-3D66-4AD8-B6D9-4E12A51279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5CD58B8-DA05-403A-A971-C19EFBF9F7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6F04537-CE4F-4E04-9456-E9679D611AC5}"/>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6" name="Footer Placeholder 5">
            <a:extLst>
              <a:ext uri="{FF2B5EF4-FFF2-40B4-BE49-F238E27FC236}">
                <a16:creationId xmlns:a16="http://schemas.microsoft.com/office/drawing/2014/main" id="{DEBD378D-00B9-444F-8CC8-497855F62072}"/>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78F6C61C-B6A4-48AE-81D6-313FA4224B8F}"/>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1483639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6CDF7-2DE9-4490-8089-B729AD0323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E60BF5E-CF82-4F67-996C-A177F40F71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B25D8D-8AFE-450D-ABF9-139CB84910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36BB13-D516-4158-A462-7120446DB852}"/>
              </a:ext>
            </a:extLst>
          </p:cNvPr>
          <p:cNvSpPr>
            <a:spLocks noGrp="1"/>
          </p:cNvSpPr>
          <p:nvPr>
            <p:ph type="dt" sz="half" idx="10"/>
          </p:nvPr>
        </p:nvSpPr>
        <p:spPr/>
        <p:txBody>
          <a:bodyPr/>
          <a:lstStyle/>
          <a:p>
            <a:fld id="{F768643C-6F62-4B1A-B950-9AA2DDA803C9}" type="datetimeFigureOut">
              <a:rPr lang="fa-IR" smtClean="0"/>
              <a:t>01/01/1448</a:t>
            </a:fld>
            <a:endParaRPr lang="fa-IR"/>
          </a:p>
        </p:txBody>
      </p:sp>
      <p:sp>
        <p:nvSpPr>
          <p:cNvPr id="6" name="Footer Placeholder 5">
            <a:extLst>
              <a:ext uri="{FF2B5EF4-FFF2-40B4-BE49-F238E27FC236}">
                <a16:creationId xmlns:a16="http://schemas.microsoft.com/office/drawing/2014/main" id="{90AEDAD3-142D-4F3D-A67D-228D7A2F56F0}"/>
              </a:ext>
            </a:extLst>
          </p:cNvPr>
          <p:cNvSpPr>
            <a:spLocks noGrp="1"/>
          </p:cNvSpPr>
          <p:nvPr>
            <p:ph type="ftr" sz="quarter" idx="11"/>
          </p:nvPr>
        </p:nvSpPr>
        <p:spPr/>
        <p:txBody>
          <a:bodyPr/>
          <a:lstStyle/>
          <a:p>
            <a:endParaRPr lang="fa-IR"/>
          </a:p>
        </p:txBody>
      </p:sp>
      <p:sp>
        <p:nvSpPr>
          <p:cNvPr id="7" name="Slide Number Placeholder 6">
            <a:extLst>
              <a:ext uri="{FF2B5EF4-FFF2-40B4-BE49-F238E27FC236}">
                <a16:creationId xmlns:a16="http://schemas.microsoft.com/office/drawing/2014/main" id="{D7B598D6-BF9C-4F74-BC95-97145A6B4558}"/>
              </a:ext>
            </a:extLst>
          </p:cNvPr>
          <p:cNvSpPr>
            <a:spLocks noGrp="1"/>
          </p:cNvSpPr>
          <p:nvPr>
            <p:ph type="sldNum" sz="quarter" idx="12"/>
          </p:nvPr>
        </p:nvSpPr>
        <p:spPr/>
        <p:txBody>
          <a:bodyPr/>
          <a:lstStyle/>
          <a:p>
            <a:fld id="{E6FFAA5E-64FC-4075-B209-AA8636EB239B}" type="slidenum">
              <a:rPr lang="fa-IR" smtClean="0"/>
              <a:t>‹#›</a:t>
            </a:fld>
            <a:endParaRPr lang="fa-IR"/>
          </a:p>
        </p:txBody>
      </p:sp>
    </p:spTree>
    <p:extLst>
      <p:ext uri="{BB962C8B-B14F-4D97-AF65-F5344CB8AC3E}">
        <p14:creationId xmlns:p14="http://schemas.microsoft.com/office/powerpoint/2010/main" val="388224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B77F84-E895-4A15-AE86-C009D46305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039613E-0159-4445-B3CD-626B9F753D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17D3D1-2C24-4C1B-B25E-43EE797330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68643C-6F62-4B1A-B950-9AA2DDA803C9}" type="datetimeFigureOut">
              <a:rPr lang="fa-IR" smtClean="0"/>
              <a:t>01/01/1448</a:t>
            </a:fld>
            <a:endParaRPr lang="fa-IR"/>
          </a:p>
        </p:txBody>
      </p:sp>
      <p:sp>
        <p:nvSpPr>
          <p:cNvPr id="5" name="Footer Placeholder 4">
            <a:extLst>
              <a:ext uri="{FF2B5EF4-FFF2-40B4-BE49-F238E27FC236}">
                <a16:creationId xmlns:a16="http://schemas.microsoft.com/office/drawing/2014/main" id="{A31B83D2-3936-452D-9FD5-DEA5948C9B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a:extLst>
              <a:ext uri="{FF2B5EF4-FFF2-40B4-BE49-F238E27FC236}">
                <a16:creationId xmlns:a16="http://schemas.microsoft.com/office/drawing/2014/main" id="{F95CEB9A-F18F-4360-98DB-D9B6894493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FFAA5E-64FC-4075-B209-AA8636EB239B}" type="slidenum">
              <a:rPr lang="fa-IR" smtClean="0"/>
              <a:t>‹#›</a:t>
            </a:fld>
            <a:endParaRPr lang="fa-IR"/>
          </a:p>
        </p:txBody>
      </p:sp>
    </p:spTree>
    <p:extLst>
      <p:ext uri="{BB962C8B-B14F-4D97-AF65-F5344CB8AC3E}">
        <p14:creationId xmlns:p14="http://schemas.microsoft.com/office/powerpoint/2010/main" val="1188698515"/>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B65D5-1EF9-46C1-8B08-4D2F2B5B9D18}"/>
              </a:ext>
            </a:extLst>
          </p:cNvPr>
          <p:cNvSpPr>
            <a:spLocks noGrp="1"/>
          </p:cNvSpPr>
          <p:nvPr>
            <p:ph type="title"/>
          </p:nvPr>
        </p:nvSpPr>
        <p:spPr>
          <a:xfrm>
            <a:off x="838200" y="365125"/>
            <a:ext cx="10515600" cy="5106035"/>
          </a:xfrm>
        </p:spPr>
        <p:txBody>
          <a:bodyPr>
            <a:normAutofit/>
          </a:bodyPr>
          <a:lstStyle/>
          <a:p>
            <a:pPr algn="r"/>
            <a:r>
              <a:rPr lang="fa-IR" sz="4000" b="1" dirty="0">
                <a:solidFill>
                  <a:srgbClr val="FF0000"/>
                </a:solidFill>
                <a:cs typeface="B Zar" panose="00000400000000000000" pitchFamily="2" charset="-78"/>
              </a:rPr>
              <a:t>پیشگیری از سرطان </a:t>
            </a:r>
            <a:r>
              <a:rPr lang="fa-IR" sz="4000" b="1" dirty="0" smtClean="0">
                <a:solidFill>
                  <a:srgbClr val="FF0000"/>
                </a:solidFill>
                <a:cs typeface="B Zar" panose="00000400000000000000" pitchFamily="2" charset="-78"/>
              </a:rPr>
              <a:t>پوست:</a:t>
            </a:r>
            <a:r>
              <a:rPr lang="fa-IR" dirty="0"/>
              <a:t/>
            </a:r>
            <a:br>
              <a:rPr lang="fa-IR" dirty="0"/>
            </a:br>
            <a:r>
              <a:rPr lang="fa-IR" dirty="0"/>
              <a:t/>
            </a:r>
            <a:br>
              <a:rPr lang="fa-IR" dirty="0"/>
            </a:br>
            <a:r>
              <a:rPr lang="fa-IR" sz="3600" dirty="0">
                <a:cs typeface="B Zar" panose="00000400000000000000" pitchFamily="2" charset="-78"/>
              </a:rPr>
              <a:t>سرطان پوست از شایع ترین سرطان های انسان می باشد.</a:t>
            </a:r>
            <a:br>
              <a:rPr lang="fa-IR" sz="3600" dirty="0">
                <a:cs typeface="B Zar" panose="00000400000000000000" pitchFamily="2" charset="-78"/>
              </a:rPr>
            </a:br>
            <a:r>
              <a:rPr lang="fa-IR" sz="3600" dirty="0">
                <a:cs typeface="B Zar" panose="00000400000000000000" pitchFamily="2" charset="-78"/>
              </a:rPr>
              <a:t>پوست بزرگترین اندام بدن می باشد. </a:t>
            </a:r>
            <a:br>
              <a:rPr lang="fa-IR" sz="3600" dirty="0">
                <a:cs typeface="B Zar" panose="00000400000000000000" pitchFamily="2" charset="-78"/>
              </a:rPr>
            </a:br>
            <a:r>
              <a:rPr lang="fa-IR" sz="3600" dirty="0">
                <a:cs typeface="B Zar" panose="00000400000000000000" pitchFamily="2" charset="-78"/>
              </a:rPr>
              <a:t>وظیفه پوست در بدن انسان :</a:t>
            </a:r>
            <a:br>
              <a:rPr lang="fa-IR" sz="3600" dirty="0">
                <a:cs typeface="B Zar" panose="00000400000000000000" pitchFamily="2" charset="-78"/>
              </a:rPr>
            </a:br>
            <a:r>
              <a:rPr lang="fa-IR" sz="3600" dirty="0">
                <a:cs typeface="B Zar" panose="00000400000000000000" pitchFamily="2" charset="-78"/>
              </a:rPr>
              <a:t>-محافظت از بدن در برابر نور خورشید ،صدمات ،عفونت ها ، کنترل درجه حرارت بدن </a:t>
            </a:r>
            <a:br>
              <a:rPr lang="fa-IR" sz="3600" dirty="0">
                <a:cs typeface="B Zar" panose="00000400000000000000" pitchFamily="2" charset="-78"/>
              </a:rPr>
            </a:br>
            <a:r>
              <a:rPr lang="fa-IR" sz="3600" dirty="0">
                <a:cs typeface="B Zar" panose="00000400000000000000" pitchFamily="2" charset="-78"/>
              </a:rPr>
              <a:t>-کمک به ذخیره آب بدن  ،چربی و ویتامین د</a:t>
            </a:r>
            <a:endParaRPr lang="en-US" sz="3600" dirty="0">
              <a:cs typeface="B Zar" panose="00000400000000000000" pitchFamily="2" charset="-78"/>
            </a:endParaRPr>
          </a:p>
        </p:txBody>
      </p:sp>
      <p:pic>
        <p:nvPicPr>
          <p:cNvPr id="3" name="Picture 2">
            <a:extLst>
              <a:ext uri="{FF2B5EF4-FFF2-40B4-BE49-F238E27FC236}">
                <a16:creationId xmlns:a16="http://schemas.microsoft.com/office/drawing/2014/main" id="{935C7442-C97E-4AC3-AD26-DE2BDFE0AE37}"/>
              </a:ext>
            </a:extLst>
          </p:cNvPr>
          <p:cNvPicPr>
            <a:picLocks noChangeAspect="1"/>
          </p:cNvPicPr>
          <p:nvPr/>
        </p:nvPicPr>
        <p:blipFill>
          <a:blip r:embed="rId3"/>
          <a:stretch>
            <a:fillRect/>
          </a:stretch>
        </p:blipFill>
        <p:spPr>
          <a:xfrm>
            <a:off x="247650" y="380364"/>
            <a:ext cx="3440430" cy="2179955"/>
          </a:xfrm>
          <a:prstGeom prst="rect">
            <a:avLst/>
          </a:prstGeom>
        </p:spPr>
      </p:pic>
    </p:spTree>
    <p:extLst>
      <p:ext uri="{BB962C8B-B14F-4D97-AF65-F5344CB8AC3E}">
        <p14:creationId xmlns:p14="http://schemas.microsoft.com/office/powerpoint/2010/main" val="815288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2353056"/>
            <a:ext cx="11484864" cy="413308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rgbClr val="00B050"/>
                </a:solidFill>
                <a:effectLst/>
                <a:uLnTx/>
                <a:uFillTx/>
                <a:latin typeface="Calibri" panose="020F0502020204030204"/>
                <a:cs typeface="B Zar" panose="00000400000000000000" pitchFamily="2" charset="-78"/>
              </a:rPr>
              <a:t>خال ها چه زمانی مشکل ساز می شوند :</a:t>
            </a:r>
          </a:p>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معمولا</a:t>
            </a:r>
            <a:r>
              <a:rPr kumimoji="0" lang="fa-IR" sz="36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rPr>
              <a:t> سطح خال ها صاف هستندو خال های طبیعی  گرد یا بیضی شکل بوده واز پاک کن کوچکی که روی مداد قرار دارد بزرگتر نیستند اگر یک خال تغییرات  غیر عادی داشته باشند  باید از نظر احتمال ایجاد شدن ملانوم دقیقا بررسی شود اکثر خال ها در جوانی یا اوایل بزرگسالی به وجود می آیند به وجود آمدن خال در بزرگسالی غیر عادی است یک دسته از خال  ها آتیپیک هستند غیر معمول خال های آتیپیک سرطانی نیستند  اما امکان سرطانی شدن را دارند</a:t>
            </a:r>
            <a:endPar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endParaRPr>
          </a:p>
        </p:txBody>
      </p:sp>
      <p:pic>
        <p:nvPicPr>
          <p:cNvPr id="2" name="Picture 1">
            <a:extLst>
              <a:ext uri="{FF2B5EF4-FFF2-40B4-BE49-F238E27FC236}">
                <a16:creationId xmlns:a16="http://schemas.microsoft.com/office/drawing/2014/main" id="{10155921-1137-43D4-B4E3-5F08D5109846}"/>
              </a:ext>
            </a:extLst>
          </p:cNvPr>
          <p:cNvPicPr>
            <a:picLocks noChangeAspect="1"/>
          </p:cNvPicPr>
          <p:nvPr/>
        </p:nvPicPr>
        <p:blipFill>
          <a:blip r:embed="rId2"/>
          <a:stretch>
            <a:fillRect/>
          </a:stretch>
        </p:blipFill>
        <p:spPr>
          <a:xfrm>
            <a:off x="1131570" y="438912"/>
            <a:ext cx="3272790" cy="2353056"/>
          </a:xfrm>
          <a:prstGeom prst="rect">
            <a:avLst/>
          </a:prstGeom>
        </p:spPr>
      </p:pic>
    </p:spTree>
    <p:extLst>
      <p:ext uri="{BB962C8B-B14F-4D97-AF65-F5344CB8AC3E}">
        <p14:creationId xmlns:p14="http://schemas.microsoft.com/office/powerpoint/2010/main" val="481344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D754E-9274-4133-9F9D-478D45683990}"/>
              </a:ext>
            </a:extLst>
          </p:cNvPr>
          <p:cNvSpPr>
            <a:spLocks noGrp="1"/>
          </p:cNvSpPr>
          <p:nvPr>
            <p:ph type="title"/>
          </p:nvPr>
        </p:nvSpPr>
        <p:spPr>
          <a:xfrm>
            <a:off x="548640" y="365125"/>
            <a:ext cx="10805160" cy="6218555"/>
          </a:xfrm>
        </p:spPr>
        <p:txBody>
          <a:bodyPr/>
          <a:lstStyle/>
          <a:p>
            <a:pPr algn="r"/>
            <a:r>
              <a:rPr lang="fa-IR" b="1" dirty="0"/>
              <a:t> </a:t>
            </a:r>
            <a:r>
              <a:rPr lang="fa-IR" sz="3600" b="1" dirty="0">
                <a:solidFill>
                  <a:srgbClr val="00B050"/>
                </a:solidFill>
                <a:cs typeface="B Zar" panose="00000400000000000000" pitchFamily="2" charset="-78"/>
              </a:rPr>
              <a:t>نشانه های سرطانی شدن خال ها عبارتنداز:</a:t>
            </a:r>
            <a:r>
              <a:rPr lang="fa-IR" sz="3600" dirty="0">
                <a:cs typeface="B Zar" panose="00000400000000000000" pitchFamily="2" charset="-78"/>
              </a:rPr>
              <a:t/>
            </a:r>
            <a:br>
              <a:rPr lang="fa-IR" sz="3600" dirty="0">
                <a:cs typeface="B Zar" panose="00000400000000000000" pitchFamily="2" charset="-78"/>
              </a:rPr>
            </a:br>
            <a:r>
              <a:rPr lang="fa-IR" sz="3600" dirty="0">
                <a:cs typeface="B Zar" panose="00000400000000000000" pitchFamily="2" charset="-78"/>
              </a:rPr>
              <a:t>1-عدم تقارن در شکل خال</a:t>
            </a:r>
            <a:br>
              <a:rPr lang="fa-IR" sz="3600" dirty="0">
                <a:cs typeface="B Zar" panose="00000400000000000000" pitchFamily="2" charset="-78"/>
              </a:rPr>
            </a:br>
            <a:r>
              <a:rPr lang="fa-IR" sz="3600" dirty="0">
                <a:cs typeface="B Zar" panose="00000400000000000000" pitchFamily="2" charset="-78"/>
              </a:rPr>
              <a:t>2-حاشیه نامنظم</a:t>
            </a:r>
            <a:br>
              <a:rPr lang="fa-IR" sz="3600" dirty="0">
                <a:cs typeface="B Zar" panose="00000400000000000000" pitchFamily="2" charset="-78"/>
              </a:rPr>
            </a:br>
            <a:r>
              <a:rPr lang="fa-IR" sz="3600" dirty="0">
                <a:cs typeface="B Zar" panose="00000400000000000000" pitchFamily="2" charset="-78"/>
              </a:rPr>
              <a:t> 3– تغییررنگ خالهای  نرمال معمولا قهوه ای رنگ می باشند .</a:t>
            </a:r>
            <a:br>
              <a:rPr lang="fa-IR" sz="3600" dirty="0">
                <a:cs typeface="B Zar" panose="00000400000000000000" pitchFamily="2" charset="-78"/>
              </a:rPr>
            </a:br>
            <a:r>
              <a:rPr lang="fa-IR" sz="3600" dirty="0">
                <a:cs typeface="B Zar" panose="00000400000000000000" pitchFamily="2" charset="-78"/>
              </a:rPr>
              <a:t>4– اندازه:خال های خوش خیم معمولا کوچک تر از 6 میلی متر هستند  </a:t>
            </a:r>
            <a:br>
              <a:rPr lang="fa-IR" sz="3600" dirty="0">
                <a:cs typeface="B Zar" panose="00000400000000000000" pitchFamily="2" charset="-78"/>
              </a:rPr>
            </a:br>
            <a:r>
              <a:rPr lang="fa-IR" sz="3600" dirty="0">
                <a:cs typeface="B Zar" panose="00000400000000000000" pitchFamily="2" charset="-78"/>
              </a:rPr>
              <a:t>5–تحول وتغییرشکل خال : اگر خال تغییر اندازه یا تغییر رنگ دهد یا خونریزی و یا خارش داشته باشد. </a:t>
            </a:r>
            <a:br>
              <a:rPr lang="fa-IR" sz="3600" dirty="0">
                <a:cs typeface="B Zar" panose="00000400000000000000" pitchFamily="2" charset="-78"/>
              </a:rPr>
            </a:br>
            <a:r>
              <a:rPr lang="fa-IR" sz="3600" dirty="0">
                <a:cs typeface="B Zar" panose="00000400000000000000" pitchFamily="2" charset="-78"/>
              </a:rPr>
              <a:t> </a:t>
            </a:r>
            <a:br>
              <a:rPr lang="fa-IR" sz="3600" dirty="0">
                <a:cs typeface="B Zar" panose="00000400000000000000" pitchFamily="2" charset="-78"/>
              </a:rPr>
            </a:br>
            <a:endParaRPr lang="en-US" sz="3600" dirty="0">
              <a:cs typeface="B Zar" panose="00000400000000000000" pitchFamily="2" charset="-78"/>
            </a:endParaRPr>
          </a:p>
        </p:txBody>
      </p:sp>
      <p:pic>
        <p:nvPicPr>
          <p:cNvPr id="5" name="Picture 4">
            <a:extLst>
              <a:ext uri="{FF2B5EF4-FFF2-40B4-BE49-F238E27FC236}">
                <a16:creationId xmlns:a16="http://schemas.microsoft.com/office/drawing/2014/main" id="{3E06AA6C-BFE7-4C83-A880-EB13B791CE71}"/>
              </a:ext>
            </a:extLst>
          </p:cNvPr>
          <p:cNvPicPr>
            <a:picLocks noChangeAspect="1"/>
          </p:cNvPicPr>
          <p:nvPr/>
        </p:nvPicPr>
        <p:blipFill>
          <a:blip r:embed="rId2"/>
          <a:stretch>
            <a:fillRect/>
          </a:stretch>
        </p:blipFill>
        <p:spPr>
          <a:xfrm>
            <a:off x="1508760" y="4206240"/>
            <a:ext cx="4587240" cy="2286635"/>
          </a:xfrm>
          <a:prstGeom prst="rect">
            <a:avLst/>
          </a:prstGeom>
        </p:spPr>
      </p:pic>
    </p:spTree>
    <p:extLst>
      <p:ext uri="{BB962C8B-B14F-4D97-AF65-F5344CB8AC3E}">
        <p14:creationId xmlns:p14="http://schemas.microsoft.com/office/powerpoint/2010/main" val="39661644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65760" y="816864"/>
            <a:ext cx="11326368" cy="558393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600" b="1" i="0" u="none" strike="noStrike" kern="1200" cap="none" spc="0" normalizeH="0" baseline="0" noProof="0" dirty="0">
                <a:ln>
                  <a:noFill/>
                </a:ln>
                <a:solidFill>
                  <a:srgbClr val="00B050"/>
                </a:solidFill>
                <a:effectLst/>
                <a:uLnTx/>
                <a:uFillTx/>
                <a:latin typeface="Calibri" panose="020F0502020204030204"/>
                <a:cs typeface="B Zar" panose="00000400000000000000" pitchFamily="2" charset="-78"/>
              </a:rPr>
              <a:t>راهنمایی هایی برای تشخیص زودرس سرطان پوست :</a:t>
            </a:r>
          </a:p>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 پوست خود رابطور منظم معاینه کنید بهتر است پوست خود را پس از دوش گرفتن و زمانی که مر طوب است چک کنید </a:t>
            </a:r>
          </a:p>
          <a:p>
            <a:pPr marL="0" marR="0" lvl="0" indent="0" algn="just" defTabSz="914400" rtl="1" eaLnBrk="1" fontAlgn="auto" latinLnBrk="0" hangingPunct="1">
              <a:lnSpc>
                <a:spcPct val="100000"/>
              </a:lnSpc>
              <a:spcBef>
                <a:spcPts val="0"/>
              </a:spcBef>
              <a:spcAft>
                <a:spcPts val="0"/>
              </a:spcAft>
              <a:buClrTx/>
              <a:buSzTx/>
              <a:buFontTx/>
              <a:buNone/>
              <a:tabLst/>
              <a:defRPr/>
            </a:pPr>
            <a:r>
              <a:rPr lang="fa-IR" sz="3600" dirty="0">
                <a:solidFill>
                  <a:schemeClr val="tx1">
                    <a:lumMod val="95000"/>
                    <a:lumOff val="5000"/>
                  </a:schemeClr>
                </a:solidFill>
                <a:latin typeface="Calibri" panose="020F0502020204030204"/>
                <a:cs typeface="B Zar" panose="00000400000000000000" pitchFamily="2" charset="-78"/>
              </a:rPr>
              <a:t>یکی از نقاط رایج تشکیل ملانوم در مردان قسمت پشت بدن ودر زنان قسمت پایینی ساق پا است با این حال به این محل ها اکتفا نکنید ماهی یک بار تمام بدن خود را برای یافتن خال یا لکه مشکوک از قسمت سر تا پایین بررسی کنید</a:t>
            </a:r>
          </a:p>
          <a:p>
            <a:pPr marL="571500" marR="0" lvl="0" indent="-571500" algn="just" defTabSz="914400" rtl="1" eaLnBrk="1" fontAlgn="auto" latinLnBrk="0" hangingPunct="1">
              <a:lnSpc>
                <a:spcPct val="100000"/>
              </a:lnSpc>
              <a:spcBef>
                <a:spcPts val="0"/>
              </a:spcBef>
              <a:spcAft>
                <a:spcPts val="0"/>
              </a:spcAft>
              <a:buClrTx/>
              <a:buSzTx/>
              <a:buFontTx/>
              <a:buChar char="-"/>
              <a:tabLst/>
              <a:defRPr/>
            </a:pPr>
            <a:r>
              <a:rPr lang="fa-IR" sz="3600" dirty="0">
                <a:solidFill>
                  <a:schemeClr val="tx1">
                    <a:lumMod val="95000"/>
                    <a:lumOff val="5000"/>
                  </a:schemeClr>
                </a:solidFill>
                <a:latin typeface="Calibri" panose="020F0502020204030204"/>
                <a:cs typeface="B Zar" panose="00000400000000000000" pitchFamily="2" charset="-78"/>
              </a:rPr>
              <a:t>نواحی پنهان مثل لای انگشتان دست وپا کشاله ران کف پاها پشت زانوها پوست سر وگردن را باید برای یافتن خال بررسی نمود باید از یک آینه استفاده نمود یا از یکی از اعضای خانواده بخواهید در بررسی به شما کمک نمایند  مخصوصا در باره خالی که تازه ظاهر شده باید بسیار مضنون بود </a:t>
            </a:r>
          </a:p>
          <a:p>
            <a:pPr marL="571500" marR="0" lvl="0" indent="-571500" algn="just" defTabSz="914400" rtl="1" eaLnBrk="1" fontAlgn="auto" latinLnBrk="0" hangingPunct="1">
              <a:lnSpc>
                <a:spcPct val="100000"/>
              </a:lnSpc>
              <a:spcBef>
                <a:spcPts val="0"/>
              </a:spcBef>
              <a:spcAft>
                <a:spcPts val="0"/>
              </a:spcAft>
              <a:buClrTx/>
              <a:buSzTx/>
              <a:buFontTx/>
              <a:buChar char="-"/>
              <a:tabLst/>
              <a:defRPr/>
            </a:pPr>
            <a:endPar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endParaRPr>
          </a:p>
          <a:p>
            <a:pPr marL="571500" marR="0" lvl="0" indent="-571500" algn="just" defTabSz="914400" rtl="1" eaLnBrk="1" fontAlgn="auto" latinLnBrk="0" hangingPunct="1">
              <a:lnSpc>
                <a:spcPct val="100000"/>
              </a:lnSpc>
              <a:spcBef>
                <a:spcPts val="0"/>
              </a:spcBef>
              <a:spcAft>
                <a:spcPts val="0"/>
              </a:spcAft>
              <a:buClrTx/>
              <a:buSzTx/>
              <a:buFontTx/>
              <a:buChar char="-"/>
              <a:tabLst/>
              <a:defRPr/>
            </a:pPr>
            <a:endParaRPr lang="fa-IR" sz="3600" dirty="0">
              <a:solidFill>
                <a:schemeClr val="tx1">
                  <a:lumMod val="95000"/>
                  <a:lumOff val="5000"/>
                </a:schemeClr>
              </a:solidFill>
              <a:latin typeface="Calibri" panose="020F0502020204030204"/>
              <a:cs typeface="B Zar" panose="00000400000000000000" pitchFamily="2" charset="-78"/>
            </a:endParaRPr>
          </a:p>
          <a:p>
            <a:pPr marL="571500" marR="0" lvl="0" indent="-571500" algn="just" defTabSz="914400" rtl="1" eaLnBrk="1" fontAlgn="auto" latinLnBrk="0" hangingPunct="1">
              <a:lnSpc>
                <a:spcPct val="100000"/>
              </a:lnSpc>
              <a:spcBef>
                <a:spcPts val="0"/>
              </a:spcBef>
              <a:spcAft>
                <a:spcPts val="0"/>
              </a:spcAft>
              <a:buClrTx/>
              <a:buSzTx/>
              <a:buFontTx/>
              <a:buChar char="-"/>
              <a:tabLst/>
              <a:defRPr/>
            </a:pPr>
            <a:endPar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endParaRPr>
          </a:p>
        </p:txBody>
      </p:sp>
      <p:pic>
        <p:nvPicPr>
          <p:cNvPr id="2" name="Picture 1">
            <a:extLst>
              <a:ext uri="{FF2B5EF4-FFF2-40B4-BE49-F238E27FC236}">
                <a16:creationId xmlns:a16="http://schemas.microsoft.com/office/drawing/2014/main" id="{EE2F3E7C-7ADC-4954-A491-5E25CDB5C4C3}"/>
              </a:ext>
            </a:extLst>
          </p:cNvPr>
          <p:cNvPicPr>
            <a:picLocks noChangeAspect="1"/>
          </p:cNvPicPr>
          <p:nvPr/>
        </p:nvPicPr>
        <p:blipFill>
          <a:blip r:embed="rId2"/>
          <a:stretch>
            <a:fillRect/>
          </a:stretch>
        </p:blipFill>
        <p:spPr>
          <a:xfrm>
            <a:off x="855344" y="5486400"/>
            <a:ext cx="3789808" cy="1173480"/>
          </a:xfrm>
          <a:prstGeom prst="rect">
            <a:avLst/>
          </a:prstGeom>
        </p:spPr>
      </p:pic>
    </p:spTree>
    <p:extLst>
      <p:ext uri="{BB962C8B-B14F-4D97-AF65-F5344CB8AC3E}">
        <p14:creationId xmlns:p14="http://schemas.microsoft.com/office/powerpoint/2010/main" val="8351066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15A0C-9202-4CF9-86C7-E5E4C3BC9B4A}"/>
              </a:ext>
            </a:extLst>
          </p:cNvPr>
          <p:cNvSpPr>
            <a:spLocks noGrp="1"/>
          </p:cNvSpPr>
          <p:nvPr>
            <p:ph type="title"/>
          </p:nvPr>
        </p:nvSpPr>
        <p:spPr>
          <a:xfrm>
            <a:off x="838200" y="365125"/>
            <a:ext cx="10515600" cy="5852795"/>
          </a:xfrm>
        </p:spPr>
        <p:txBody>
          <a:bodyPr>
            <a:normAutofit/>
          </a:bodyPr>
          <a:lstStyle/>
          <a:p>
            <a:pPr algn="r" rtl="1"/>
            <a:r>
              <a:rPr lang="fa-IR" sz="3600" dirty="0">
                <a:cs typeface="B Zar" panose="00000400000000000000" pitchFamily="2" charset="-78"/>
              </a:rPr>
              <a:t>انواع سرطان پوست :</a:t>
            </a:r>
            <a:r>
              <a:rPr lang="en-US" sz="3600" dirty="0">
                <a:cs typeface="B Zar" panose="00000400000000000000" pitchFamily="2" charset="-78"/>
              </a:rPr>
              <a:t/>
            </a:r>
            <a:br>
              <a:rPr lang="en-US" sz="3600" dirty="0">
                <a:cs typeface="B Zar" panose="00000400000000000000" pitchFamily="2" charset="-78"/>
              </a:rPr>
            </a:br>
            <a:r>
              <a:rPr lang="fa-IR" sz="3600" dirty="0">
                <a:cs typeface="B Zar" panose="00000400000000000000" pitchFamily="2" charset="-78"/>
              </a:rPr>
              <a:t/>
            </a:r>
            <a:br>
              <a:rPr lang="fa-IR" sz="3600" dirty="0">
                <a:cs typeface="B Zar" panose="00000400000000000000" pitchFamily="2" charset="-78"/>
              </a:rPr>
            </a:br>
            <a:r>
              <a:rPr lang="fa-IR" sz="3600" dirty="0">
                <a:cs typeface="B Zar" panose="00000400000000000000" pitchFamily="2" charset="-78"/>
              </a:rPr>
              <a:t>1- سرطان سلول های پایه ای یا </a:t>
            </a:r>
            <a:r>
              <a:rPr lang="en-US" sz="3600" dirty="0">
                <a:cs typeface="B Zar" panose="00000400000000000000" pitchFamily="2" charset="-78"/>
              </a:rPr>
              <a:t>BCC</a:t>
            </a:r>
            <a:r>
              <a:rPr lang="fa-IR" sz="3600" dirty="0">
                <a:cs typeface="B Zar" panose="00000400000000000000" pitchFamily="2" charset="-78"/>
              </a:rPr>
              <a:t/>
            </a:r>
            <a:br>
              <a:rPr lang="fa-IR" sz="3600" dirty="0">
                <a:cs typeface="B Zar" panose="00000400000000000000" pitchFamily="2" charset="-78"/>
              </a:rPr>
            </a:br>
            <a:r>
              <a:rPr lang="fa-IR" sz="3600" dirty="0">
                <a:cs typeface="B Zar" panose="00000400000000000000" pitchFamily="2" charset="-78"/>
              </a:rPr>
              <a:t>2- سرطان سلول های سنگفرشی </a:t>
            </a:r>
            <a:br>
              <a:rPr lang="fa-IR" sz="3600" dirty="0">
                <a:cs typeface="B Zar" panose="00000400000000000000" pitchFamily="2" charset="-78"/>
              </a:rPr>
            </a:br>
            <a:r>
              <a:rPr lang="fa-IR" sz="3600" dirty="0">
                <a:cs typeface="B Zar" panose="00000400000000000000" pitchFamily="2" charset="-78"/>
              </a:rPr>
              <a:t>3-ملانوم بدخیم</a:t>
            </a:r>
            <a:endParaRPr lang="en-US" sz="3600" dirty="0">
              <a:cs typeface="B Zar" panose="00000400000000000000" pitchFamily="2" charset="-78"/>
            </a:endParaRPr>
          </a:p>
        </p:txBody>
      </p:sp>
      <p:pic>
        <p:nvPicPr>
          <p:cNvPr id="4" name="Picture 3">
            <a:extLst>
              <a:ext uri="{FF2B5EF4-FFF2-40B4-BE49-F238E27FC236}">
                <a16:creationId xmlns:a16="http://schemas.microsoft.com/office/drawing/2014/main" id="{1723E456-8D3F-4375-9554-1CDC1A4C8DBF}"/>
              </a:ext>
            </a:extLst>
          </p:cNvPr>
          <p:cNvPicPr>
            <a:picLocks noChangeAspect="1"/>
          </p:cNvPicPr>
          <p:nvPr/>
        </p:nvPicPr>
        <p:blipFill>
          <a:blip r:embed="rId2"/>
          <a:stretch>
            <a:fillRect/>
          </a:stretch>
        </p:blipFill>
        <p:spPr>
          <a:xfrm>
            <a:off x="838200" y="1257300"/>
            <a:ext cx="4014787" cy="2491740"/>
          </a:xfrm>
          <a:prstGeom prst="rect">
            <a:avLst/>
          </a:prstGeom>
        </p:spPr>
      </p:pic>
    </p:spTree>
    <p:extLst>
      <p:ext uri="{BB962C8B-B14F-4D97-AF65-F5344CB8AC3E}">
        <p14:creationId xmlns:p14="http://schemas.microsoft.com/office/powerpoint/2010/main" val="1684353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F3B3E-B163-4CCE-A51D-1D229BCF85BC}"/>
              </a:ext>
            </a:extLst>
          </p:cNvPr>
          <p:cNvSpPr>
            <a:spLocks noGrp="1"/>
          </p:cNvSpPr>
          <p:nvPr>
            <p:ph type="title"/>
          </p:nvPr>
        </p:nvSpPr>
        <p:spPr>
          <a:xfrm>
            <a:off x="838200" y="365125"/>
            <a:ext cx="10515600" cy="5578475"/>
          </a:xfrm>
        </p:spPr>
        <p:txBody>
          <a:bodyPr>
            <a:normAutofit/>
          </a:bodyPr>
          <a:lstStyle/>
          <a:p>
            <a:pPr algn="r" rtl="1"/>
            <a:r>
              <a:rPr lang="fa-IR" sz="3600" dirty="0">
                <a:cs typeface="B Zar" panose="00000400000000000000" pitchFamily="2" charset="-78"/>
              </a:rPr>
              <a:t>سرطان سلول های پایه ای :</a:t>
            </a:r>
            <a:br>
              <a:rPr lang="fa-IR" sz="3600" dirty="0">
                <a:cs typeface="B Zar" panose="00000400000000000000" pitchFamily="2" charset="-78"/>
              </a:rPr>
            </a:br>
            <a:r>
              <a:rPr lang="fa-IR" sz="3600" dirty="0">
                <a:cs typeface="B Zar" panose="00000400000000000000" pitchFamily="2" charset="-78"/>
              </a:rPr>
              <a:t>این نوع سرطان شایعترین نوع سرطان پوست می باشد .معمولا به شکل برجستگی های پوستی قرمز و براق با حاشیه مروارید مانند می باشد و به ندرت سایر اعضا را درگیر می کند .اما امکان تهاجمی شدن وجود دارد.</a:t>
            </a:r>
            <a:br>
              <a:rPr lang="fa-IR" sz="3600" dirty="0">
                <a:cs typeface="B Zar" panose="00000400000000000000" pitchFamily="2" charset="-78"/>
              </a:rPr>
            </a:br>
            <a:r>
              <a:rPr lang="fa-IR" sz="3600" dirty="0">
                <a:cs typeface="B Zar" panose="00000400000000000000" pitchFamily="2" charset="-78"/>
              </a:rPr>
              <a:t/>
            </a:r>
            <a:br>
              <a:rPr lang="fa-IR" sz="3600" dirty="0">
                <a:cs typeface="B Zar" panose="00000400000000000000" pitchFamily="2" charset="-78"/>
              </a:rPr>
            </a:br>
            <a:r>
              <a:rPr lang="fa-IR" sz="3600" dirty="0">
                <a:cs typeface="B Zar" panose="00000400000000000000" pitchFamily="2" charset="-78"/>
              </a:rPr>
              <a:t>سرطان سلول های سنگفرشی:</a:t>
            </a:r>
            <a:br>
              <a:rPr lang="fa-IR" sz="3600" dirty="0">
                <a:cs typeface="B Zar" panose="00000400000000000000" pitchFamily="2" charset="-78"/>
              </a:rPr>
            </a:br>
            <a:r>
              <a:rPr lang="fa-IR" sz="3600" dirty="0">
                <a:cs typeface="B Zar" panose="00000400000000000000" pitchFamily="2" charset="-78"/>
              </a:rPr>
              <a:t>دومین نوع شایع از سرطان پوست می باشد .بیشتر در نواحی گوش –صورت –لب –بینی و دهان دیده می شود. </a:t>
            </a:r>
            <a:br>
              <a:rPr lang="fa-IR" sz="3600" dirty="0">
                <a:cs typeface="B Zar" panose="00000400000000000000" pitchFamily="2" charset="-78"/>
              </a:rPr>
            </a:br>
            <a:r>
              <a:rPr lang="fa-IR" sz="3600" dirty="0">
                <a:cs typeface="B Zar" panose="00000400000000000000" pitchFamily="2" charset="-78"/>
              </a:rPr>
              <a:t>ملانوم بدخیم :</a:t>
            </a:r>
            <a:br>
              <a:rPr lang="fa-IR" sz="3600" dirty="0">
                <a:cs typeface="B Zar" panose="00000400000000000000" pitchFamily="2" charset="-78"/>
              </a:rPr>
            </a:br>
            <a:r>
              <a:rPr lang="fa-IR" sz="3600" dirty="0">
                <a:cs typeface="B Zar" panose="00000400000000000000" pitchFamily="2" charset="-78"/>
              </a:rPr>
              <a:t>وخیم ترین نوع سرطان می باشد و از سلول های رنگ دانه ای تشکیل می شود معمولا قهوه ای یا مشکی رنگ است و می تواند به سرعت در بدن پخش شود </a:t>
            </a:r>
            <a:endParaRPr lang="en-US" sz="3600" dirty="0">
              <a:cs typeface="B Zar" panose="00000400000000000000" pitchFamily="2" charset="-78"/>
            </a:endParaRPr>
          </a:p>
        </p:txBody>
      </p:sp>
    </p:spTree>
    <p:extLst>
      <p:ext uri="{BB962C8B-B14F-4D97-AF65-F5344CB8AC3E}">
        <p14:creationId xmlns:p14="http://schemas.microsoft.com/office/powerpoint/2010/main" val="2377606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EFF8D-67D3-4DC5-89B6-346C0B684031}"/>
              </a:ext>
            </a:extLst>
          </p:cNvPr>
          <p:cNvSpPr>
            <a:spLocks noGrp="1"/>
          </p:cNvSpPr>
          <p:nvPr>
            <p:ph type="title"/>
          </p:nvPr>
        </p:nvSpPr>
        <p:spPr>
          <a:xfrm>
            <a:off x="838200" y="365125"/>
            <a:ext cx="10515600" cy="6492875"/>
          </a:xfrm>
        </p:spPr>
        <p:txBody>
          <a:bodyPr>
            <a:normAutofit fontScale="90000"/>
          </a:bodyPr>
          <a:lstStyle/>
          <a:p>
            <a:pPr algn="r"/>
            <a:r>
              <a:rPr lang="fa-IR" sz="3600" dirty="0">
                <a:cs typeface="B Zar" panose="00000400000000000000" pitchFamily="2" charset="-78"/>
              </a:rPr>
              <a:t>از عوامل خطرزای سرطان پوست :</a:t>
            </a:r>
            <a:br>
              <a:rPr lang="fa-IR" sz="3600" dirty="0">
                <a:cs typeface="B Zar" panose="00000400000000000000" pitchFamily="2" charset="-78"/>
              </a:rPr>
            </a:br>
            <a:r>
              <a:rPr lang="fa-IR" sz="3600" dirty="0">
                <a:cs typeface="B Zar" panose="00000400000000000000" pitchFamily="2" charset="-78"/>
              </a:rPr>
              <a:t>- اشعه ماوراء بنفش </a:t>
            </a:r>
            <a:br>
              <a:rPr lang="fa-IR" sz="3600" dirty="0">
                <a:cs typeface="B Zar" panose="00000400000000000000" pitchFamily="2" charset="-78"/>
              </a:rPr>
            </a:br>
            <a:r>
              <a:rPr lang="fa-IR" sz="3600" dirty="0">
                <a:cs typeface="B Zar" panose="00000400000000000000" pitchFamily="2" charset="-78"/>
              </a:rPr>
              <a:t>-جوشگاه (جای زخم قبلی )و سوختگی بر روی پوست </a:t>
            </a:r>
            <a:br>
              <a:rPr lang="fa-IR" sz="3600" dirty="0">
                <a:cs typeface="B Zar" panose="00000400000000000000" pitchFamily="2" charset="-78"/>
              </a:rPr>
            </a:br>
            <a:r>
              <a:rPr lang="fa-IR" sz="3600" dirty="0">
                <a:cs typeface="B Zar" panose="00000400000000000000" pitchFamily="2" charset="-78"/>
              </a:rPr>
              <a:t>- عفونت با انواع خاصی از ویروس پاپیلومای انسانی</a:t>
            </a:r>
            <a:br>
              <a:rPr lang="fa-IR" sz="3600" dirty="0">
                <a:cs typeface="B Zar" panose="00000400000000000000" pitchFamily="2" charset="-78"/>
              </a:rPr>
            </a:br>
            <a:r>
              <a:rPr lang="fa-IR" sz="3600" dirty="0">
                <a:cs typeface="B Zar" panose="00000400000000000000" pitchFamily="2" charset="-78"/>
              </a:rPr>
              <a:t>- تماس طولانی با آرسنیک در محیط کار</a:t>
            </a:r>
            <a:br>
              <a:rPr lang="fa-IR" sz="3600" dirty="0">
                <a:cs typeface="B Zar" panose="00000400000000000000" pitchFamily="2" charset="-78"/>
              </a:rPr>
            </a:br>
            <a:r>
              <a:rPr lang="fa-IR" sz="3600" dirty="0">
                <a:cs typeface="B Zar" panose="00000400000000000000" pitchFamily="2" charset="-78"/>
              </a:rPr>
              <a:t>-التهاب مزمن پوست </a:t>
            </a:r>
            <a:br>
              <a:rPr lang="fa-IR" sz="3600" dirty="0">
                <a:cs typeface="B Zar" panose="00000400000000000000" pitchFamily="2" charset="-78"/>
              </a:rPr>
            </a:br>
            <a:r>
              <a:rPr lang="fa-IR" sz="3600" dirty="0">
                <a:cs typeface="B Zar" panose="00000400000000000000" pitchFamily="2" charset="-78"/>
              </a:rPr>
              <a:t>-بیماریهایی که پوست را در برابر پرتو خورشید حساس می کند </a:t>
            </a:r>
            <a:br>
              <a:rPr lang="fa-IR" sz="3600" dirty="0">
                <a:cs typeface="B Zar" panose="00000400000000000000" pitchFamily="2" charset="-78"/>
              </a:rPr>
            </a:br>
            <a:r>
              <a:rPr lang="fa-IR" sz="3600" dirty="0">
                <a:cs typeface="B Zar" panose="00000400000000000000" pitchFamily="2" charset="-78"/>
              </a:rPr>
              <a:t>-سندوم خال سلول بازال</a:t>
            </a:r>
            <a:br>
              <a:rPr lang="fa-IR" sz="3600" dirty="0">
                <a:cs typeface="B Zar" panose="00000400000000000000" pitchFamily="2" charset="-78"/>
              </a:rPr>
            </a:br>
            <a:r>
              <a:rPr lang="fa-IR" sz="3600" dirty="0">
                <a:cs typeface="B Zar" panose="00000400000000000000" pitchFamily="2" charset="-78"/>
              </a:rPr>
              <a:t>-پرتو درمانی </a:t>
            </a:r>
            <a:br>
              <a:rPr lang="fa-IR" sz="3600" dirty="0">
                <a:cs typeface="B Zar" panose="00000400000000000000" pitchFamily="2" charset="-78"/>
              </a:rPr>
            </a:br>
            <a:r>
              <a:rPr lang="fa-IR" sz="3600" dirty="0">
                <a:cs typeface="B Zar" panose="00000400000000000000" pitchFamily="2" charset="-78"/>
              </a:rPr>
              <a:t>-تضعیف سیستم ایمنی </a:t>
            </a:r>
            <a:br>
              <a:rPr lang="fa-IR" sz="3600" dirty="0">
                <a:cs typeface="B Zar" panose="00000400000000000000" pitchFamily="2" charset="-78"/>
              </a:rPr>
            </a:br>
            <a:r>
              <a:rPr lang="fa-IR" sz="3600" dirty="0">
                <a:cs typeface="B Zar" panose="00000400000000000000" pitchFamily="2" charset="-78"/>
              </a:rPr>
              <a:t>-سابقه داستن سرطان در فرد یا سابقه خانوادگی سرطان </a:t>
            </a:r>
            <a:br>
              <a:rPr lang="fa-IR" sz="3600" dirty="0">
                <a:cs typeface="B Zar" panose="00000400000000000000" pitchFamily="2" charset="-78"/>
              </a:rPr>
            </a:br>
            <a:r>
              <a:rPr lang="fa-IR" sz="3600" dirty="0">
                <a:cs typeface="B Zar" panose="00000400000000000000" pitchFamily="2" charset="-78"/>
              </a:rPr>
              <a:t>-کراتوز آفتابی</a:t>
            </a:r>
            <a:br>
              <a:rPr lang="fa-IR" sz="3600" dirty="0">
                <a:cs typeface="B Zar" panose="00000400000000000000" pitchFamily="2" charset="-78"/>
              </a:rPr>
            </a:br>
            <a:r>
              <a:rPr lang="fa-IR" sz="3600" dirty="0">
                <a:cs typeface="B Zar" panose="00000400000000000000" pitchFamily="2" charset="-78"/>
              </a:rPr>
              <a:t>-بیماری بوون</a:t>
            </a:r>
            <a:br>
              <a:rPr lang="fa-IR" sz="3600" dirty="0">
                <a:cs typeface="B Zar" panose="00000400000000000000" pitchFamily="2" charset="-78"/>
              </a:rPr>
            </a:br>
            <a:r>
              <a:rPr lang="fa-IR" sz="3600" dirty="0">
                <a:cs typeface="B Zar" panose="00000400000000000000" pitchFamily="2" charset="-78"/>
              </a:rPr>
              <a:t>-شاخک پوستی</a:t>
            </a:r>
            <a:br>
              <a:rPr lang="fa-IR" sz="3600" dirty="0">
                <a:cs typeface="B Zar" panose="00000400000000000000" pitchFamily="2" charset="-78"/>
              </a:rPr>
            </a:br>
            <a:r>
              <a:rPr lang="fa-IR" sz="3600" dirty="0">
                <a:cs typeface="B Zar" panose="00000400000000000000" pitchFamily="2" charset="-78"/>
              </a:rPr>
              <a:t>-التهاب لب ناشی از آفتاب (لب کشاورزان )  </a:t>
            </a:r>
            <a:endParaRPr lang="en-US" sz="3600" dirty="0">
              <a:cs typeface="B Zar" panose="00000400000000000000" pitchFamily="2" charset="-78"/>
            </a:endParaRPr>
          </a:p>
        </p:txBody>
      </p:sp>
      <p:pic>
        <p:nvPicPr>
          <p:cNvPr id="3" name="Picture 2">
            <a:extLst>
              <a:ext uri="{FF2B5EF4-FFF2-40B4-BE49-F238E27FC236}">
                <a16:creationId xmlns:a16="http://schemas.microsoft.com/office/drawing/2014/main" id="{7E1F33B0-053E-4B1F-91E6-1BD2DA33C742}"/>
              </a:ext>
            </a:extLst>
          </p:cNvPr>
          <p:cNvPicPr>
            <a:picLocks noChangeAspect="1"/>
          </p:cNvPicPr>
          <p:nvPr/>
        </p:nvPicPr>
        <p:blipFill>
          <a:blip r:embed="rId2"/>
          <a:stretch>
            <a:fillRect/>
          </a:stretch>
        </p:blipFill>
        <p:spPr>
          <a:xfrm>
            <a:off x="381000" y="365125"/>
            <a:ext cx="3947159" cy="2439035"/>
          </a:xfrm>
          <a:prstGeom prst="rect">
            <a:avLst/>
          </a:prstGeom>
        </p:spPr>
      </p:pic>
    </p:spTree>
    <p:extLst>
      <p:ext uri="{BB962C8B-B14F-4D97-AF65-F5344CB8AC3E}">
        <p14:creationId xmlns:p14="http://schemas.microsoft.com/office/powerpoint/2010/main" val="15893625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585216" y="512064"/>
            <a:ext cx="10911840" cy="5657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ea typeface="+mn-ea"/>
                <a:cs typeface="B Titr" panose="00000700000000000000" pitchFamily="2" charset="-78"/>
              </a:rPr>
              <a:t>اشعه ماوراء</a:t>
            </a:r>
            <a:r>
              <a:rPr kumimoji="0" lang="fa-IR" sz="3600" b="0" i="0" u="none" strike="noStrike" kern="1200" cap="none" spc="0" normalizeH="0" noProof="0" dirty="0">
                <a:ln>
                  <a:noFill/>
                </a:ln>
                <a:solidFill>
                  <a:schemeClr val="tx1">
                    <a:lumMod val="95000"/>
                    <a:lumOff val="5000"/>
                  </a:schemeClr>
                </a:solidFill>
                <a:effectLst/>
                <a:uLnTx/>
                <a:uFillTx/>
                <a:latin typeface="Calibri" panose="020F0502020204030204"/>
                <a:cs typeface="B Titr" panose="00000700000000000000" pitchFamily="2" charset="-78"/>
              </a:rPr>
              <a:t> بنفش </a:t>
            </a:r>
            <a:endParaRPr kumimoji="0" lang="fa-IR" sz="36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endParaRPr>
          </a:p>
          <a:p>
            <a:pPr lvl="1" algn="just" rtl="1"/>
            <a:r>
              <a:rPr lang="fa-IR" sz="3600" baseline="0" dirty="0">
                <a:solidFill>
                  <a:schemeClr val="tx1">
                    <a:lumMod val="95000"/>
                    <a:lumOff val="5000"/>
                  </a:schemeClr>
                </a:solidFill>
                <a:latin typeface="Calibri" panose="020F0502020204030204"/>
                <a:cs typeface="B Zar" panose="00000400000000000000" pitchFamily="2" charset="-78"/>
              </a:rPr>
              <a:t>اشعه</a:t>
            </a:r>
            <a:r>
              <a:rPr lang="fa-IR" sz="3600" dirty="0">
                <a:solidFill>
                  <a:schemeClr val="tx1">
                    <a:lumMod val="95000"/>
                    <a:lumOff val="5000"/>
                  </a:schemeClr>
                </a:solidFill>
                <a:latin typeface="Calibri" panose="020F0502020204030204"/>
                <a:cs typeface="B Zar" panose="00000400000000000000" pitchFamily="2" charset="-78"/>
              </a:rPr>
              <a:t> </a:t>
            </a:r>
            <a:r>
              <a:rPr lang="en-US" sz="3600" dirty="0" err="1">
                <a:solidFill>
                  <a:schemeClr val="tx1">
                    <a:lumMod val="95000"/>
                    <a:lumOff val="5000"/>
                  </a:schemeClr>
                </a:solidFill>
                <a:latin typeface="Calibri" panose="020F0502020204030204"/>
                <a:cs typeface="B Zar" panose="00000400000000000000" pitchFamily="2" charset="-78"/>
              </a:rPr>
              <a:t>Uv</a:t>
            </a:r>
            <a:r>
              <a:rPr lang="fa-IR" sz="3600" dirty="0">
                <a:solidFill>
                  <a:schemeClr val="tx1">
                    <a:lumMod val="95000"/>
                    <a:lumOff val="5000"/>
                  </a:schemeClr>
                </a:solidFill>
                <a:latin typeface="Calibri" panose="020F0502020204030204"/>
                <a:cs typeface="B Zar" panose="00000400000000000000" pitchFamily="2" charset="-78"/>
              </a:rPr>
              <a:t>از خورشید لامپ های خورشیدی یا دستگاههای مخصوص برنزه کردن ساطع می شود ،هرچه پوست مدت زمان بیشتری در معرض این اشعه قرار بگیرد احتمال بروز سرطان در آن بیشتر  می شود بیشتر سرطان های پوست بعداز سن 50 سالگی اتفاق می افتند لذا توصیه می گردد سعی کنید بیشتر در معرض نور شدید آفتاب قرار نگیرید به خصوص بعداز ساعت 10 صبح تا 4 عصر اما باید توجه کرد که نور ملایم خورشید به بدن برسد چرا که در غیر این صورت جذب ویتامین </a:t>
            </a:r>
            <a:r>
              <a:rPr lang="en-US" sz="3600" dirty="0">
                <a:solidFill>
                  <a:schemeClr val="tx1">
                    <a:lumMod val="95000"/>
                    <a:lumOff val="5000"/>
                  </a:schemeClr>
                </a:solidFill>
                <a:latin typeface="Calibri" panose="020F0502020204030204"/>
                <a:cs typeface="B Zar" panose="00000400000000000000" pitchFamily="2" charset="-78"/>
              </a:rPr>
              <a:t>D</a:t>
            </a:r>
            <a:r>
              <a:rPr lang="fa-IR" sz="3600" dirty="0">
                <a:solidFill>
                  <a:schemeClr val="tx1">
                    <a:lumMod val="95000"/>
                    <a:lumOff val="5000"/>
                  </a:schemeClr>
                </a:solidFill>
                <a:latin typeface="Calibri" panose="020F0502020204030204"/>
                <a:cs typeface="B Zar" panose="00000400000000000000" pitchFamily="2" charset="-78"/>
              </a:rPr>
              <a:t>و زمینه ایجاد برخی سرطانها فراهم می شود .</a:t>
            </a:r>
            <a:endPar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endParaRPr>
          </a:p>
        </p:txBody>
      </p:sp>
      <p:pic>
        <p:nvPicPr>
          <p:cNvPr id="2" name="Picture 1">
            <a:extLst>
              <a:ext uri="{FF2B5EF4-FFF2-40B4-BE49-F238E27FC236}">
                <a16:creationId xmlns:a16="http://schemas.microsoft.com/office/drawing/2014/main" id="{51E8FB9B-F1F9-48A7-8882-4C1DD3CB3E55}"/>
              </a:ext>
            </a:extLst>
          </p:cNvPr>
          <p:cNvPicPr>
            <a:picLocks noChangeAspect="1"/>
          </p:cNvPicPr>
          <p:nvPr/>
        </p:nvPicPr>
        <p:blipFill>
          <a:blip r:embed="rId2"/>
          <a:stretch>
            <a:fillRect/>
          </a:stretch>
        </p:blipFill>
        <p:spPr>
          <a:xfrm>
            <a:off x="1316736" y="292535"/>
            <a:ext cx="2731008" cy="1146122"/>
          </a:xfrm>
          <a:prstGeom prst="rect">
            <a:avLst/>
          </a:prstGeom>
        </p:spPr>
      </p:pic>
    </p:spTree>
    <p:extLst>
      <p:ext uri="{BB962C8B-B14F-4D97-AF65-F5344CB8AC3E}">
        <p14:creationId xmlns:p14="http://schemas.microsoft.com/office/powerpoint/2010/main" val="13202683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92608" y="512065"/>
            <a:ext cx="11618976" cy="570585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افرادی که مجبورند در تماس طولانی</a:t>
            </a:r>
            <a:r>
              <a:rPr kumimoji="0" lang="fa-IR" sz="36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rPr>
              <a:t> مدت با تابش آفتاب باشند از کرم های ضد آفتاب ،کلاه آفتاب گیر عینک آفتابی و پوشش مناسب مثل لباس سفید آستین دار ویقه بلند استفاده کنند افراد دارای پوست حساس وروشن بیشتر از پیراهن و لباس آستین دار وعینک استفاده کنند از عینک هایی که میزان جذب اشعه فرابنفش </a:t>
            </a:r>
            <a:r>
              <a:rPr lang="en-US" sz="3600" noProof="0" dirty="0">
                <a:solidFill>
                  <a:schemeClr val="tx1">
                    <a:lumMod val="95000"/>
                    <a:lumOff val="5000"/>
                  </a:schemeClr>
                </a:solidFill>
                <a:latin typeface="Calibri" panose="020F0502020204030204"/>
                <a:cs typeface="B Zar" panose="00000400000000000000" pitchFamily="2" charset="-78"/>
              </a:rPr>
              <a:t>UV </a:t>
            </a:r>
            <a:r>
              <a:rPr lang="fa-IR" sz="3600" noProof="0" dirty="0">
                <a:solidFill>
                  <a:schemeClr val="tx1">
                    <a:lumMod val="95000"/>
                    <a:lumOff val="5000"/>
                  </a:schemeClr>
                </a:solidFill>
                <a:latin typeface="Calibri" panose="020F0502020204030204"/>
                <a:cs typeface="B Zar" panose="00000400000000000000" pitchFamily="2" charset="-78"/>
              </a:rPr>
              <a:t>آنها 99 تا 100 درصد باشد استفاده کنند ودر صورت حضور در زیر آفتاب از کرم یا لوسیون ضد آفتاب که </a:t>
            </a:r>
            <a:r>
              <a:rPr lang="en-US" sz="3600" dirty="0">
                <a:solidFill>
                  <a:schemeClr val="tx1">
                    <a:lumMod val="95000"/>
                    <a:lumOff val="5000"/>
                  </a:schemeClr>
                </a:solidFill>
                <a:latin typeface="Calibri" panose="020F0502020204030204"/>
                <a:cs typeface="B Zar" panose="00000400000000000000" pitchFamily="2" charset="-78"/>
              </a:rPr>
              <a:t>SPF</a:t>
            </a:r>
            <a:r>
              <a:rPr lang="fa-IR" sz="3600" dirty="0">
                <a:solidFill>
                  <a:schemeClr val="tx1">
                    <a:lumMod val="95000"/>
                    <a:lumOff val="5000"/>
                  </a:schemeClr>
                </a:solidFill>
                <a:latin typeface="Calibri" panose="020F0502020204030204"/>
                <a:cs typeface="B Zar" panose="00000400000000000000" pitchFamily="2" charset="-78"/>
              </a:rPr>
              <a:t> دار(عامل حفاظت در برابر خورشید ) ضروری است </a:t>
            </a:r>
          </a:p>
          <a:p>
            <a:pPr marL="0" marR="0" lvl="0" indent="0" algn="just" defTabSz="914400" rtl="1" eaLnBrk="1" fontAlgn="auto" latinLnBrk="0" hangingPunct="1">
              <a:lnSpc>
                <a:spcPct val="100000"/>
              </a:lnSpc>
              <a:spcBef>
                <a:spcPts val="0"/>
              </a:spcBef>
              <a:spcAft>
                <a:spcPts val="0"/>
              </a:spcAft>
              <a:buClrTx/>
              <a:buSzTx/>
              <a:buFontTx/>
              <a:buNone/>
              <a:tabLst/>
              <a:defRPr/>
            </a:pPr>
            <a:r>
              <a:rPr lang="fa-IR" sz="3600" dirty="0">
                <a:solidFill>
                  <a:schemeClr val="tx1">
                    <a:lumMod val="95000"/>
                    <a:lumOff val="5000"/>
                  </a:schemeClr>
                </a:solidFill>
                <a:latin typeface="Calibri" panose="020F0502020204030204"/>
                <a:cs typeface="B Zar" panose="00000400000000000000" pitchFamily="2" charset="-78"/>
              </a:rPr>
              <a:t>هرچقدر این عدد بیشتر باشد آن کرم یا لوسیون سبب حفاظت بیشتر پوست می گردد حداقل </a:t>
            </a:r>
            <a:r>
              <a:rPr lang="en-US" sz="3600" dirty="0">
                <a:solidFill>
                  <a:schemeClr val="tx1">
                    <a:lumMod val="95000"/>
                    <a:lumOff val="5000"/>
                  </a:schemeClr>
                </a:solidFill>
                <a:latin typeface="Calibri" panose="020F0502020204030204"/>
                <a:cs typeface="B Zar" panose="00000400000000000000" pitchFamily="2" charset="-78"/>
              </a:rPr>
              <a:t>SPF</a:t>
            </a:r>
            <a:r>
              <a:rPr lang="fa-IR" sz="3600" dirty="0">
                <a:solidFill>
                  <a:schemeClr val="tx1">
                    <a:lumMod val="95000"/>
                    <a:lumOff val="5000"/>
                  </a:schemeClr>
                </a:solidFill>
                <a:latin typeface="Calibri" panose="020F0502020204030204"/>
                <a:cs typeface="B Zar" panose="00000400000000000000" pitchFamily="2" charset="-78"/>
              </a:rPr>
              <a:t> مناسب 15 است .</a:t>
            </a:r>
          </a:p>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در صورت استفاده از ژل مانیکور استفاده از </a:t>
            </a:r>
            <a:r>
              <a:rPr kumimoji="0" lang="en-US"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SPF</a:t>
            </a: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ضد آفتاب با</a:t>
            </a:r>
            <a:r>
              <a:rPr kumimoji="0" lang="en-US"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 </a:t>
            </a: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بالای 30 یا استفاده از دستکش بدون نوک انگشت توصیه می شود .</a:t>
            </a:r>
          </a:p>
        </p:txBody>
      </p:sp>
    </p:spTree>
    <p:extLst>
      <p:ext uri="{BB962C8B-B14F-4D97-AF65-F5344CB8AC3E}">
        <p14:creationId xmlns:p14="http://schemas.microsoft.com/office/powerpoint/2010/main" val="23729789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9456" y="999743"/>
            <a:ext cx="11594592" cy="63570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just" rtl="1"/>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در نزدیکی آب برف وشن باید بیشتر احتیاط نمود زیرا آنها اشعه</a:t>
            </a:r>
            <a:r>
              <a:rPr kumimoji="0" lang="fa-IR" sz="36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rPr>
              <a:t> های مضر خورشید را باز می تابانند و بر خلاف تصور برخی افراد اشعه فرابنفش خورشید حتی در روزهای ابری نیز به سطح زمین می رسد بنابر این توصیه می شود هر روز از کرم ضد آفتاب استفاده کرده وهر دو ساعت یک بار آن راتجدید کنید وهمچنین بعداز شنا وتعریق زیاد نیز  استفاده مجدد از کرم ضد آفتاب لازم می باشد بعداز تماس طولانی مدت با نور خورشید دوش بگیرید وعرق موجود روی پوست نمک ومواد شیمیایی وفراورده های ضد آفتاب را از تن خود بشوئید کرم های آرایشی دارای </a:t>
            </a:r>
            <a:r>
              <a:rPr lang="en-US" sz="3600" noProof="0" dirty="0">
                <a:solidFill>
                  <a:schemeClr val="tx1">
                    <a:lumMod val="95000"/>
                    <a:lumOff val="5000"/>
                  </a:schemeClr>
                </a:solidFill>
                <a:latin typeface="Calibri" panose="020F0502020204030204"/>
                <a:cs typeface="B Zar" panose="00000400000000000000" pitchFamily="2" charset="-78"/>
              </a:rPr>
              <a:t>SPF</a:t>
            </a:r>
            <a:r>
              <a:rPr lang="fa-IR" sz="3600" noProof="0" dirty="0">
                <a:solidFill>
                  <a:schemeClr val="tx1">
                    <a:lumMod val="95000"/>
                    <a:lumOff val="5000"/>
                  </a:schemeClr>
                </a:solidFill>
                <a:latin typeface="Calibri" panose="020F0502020204030204"/>
                <a:cs typeface="B Zar" panose="00000400000000000000" pitchFamily="2" charset="-78"/>
              </a:rPr>
              <a:t> جایگزین  کرم های مخصوص ضد آفتاب  نیستند </a:t>
            </a:r>
          </a:p>
          <a:p>
            <a:pPr lvl="0" algn="just" rtl="1"/>
            <a:endParaRPr kumimoji="0" lang="fa-IR" sz="3600" b="0" i="0" u="none" strike="noStrike" kern="1200" cap="none" spc="0" normalizeH="0" baseline="0" dirty="0">
              <a:ln>
                <a:noFill/>
              </a:ln>
              <a:solidFill>
                <a:schemeClr val="tx1">
                  <a:lumMod val="95000"/>
                  <a:lumOff val="5000"/>
                </a:schemeClr>
              </a:solidFill>
              <a:effectLst/>
              <a:uLnTx/>
              <a:uFillTx/>
              <a:latin typeface="Calibri" panose="020F0502020204030204"/>
              <a:cs typeface="B Zar" panose="00000400000000000000" pitchFamily="2" charset="-78"/>
            </a:endParaRPr>
          </a:p>
          <a:p>
            <a:pPr lvl="0" algn="just" rtl="1"/>
            <a:endPar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endParaRPr>
          </a:p>
        </p:txBody>
      </p:sp>
      <p:pic>
        <p:nvPicPr>
          <p:cNvPr id="2" name="Picture 1">
            <a:extLst>
              <a:ext uri="{FF2B5EF4-FFF2-40B4-BE49-F238E27FC236}">
                <a16:creationId xmlns:a16="http://schemas.microsoft.com/office/drawing/2014/main" id="{DE4D59DB-1324-4E39-AE30-39F4F3350126}"/>
              </a:ext>
            </a:extLst>
          </p:cNvPr>
          <p:cNvPicPr>
            <a:picLocks noChangeAspect="1"/>
          </p:cNvPicPr>
          <p:nvPr/>
        </p:nvPicPr>
        <p:blipFill>
          <a:blip r:embed="rId2"/>
          <a:stretch>
            <a:fillRect/>
          </a:stretch>
        </p:blipFill>
        <p:spPr>
          <a:xfrm>
            <a:off x="-383858" y="4872990"/>
            <a:ext cx="3401378" cy="1786890"/>
          </a:xfrm>
          <a:prstGeom prst="rect">
            <a:avLst/>
          </a:prstGeom>
        </p:spPr>
      </p:pic>
    </p:spTree>
    <p:extLst>
      <p:ext uri="{BB962C8B-B14F-4D97-AF65-F5344CB8AC3E}">
        <p14:creationId xmlns:p14="http://schemas.microsoft.com/office/powerpoint/2010/main" val="5540589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9456" y="-1"/>
            <a:ext cx="11399520" cy="623011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chemeClr val="tx1">
                    <a:lumMod val="95000"/>
                    <a:lumOff val="5000"/>
                  </a:schemeClr>
                </a:solidFill>
                <a:effectLst/>
                <a:uLnTx/>
                <a:uFillTx/>
                <a:latin typeface="Calibri" panose="020F0502020204030204"/>
                <a:ea typeface="+mn-ea"/>
                <a:cs typeface="B Titr" panose="00000700000000000000" pitchFamily="2" charset="-78"/>
              </a:rPr>
              <a:t>کراتوز آفتابی(شاخی شدن پوست در اثر آفتاب ) </a:t>
            </a:r>
            <a:r>
              <a:rPr lang="fa-IR" sz="3600" dirty="0">
                <a:solidFill>
                  <a:schemeClr val="tx1">
                    <a:lumMod val="95000"/>
                    <a:lumOff val="5000"/>
                  </a:schemeClr>
                </a:solidFill>
                <a:latin typeface="Calibri" panose="020F0502020204030204"/>
                <a:cs typeface="B Titr" panose="00000700000000000000" pitchFamily="2" charset="-78"/>
              </a:rPr>
              <a:t>:</a:t>
            </a:r>
            <a:endParaRPr lang="en-US" sz="3600" dirty="0">
              <a:solidFill>
                <a:schemeClr val="tx1">
                  <a:lumMod val="95000"/>
                  <a:lumOff val="5000"/>
                </a:schemeClr>
              </a:solidFill>
              <a:latin typeface="Calibri" panose="020F0502020204030204"/>
              <a:cs typeface="B Zar" panose="00000400000000000000" pitchFamily="2" charset="-78"/>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fa-IR" sz="3600" dirty="0">
                <a:solidFill>
                  <a:schemeClr val="tx1">
                    <a:lumMod val="95000"/>
                    <a:lumOff val="5000"/>
                  </a:schemeClr>
                </a:solidFill>
                <a:latin typeface="Calibri" panose="020F0502020204030204"/>
                <a:cs typeface="B Zar" panose="00000400000000000000" pitchFamily="2" charset="-78"/>
              </a:rPr>
              <a:t>ضایعات پوستی کوچکی هستند که پوسته ریزی داشته ودر اثر تماس طولانی با نور خورشید (بیشتر در سر گردن دست ها )ایجاد می شود ممکن است این ضایعات در نواحی دیگر بدن نیز ایجاد شوند این ضایعات پوستی ممکن است  اولین نشانه سرطان پوست باشنداین ضایعات معمولااز 40 سالگی ظاهر می شود اما در افراد جوان تر نیز  دیده می شود افراد  سفید پوست با موهای بور وچشمان روشن بیشتر در معرض خطر هستند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a-IR" sz="3600" b="0" i="0" u="none" strike="noStrike" kern="1200" cap="none" spc="0" normalizeH="0" baseline="0" noProof="0" dirty="0">
              <a:ln>
                <a:noFill/>
              </a:ln>
              <a:solidFill>
                <a:prstClr val="black">
                  <a:lumMod val="50000"/>
                  <a:lumOff val="50000"/>
                </a:prstClr>
              </a:solidFill>
              <a:effectLst/>
              <a:uLnTx/>
              <a:uFillTx/>
              <a:latin typeface="Calibri" panose="020F0502020204030204"/>
              <a:ea typeface="+mn-ea"/>
              <a:cs typeface="B Titr" panose="00000700000000000000" pitchFamily="2" charset="-78"/>
            </a:endParaRPr>
          </a:p>
        </p:txBody>
      </p:sp>
      <p:pic>
        <p:nvPicPr>
          <p:cNvPr id="2" name="Picture 1">
            <a:extLst>
              <a:ext uri="{FF2B5EF4-FFF2-40B4-BE49-F238E27FC236}">
                <a16:creationId xmlns:a16="http://schemas.microsoft.com/office/drawing/2014/main" id="{B6229DE0-C876-48DB-A64D-51958F5F09CF}"/>
              </a:ext>
            </a:extLst>
          </p:cNvPr>
          <p:cNvPicPr>
            <a:picLocks noChangeAspect="1"/>
          </p:cNvPicPr>
          <p:nvPr/>
        </p:nvPicPr>
        <p:blipFill>
          <a:blip r:embed="rId2"/>
          <a:stretch>
            <a:fillRect/>
          </a:stretch>
        </p:blipFill>
        <p:spPr>
          <a:xfrm>
            <a:off x="1303972" y="4572000"/>
            <a:ext cx="3359468" cy="1912620"/>
          </a:xfrm>
          <a:prstGeom prst="rect">
            <a:avLst/>
          </a:prstGeom>
        </p:spPr>
      </p:pic>
    </p:spTree>
    <p:extLst>
      <p:ext uri="{BB962C8B-B14F-4D97-AF65-F5344CB8AC3E}">
        <p14:creationId xmlns:p14="http://schemas.microsoft.com/office/powerpoint/2010/main" val="36733610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58368" y="1377696"/>
            <a:ext cx="10277856" cy="464515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بیماری بوون (</a:t>
            </a:r>
            <a:r>
              <a:rPr kumimoji="0" lang="en-US" sz="32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Bowen</a:t>
            </a:r>
            <a:r>
              <a:rPr kumimoji="0" lang="fa-IR" sz="32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a:t>
            </a:r>
          </a:p>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نوعی</a:t>
            </a:r>
            <a:r>
              <a:rPr kumimoji="0" lang="fa-IR" sz="32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rPr>
              <a:t> از دلمه های پوسته دار یا ضخیمی است بر روی پوست تشکیل می شود که ممکن است به سرطان سلول سنگفرش تبدیل شود </a:t>
            </a:r>
          </a:p>
          <a:p>
            <a:pPr marL="0" marR="0" lvl="0" indent="0" algn="just" defTabSz="914400" rtl="1" eaLnBrk="1" fontAlgn="auto" latinLnBrk="0" hangingPunct="1">
              <a:lnSpc>
                <a:spcPct val="100000"/>
              </a:lnSpc>
              <a:spcBef>
                <a:spcPts val="0"/>
              </a:spcBef>
              <a:spcAft>
                <a:spcPts val="0"/>
              </a:spcAft>
              <a:buClrTx/>
              <a:buSzTx/>
              <a:buFontTx/>
              <a:buNone/>
              <a:tabLst/>
              <a:defRPr/>
            </a:pPr>
            <a:endParaRPr kumimoji="0" lang="fa-IR" sz="32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r>
              <a:rPr lang="fa-IR" sz="3200" baseline="0" dirty="0">
                <a:solidFill>
                  <a:schemeClr val="tx1">
                    <a:lumMod val="95000"/>
                    <a:lumOff val="5000"/>
                  </a:schemeClr>
                </a:solidFill>
                <a:latin typeface="Calibri" panose="020F0502020204030204"/>
                <a:cs typeface="B Zar" panose="00000400000000000000" pitchFamily="2" charset="-78"/>
              </a:rPr>
              <a:t>شاخک</a:t>
            </a:r>
            <a:r>
              <a:rPr lang="fa-IR" sz="3200" dirty="0">
                <a:solidFill>
                  <a:schemeClr val="tx1">
                    <a:lumMod val="95000"/>
                    <a:lumOff val="5000"/>
                  </a:schemeClr>
                </a:solidFill>
                <a:latin typeface="Calibri" panose="020F0502020204030204"/>
                <a:cs typeface="B Zar" panose="00000400000000000000" pitchFamily="2" charset="-78"/>
              </a:rPr>
              <a:t> پوستی : </a:t>
            </a:r>
          </a:p>
          <a:p>
            <a:pPr marL="0" marR="0" lvl="0" indent="0" algn="just" defTabSz="914400" rtl="1" eaLnBrk="1" fontAlgn="auto" latinLnBrk="0" hangingPunct="1">
              <a:lnSpc>
                <a:spcPct val="100000"/>
              </a:lnSpc>
              <a:spcBef>
                <a:spcPts val="0"/>
              </a:spcBef>
              <a:spcAft>
                <a:spcPts val="0"/>
              </a:spcAft>
              <a:buClrTx/>
              <a:buSzTx/>
              <a:buFontTx/>
              <a:buNone/>
              <a:tabLst/>
              <a:defRPr/>
            </a:pPr>
            <a:r>
              <a:rPr lang="fa-IR" sz="3200" dirty="0">
                <a:solidFill>
                  <a:schemeClr val="tx1">
                    <a:lumMod val="95000"/>
                    <a:lumOff val="5000"/>
                  </a:schemeClr>
                </a:solidFill>
                <a:latin typeface="Calibri" panose="020F0502020204030204"/>
                <a:cs typeface="B Zar" panose="00000400000000000000" pitchFamily="2" charset="-78"/>
              </a:rPr>
              <a:t>این ضایعه پوستی به شکل یک بر آمدگی مخروطی شکل دارای پایه قرمز است که در سطح پوست رشد می کند این ضایعه از کراتین (ماده تشکیل دهنده ناخن )تشکیل می شود شکل واندازه این ضایعات متفاوت است اما بیشتر آنها چند میلی متر است</a:t>
            </a:r>
          </a:p>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rPr>
              <a:t>التهاب</a:t>
            </a:r>
            <a:r>
              <a:rPr kumimoji="0" lang="fa-IR" sz="32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rPr>
              <a:t> لب  ناشی از آفتاب :</a:t>
            </a:r>
          </a:p>
          <a:p>
            <a:pPr marL="0" marR="0" lvl="0" indent="0" algn="just"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noProof="0" dirty="0">
                <a:ln>
                  <a:noFill/>
                </a:ln>
                <a:solidFill>
                  <a:schemeClr val="tx1">
                    <a:lumMod val="95000"/>
                    <a:lumOff val="5000"/>
                  </a:schemeClr>
                </a:solidFill>
                <a:effectLst/>
                <a:uLnTx/>
                <a:uFillTx/>
                <a:latin typeface="Calibri" panose="020F0502020204030204"/>
                <a:cs typeface="B Zar" panose="00000400000000000000" pitchFamily="2" charset="-78"/>
              </a:rPr>
              <a:t>که با کراتوز آفتابی مرتبط است بیماری پیش سرطانی است که معمولا در لب پایینی به وجود می آید اگر بموقع درمان نشود به صورت سلول سرطانی مهاجم سلول سنگفرشی در آید </a:t>
            </a:r>
            <a:endParaRPr kumimoji="0" lang="fa-IR" sz="3200" b="0" i="0" u="none" strike="noStrike" kern="1200" cap="none" spc="0" normalizeH="0" baseline="0" noProof="0" dirty="0">
              <a:ln>
                <a:noFill/>
              </a:ln>
              <a:solidFill>
                <a:schemeClr val="tx1">
                  <a:lumMod val="95000"/>
                  <a:lumOff val="5000"/>
                </a:schemeClr>
              </a:solidFill>
              <a:effectLst/>
              <a:uLnTx/>
              <a:uFillTx/>
              <a:latin typeface="Calibri" panose="020F0502020204030204"/>
              <a:cs typeface="B Zar" panose="00000400000000000000" pitchFamily="2" charset="-78"/>
            </a:endParaRPr>
          </a:p>
        </p:txBody>
      </p:sp>
      <p:pic>
        <p:nvPicPr>
          <p:cNvPr id="2" name="Picture 1">
            <a:extLst>
              <a:ext uri="{FF2B5EF4-FFF2-40B4-BE49-F238E27FC236}">
                <a16:creationId xmlns:a16="http://schemas.microsoft.com/office/drawing/2014/main" id="{5EF0A971-4434-43F0-AC81-DFAD5E0B5A7B}"/>
              </a:ext>
            </a:extLst>
          </p:cNvPr>
          <p:cNvPicPr>
            <a:picLocks noChangeAspect="1"/>
          </p:cNvPicPr>
          <p:nvPr/>
        </p:nvPicPr>
        <p:blipFill>
          <a:blip r:embed="rId2"/>
          <a:stretch>
            <a:fillRect/>
          </a:stretch>
        </p:blipFill>
        <p:spPr>
          <a:xfrm>
            <a:off x="400050" y="1645920"/>
            <a:ext cx="2830830" cy="1402080"/>
          </a:xfrm>
          <a:prstGeom prst="rect">
            <a:avLst/>
          </a:prstGeom>
        </p:spPr>
      </p:pic>
      <p:pic>
        <p:nvPicPr>
          <p:cNvPr id="3" name="Picture 2">
            <a:extLst>
              <a:ext uri="{FF2B5EF4-FFF2-40B4-BE49-F238E27FC236}">
                <a16:creationId xmlns:a16="http://schemas.microsoft.com/office/drawing/2014/main" id="{B8C2D6ED-F7DD-44D1-8AD4-83638F016FD0}"/>
              </a:ext>
            </a:extLst>
          </p:cNvPr>
          <p:cNvPicPr>
            <a:picLocks noChangeAspect="1"/>
          </p:cNvPicPr>
          <p:nvPr/>
        </p:nvPicPr>
        <p:blipFill>
          <a:blip r:embed="rId3"/>
          <a:stretch>
            <a:fillRect/>
          </a:stretch>
        </p:blipFill>
        <p:spPr>
          <a:xfrm>
            <a:off x="854393" y="4404359"/>
            <a:ext cx="1690688" cy="933795"/>
          </a:xfrm>
          <a:prstGeom prst="rect">
            <a:avLst/>
          </a:prstGeom>
        </p:spPr>
      </p:pic>
    </p:spTree>
    <p:extLst>
      <p:ext uri="{BB962C8B-B14F-4D97-AF65-F5344CB8AC3E}">
        <p14:creationId xmlns:p14="http://schemas.microsoft.com/office/powerpoint/2010/main" val="1503784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271</TotalTime>
  <Words>805</Words>
  <Application>Microsoft Office PowerPoint</Application>
  <PresentationFormat>Widescreen</PresentationFormat>
  <Paragraphs>28</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B Titr</vt:lpstr>
      <vt:lpstr>B Zar</vt:lpstr>
      <vt:lpstr>Calibri</vt:lpstr>
      <vt:lpstr>Calibri Light</vt:lpstr>
      <vt:lpstr>Times New Roman</vt:lpstr>
      <vt:lpstr>Office Theme</vt:lpstr>
      <vt:lpstr>پیشگیری از سرطان پوست:  سرطان پوست از شایع ترین سرطان های انسان می باشد. پوست بزرگترین اندام بدن می باشد.  وظیفه پوست در بدن انسان : -محافظت از بدن در برابر نور خورشید ،صدمات ،عفونت ها ، کنترل درجه حرارت بدن  -کمک به ذخیره آب بدن  ،چربی و ویتامین د</vt:lpstr>
      <vt:lpstr>انواع سرطان پوست :  1- سرطان سلول های پایه ای یا BCC 2- سرطان سلول های سنگفرشی  3-ملانوم بدخیم</vt:lpstr>
      <vt:lpstr>سرطان سلول های پایه ای : این نوع سرطان شایعترین نوع سرطان پوست می باشد .معمولا به شکل برجستگی های پوستی قرمز و براق با حاشیه مروارید مانند می باشد و به ندرت سایر اعضا را درگیر می کند .اما امکان تهاجمی شدن وجود دارد.  سرطان سلول های سنگفرشی: دومین نوع شایع از سرطان پوست می باشد .بیشتر در نواحی گوش –صورت –لب –بینی و دهان دیده می شود.  ملانوم بدخیم : وخیم ترین نوع سرطان می باشد و از سلول های رنگ دانه ای تشکیل می شود معمولا قهوه ای یا مشکی رنگ است و می تواند به سرعت در بدن پخش شود </vt:lpstr>
      <vt:lpstr>از عوامل خطرزای سرطان پوست : - اشعه ماوراء بنفش  -جوشگاه (جای زخم قبلی )و سوختگی بر روی پوست  - عفونت با انواع خاصی از ویروس پاپیلومای انسانی - تماس طولانی با آرسنیک در محیط کار -التهاب مزمن پوست  -بیماریهایی که پوست را در برابر پرتو خورشید حساس می کند  -سندوم خال سلول بازال -پرتو درمانی  -تضعیف سیستم ایمنی  -سابقه داستن سرطان در فرد یا سابقه خانوادگی سرطان  -کراتوز آفتابی -بیماری بوون -شاخک پوستی -التهاب لب ناشی از آفتاب (لب کشاورزان )  </vt:lpstr>
      <vt:lpstr>PowerPoint Presentation</vt:lpstr>
      <vt:lpstr>PowerPoint Presentation</vt:lpstr>
      <vt:lpstr>PowerPoint Presentation</vt:lpstr>
      <vt:lpstr>PowerPoint Presentation</vt:lpstr>
      <vt:lpstr>PowerPoint Presentation</vt:lpstr>
      <vt:lpstr>PowerPoint Presentation</vt:lpstr>
      <vt:lpstr> نشانه های سرطانی شدن خال ها عبارتنداز: 1-عدم تقارن در شکل خال 2-حاشیه نامنظم  3– تغییررنگ خالهای  نرمال معمولا قهوه ای رنگ می باشند . 4– اندازه:خال های خوش خیم معمولا کوچک تر از 6 میلی متر هستند   5–تحول وتغییرشکل خال : اگر خال تغییر اندازه یا تغییر رنگ دهد یا خونریزی و یا خارش داشته باشد.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dc:creator>
  <cp:lastModifiedBy>hosein raeesi</cp:lastModifiedBy>
  <cp:revision>43</cp:revision>
  <dcterms:created xsi:type="dcterms:W3CDTF">2025-11-09T10:14:47Z</dcterms:created>
  <dcterms:modified xsi:type="dcterms:W3CDTF">2026-06-16T09:58:49Z</dcterms:modified>
</cp:coreProperties>
</file>