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8" r:id="rId1"/>
  </p:sldMasterIdLst>
  <p:notesMasterIdLst>
    <p:notesMasterId r:id="rId20"/>
  </p:notesMasterIdLst>
  <p:sldIdLst>
    <p:sldId id="269" r:id="rId2"/>
    <p:sldId id="275" r:id="rId3"/>
    <p:sldId id="261" r:id="rId4"/>
    <p:sldId id="279" r:id="rId5"/>
    <p:sldId id="276" r:id="rId6"/>
    <p:sldId id="264" r:id="rId7"/>
    <p:sldId id="278" r:id="rId8"/>
    <p:sldId id="280" r:id="rId9"/>
    <p:sldId id="256" r:id="rId10"/>
    <p:sldId id="266" r:id="rId11"/>
    <p:sldId id="257" r:id="rId12"/>
    <p:sldId id="258" r:id="rId13"/>
    <p:sldId id="259" r:id="rId14"/>
    <p:sldId id="283" r:id="rId15"/>
    <p:sldId id="260" r:id="rId16"/>
    <p:sldId id="284" r:id="rId17"/>
    <p:sldId id="262" r:id="rId18"/>
    <p:sldId id="281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80" autoAdjust="0"/>
    <p:restoredTop sz="94660"/>
  </p:normalViewPr>
  <p:slideViewPr>
    <p:cSldViewPr snapToGrid="0">
      <p:cViewPr varScale="1">
        <p:scale>
          <a:sx n="91" d="100"/>
          <a:sy n="91" d="100"/>
        </p:scale>
        <p:origin x="60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B97E8E-085F-4077-A2E6-730D8FA751CC}" type="datetimeFigureOut">
              <a:rPr lang="en-US" smtClean="0"/>
              <a:t>6/16/2026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74BCD-4376-44D8-B801-AD305C2CB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148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3FC0-5FFF-4060-9665-17334C5600C8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05485" y="6492875"/>
            <a:ext cx="683339" cy="365125"/>
          </a:xfrm>
        </p:spPr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345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332C8-ED80-45E8-827B-244F92EDE5DE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830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61D93-B935-4C22-9D79-44758171828A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1753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67FD-7A04-4609-AB15-85A7CD55A5F6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5335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542F7-7DB6-43BC-854C-4D62B89BF7A1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82545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C2B12-8ECE-488B-9EA3-9BE030FE14F6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4316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1E4F0-7A76-469F-A802-F0F78A3FD845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280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CC59F-4C4F-46BB-A1A3-87227D6EB51E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6373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کلیا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A813627-DC8C-4DB8-A491-9710CD8936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0000" t="38031" r="3097" b="38031"/>
          <a:stretch/>
        </p:blipFill>
        <p:spPr>
          <a:xfrm>
            <a:off x="0" y="14405"/>
            <a:ext cx="12478687" cy="6858000"/>
          </a:xfrm>
          <a:prstGeom prst="rect">
            <a:avLst/>
          </a:prstGeom>
        </p:spPr>
      </p:pic>
      <p:sp>
        <p:nvSpPr>
          <p:cNvPr id="3" name="!!7">
            <a:extLst>
              <a:ext uri="{FF2B5EF4-FFF2-40B4-BE49-F238E27FC236}">
                <a16:creationId xmlns:a16="http://schemas.microsoft.com/office/drawing/2014/main" id="{19C0684F-6FA3-49F6-9AE6-1A0DCBD5CF37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2833602" y="-2562018"/>
            <a:ext cx="4191733" cy="2978685"/>
          </a:xfrm>
          <a:custGeom>
            <a:avLst/>
            <a:gdLst>
              <a:gd name="T0" fmla="*/ 406 w 660"/>
              <a:gd name="T1" fmla="*/ 420 h 465"/>
              <a:gd name="T2" fmla="*/ 660 w 660"/>
              <a:gd name="T3" fmla="*/ 355 h 465"/>
              <a:gd name="T4" fmla="*/ 660 w 660"/>
              <a:gd name="T5" fmla="*/ 0 h 465"/>
              <a:gd name="T6" fmla="*/ 0 w 660"/>
              <a:gd name="T7" fmla="*/ 0 h 465"/>
              <a:gd name="T8" fmla="*/ 406 w 660"/>
              <a:gd name="T9" fmla="*/ 420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0" h="465">
                <a:moveTo>
                  <a:pt x="406" y="420"/>
                </a:moveTo>
                <a:cubicBezTo>
                  <a:pt x="543" y="465"/>
                  <a:pt x="613" y="427"/>
                  <a:pt x="660" y="355"/>
                </a:cubicBezTo>
                <a:cubicBezTo>
                  <a:pt x="660" y="0"/>
                  <a:pt x="660" y="0"/>
                  <a:pt x="660" y="0"/>
                </a:cubicBezTo>
                <a:cubicBezTo>
                  <a:pt x="0" y="0"/>
                  <a:pt x="0" y="0"/>
                  <a:pt x="0" y="0"/>
                </a:cubicBezTo>
                <a:cubicBezTo>
                  <a:pt x="29" y="95"/>
                  <a:pt x="127" y="330"/>
                  <a:pt x="406" y="42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nrope"/>
            </a:endParaRPr>
          </a:p>
        </p:txBody>
      </p:sp>
      <p:sp>
        <p:nvSpPr>
          <p:cNvPr id="4" name="!!8">
            <a:extLst>
              <a:ext uri="{FF2B5EF4-FFF2-40B4-BE49-F238E27FC236}">
                <a16:creationId xmlns:a16="http://schemas.microsoft.com/office/drawing/2014/main" id="{0B5BD851-9817-42A6-9ABB-2D3BDF538659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4184085" y="-5152887"/>
            <a:ext cx="4594695" cy="3265034"/>
          </a:xfrm>
          <a:custGeom>
            <a:avLst/>
            <a:gdLst>
              <a:gd name="T0" fmla="*/ 406 w 660"/>
              <a:gd name="T1" fmla="*/ 420 h 465"/>
              <a:gd name="T2" fmla="*/ 660 w 660"/>
              <a:gd name="T3" fmla="*/ 355 h 465"/>
              <a:gd name="T4" fmla="*/ 660 w 660"/>
              <a:gd name="T5" fmla="*/ 0 h 465"/>
              <a:gd name="T6" fmla="*/ 0 w 660"/>
              <a:gd name="T7" fmla="*/ 0 h 465"/>
              <a:gd name="T8" fmla="*/ 406 w 660"/>
              <a:gd name="T9" fmla="*/ 420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0" h="465">
                <a:moveTo>
                  <a:pt x="406" y="420"/>
                </a:moveTo>
                <a:cubicBezTo>
                  <a:pt x="543" y="465"/>
                  <a:pt x="613" y="427"/>
                  <a:pt x="660" y="355"/>
                </a:cubicBezTo>
                <a:cubicBezTo>
                  <a:pt x="660" y="0"/>
                  <a:pt x="660" y="0"/>
                  <a:pt x="660" y="0"/>
                </a:cubicBezTo>
                <a:cubicBezTo>
                  <a:pt x="0" y="0"/>
                  <a:pt x="0" y="0"/>
                  <a:pt x="0" y="0"/>
                </a:cubicBezTo>
                <a:cubicBezTo>
                  <a:pt x="29" y="95"/>
                  <a:pt x="127" y="330"/>
                  <a:pt x="406" y="420"/>
                </a:cubicBezTo>
                <a:close/>
              </a:path>
            </a:pathLst>
          </a:custGeom>
          <a:noFill/>
          <a:ln w="38100">
            <a:solidFill>
              <a:schemeClr val="accent3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nrope"/>
            </a:endParaRPr>
          </a:p>
        </p:txBody>
      </p:sp>
      <p:sp>
        <p:nvSpPr>
          <p:cNvPr id="5" name="!!6">
            <a:extLst>
              <a:ext uri="{FF2B5EF4-FFF2-40B4-BE49-F238E27FC236}">
                <a16:creationId xmlns:a16="http://schemas.microsoft.com/office/drawing/2014/main" id="{ED7A7D79-751D-4FDB-B422-A5EAE39FA36D}"/>
              </a:ext>
            </a:extLst>
          </p:cNvPr>
          <p:cNvSpPr>
            <a:spLocks/>
          </p:cNvSpPr>
          <p:nvPr userDrawn="1"/>
        </p:nvSpPr>
        <p:spPr bwMode="auto">
          <a:xfrm>
            <a:off x="9702131" y="7278174"/>
            <a:ext cx="4338134" cy="1671143"/>
          </a:xfrm>
          <a:custGeom>
            <a:avLst/>
            <a:gdLst>
              <a:gd name="T0" fmla="*/ 855 w 855"/>
              <a:gd name="T1" fmla="*/ 53 h 329"/>
              <a:gd name="T2" fmla="*/ 665 w 855"/>
              <a:gd name="T3" fmla="*/ 118 h 329"/>
              <a:gd name="T4" fmla="*/ 0 w 855"/>
              <a:gd name="T5" fmla="*/ 329 h 329"/>
              <a:gd name="T6" fmla="*/ 855 w 855"/>
              <a:gd name="T7" fmla="*/ 329 h 329"/>
              <a:gd name="T8" fmla="*/ 855 w 855"/>
              <a:gd name="T9" fmla="*/ 53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329">
                <a:moveTo>
                  <a:pt x="855" y="53"/>
                </a:moveTo>
                <a:cubicBezTo>
                  <a:pt x="801" y="92"/>
                  <a:pt x="738" y="118"/>
                  <a:pt x="665" y="118"/>
                </a:cubicBezTo>
                <a:cubicBezTo>
                  <a:pt x="405" y="118"/>
                  <a:pt x="135" y="0"/>
                  <a:pt x="0" y="329"/>
                </a:cubicBezTo>
                <a:cubicBezTo>
                  <a:pt x="855" y="329"/>
                  <a:pt x="855" y="329"/>
                  <a:pt x="855" y="329"/>
                </a:cubicBezTo>
                <a:lnTo>
                  <a:pt x="855" y="53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6" name="!!5">
            <a:extLst>
              <a:ext uri="{FF2B5EF4-FFF2-40B4-BE49-F238E27FC236}">
                <a16:creationId xmlns:a16="http://schemas.microsoft.com/office/drawing/2014/main" id="{94D799B0-B43D-45E5-830A-F7CFF6C388CA}"/>
              </a:ext>
            </a:extLst>
          </p:cNvPr>
          <p:cNvSpPr>
            <a:spLocks/>
          </p:cNvSpPr>
          <p:nvPr userDrawn="1"/>
        </p:nvSpPr>
        <p:spPr bwMode="auto">
          <a:xfrm>
            <a:off x="10510688" y="8260065"/>
            <a:ext cx="4992525" cy="1378503"/>
          </a:xfrm>
          <a:custGeom>
            <a:avLst/>
            <a:gdLst>
              <a:gd name="T0" fmla="*/ 855 w 855"/>
              <a:gd name="T1" fmla="*/ 53 h 329"/>
              <a:gd name="T2" fmla="*/ 665 w 855"/>
              <a:gd name="T3" fmla="*/ 118 h 329"/>
              <a:gd name="T4" fmla="*/ 0 w 855"/>
              <a:gd name="T5" fmla="*/ 329 h 329"/>
              <a:gd name="T6" fmla="*/ 855 w 855"/>
              <a:gd name="T7" fmla="*/ 329 h 329"/>
              <a:gd name="T8" fmla="*/ 855 w 855"/>
              <a:gd name="T9" fmla="*/ 53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329">
                <a:moveTo>
                  <a:pt x="855" y="53"/>
                </a:moveTo>
                <a:cubicBezTo>
                  <a:pt x="801" y="92"/>
                  <a:pt x="738" y="118"/>
                  <a:pt x="665" y="118"/>
                </a:cubicBezTo>
                <a:cubicBezTo>
                  <a:pt x="405" y="118"/>
                  <a:pt x="135" y="0"/>
                  <a:pt x="0" y="329"/>
                </a:cubicBezTo>
                <a:cubicBezTo>
                  <a:pt x="855" y="329"/>
                  <a:pt x="855" y="329"/>
                  <a:pt x="855" y="329"/>
                </a:cubicBezTo>
                <a:lnTo>
                  <a:pt x="855" y="53"/>
                </a:lnTo>
                <a:close/>
              </a:path>
            </a:pathLst>
          </a:custGeom>
          <a:noFill/>
          <a:ln w="38100">
            <a:solidFill>
              <a:schemeClr val="accent3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nrope"/>
            </a:endParaRPr>
          </a:p>
        </p:txBody>
      </p:sp>
    </p:spTree>
    <p:extLst>
      <p:ext uri="{BB962C8B-B14F-4D97-AF65-F5344CB8AC3E}">
        <p14:creationId xmlns:p14="http://schemas.microsoft.com/office/powerpoint/2010/main" val="7467391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91579-8C75-4607-8024-7A3F0238F977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08661" y="6492875"/>
            <a:ext cx="683339" cy="365125"/>
          </a:xfrm>
        </p:spPr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377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EBA1A-C919-4DFB-B73D-BA4115F00611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08661" y="6492875"/>
            <a:ext cx="683339" cy="365125"/>
          </a:xfrm>
        </p:spPr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087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55358-70AA-4486-B4EC-03274B6BF945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508661" y="6492875"/>
            <a:ext cx="683339" cy="365125"/>
          </a:xfrm>
        </p:spPr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608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47BDB-3209-4157-9807-81402A109958}" type="datetime1">
              <a:rPr lang="en-US" smtClean="0"/>
              <a:t>6/16/2026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234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69CAA-A9A2-46AC-9C8A-E119FEDDBDA9}" type="datetime1">
              <a:rPr lang="en-US" smtClean="0"/>
              <a:t>6/16/2026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586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92C39-734B-4846-83B6-E08B9CA59060}" type="datetime1">
              <a:rPr lang="en-US" smtClean="0"/>
              <a:t>6/16/2026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004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6BA2B-29C6-4494-A48B-CAC2E691F86F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8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9D188-349D-4A9C-9D59-5D1F92D143E4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300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60">
          <a:fgClr>
            <a:schemeClr val="accent2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ABA95-1A93-413C-BFC5-690034F899D6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53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  <p:sldLayoutId id="2147483853" r:id="rId15"/>
    <p:sldLayoutId id="2147483854" r:id="rId16"/>
    <p:sldLayoutId id="2147483855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468" y="840343"/>
            <a:ext cx="6113064" cy="46550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EFF8FF-68BD-C62C-BF08-4ED37022C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003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1426" y="196475"/>
            <a:ext cx="7149147" cy="767255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r"/>
            <a:r>
              <a:rPr lang="en-US" altLang="en-US" sz="2000" dirty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altLang="en-US" sz="2000" dirty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2. </a:t>
            </a:r>
            <a:r>
              <a:rPr lang="ar-SA" alt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در رژیم غذایی خود، فیبر کافی در نظر بگیرید</a:t>
            </a:r>
            <a:r>
              <a:rPr lang="fa-IR" alt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.</a:t>
            </a:r>
            <a:r>
              <a:rPr lang="fa-IR" altLang="en-US" sz="20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/>
            </a:r>
            <a:br>
              <a:rPr lang="fa-IR" altLang="en-US" sz="20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</a:br>
            <a:endParaRPr lang="en-US" sz="2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6289" y="1431213"/>
            <a:ext cx="7384025" cy="3681561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25000" lnSpcReduction="20000"/>
          </a:bodyPr>
          <a:lstStyle/>
          <a:p>
            <a:pPr marL="4445" marR="37465" lvl="0" indent="-4445" algn="r" rtl="1">
              <a:lnSpc>
                <a:spcPct val="160000"/>
              </a:lnSpc>
              <a:spcBef>
                <a:spcPts val="0"/>
              </a:spcBef>
              <a:spcAft>
                <a:spcPts val="280"/>
              </a:spcAft>
              <a:buNone/>
            </a:pPr>
            <a:r>
              <a:rPr lang="ar-SA" sz="80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توصیه هایی برای چگونگی اضافه کردن فیبر به رژیم غذایی:</a:t>
            </a:r>
            <a:endParaRPr lang="fa-IR" sz="8000" b="1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37465" lvl="0" algn="r" rtl="1">
              <a:lnSpc>
                <a:spcPct val="160000"/>
              </a:lnSpc>
              <a:spcBef>
                <a:spcPts val="0"/>
              </a:spcBef>
              <a:spcAft>
                <a:spcPts val="280"/>
              </a:spcAft>
              <a:buFont typeface="Wingdings" panose="05000000000000000000" pitchFamily="2" charset="2"/>
              <a:buChar char="Ø"/>
            </a:pPr>
            <a:r>
              <a:rPr lang="ar-SA" sz="8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برنج قهوه ای به جای برنج سفید استفاده کنید.</a:t>
            </a:r>
            <a:endParaRPr lang="en-US" sz="8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lvl="0" algn="r" rtl="1" fontAlgn="base">
              <a:lnSpc>
                <a:spcPct val="160000"/>
              </a:lnSpc>
              <a:spcBef>
                <a:spcPts val="0"/>
              </a:spcBef>
              <a:spcAft>
                <a:spcPts val="195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Ø"/>
            </a:pPr>
            <a:r>
              <a:rPr lang="ar-SA" sz="8000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Wingdings" panose="05000000000000000000" pitchFamily="2" charset="2"/>
                <a:cs typeface="B Nazanin" panose="00000400000000000000" pitchFamily="2" charset="-78"/>
              </a:rPr>
              <a:t>نان سبوس دار را به جای نان سفید جایگزین کنید</a:t>
            </a:r>
            <a:endParaRPr lang="fa-IR" sz="8000" dirty="0">
              <a:solidFill>
                <a:schemeClr val="tx1"/>
              </a:solidFill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Wingdings" panose="05000000000000000000" pitchFamily="2" charset="2"/>
              <a:cs typeface="B Nazanin" panose="00000400000000000000" pitchFamily="2" charset="-78"/>
            </a:endParaRPr>
          </a:p>
          <a:p>
            <a:pPr lvl="0" algn="r" rtl="1" fontAlgn="base">
              <a:lnSpc>
                <a:spcPct val="160000"/>
              </a:lnSpc>
              <a:spcBef>
                <a:spcPts val="0"/>
              </a:spcBef>
              <a:spcAft>
                <a:spcPts val="195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Ø"/>
            </a:pPr>
            <a:r>
              <a:rPr lang="ar-SA" sz="8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ذرت بو داده به جای چیپس سیب زمینی مصرف کنید.</a:t>
            </a:r>
            <a:endParaRPr lang="en-US" sz="8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lvl="0" algn="r" rtl="1" fontAlgn="base">
              <a:lnSpc>
                <a:spcPct val="160000"/>
              </a:lnSpc>
              <a:spcBef>
                <a:spcPts val="0"/>
              </a:spcBef>
              <a:spcAft>
                <a:spcPts val="195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Ø"/>
            </a:pPr>
            <a:r>
              <a:rPr lang="ar-SA" sz="8000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Wingdings" panose="05000000000000000000" pitchFamily="2" charset="2"/>
                <a:cs typeface="B Nazanin" panose="00000400000000000000" pitchFamily="2" charset="-78"/>
              </a:rPr>
              <a:t>میوه های تازه مانند گلابی، موز یا سیب</a:t>
            </a:r>
            <a:r>
              <a:rPr lang="fa-IR" sz="8000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Wingdings" panose="05000000000000000000" pitchFamily="2" charset="2"/>
                <a:cs typeface="B Nazanin" panose="00000400000000000000" pitchFamily="2" charset="-78"/>
              </a:rPr>
              <a:t> را </a:t>
            </a:r>
            <a:r>
              <a:rPr lang="ar-SA" sz="8000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Wingdings" panose="05000000000000000000" pitchFamily="2" charset="2"/>
                <a:cs typeface="B Nazanin" panose="00000400000000000000" pitchFamily="2" charset="-78"/>
              </a:rPr>
              <a:t>با پوستبخورید</a:t>
            </a:r>
            <a:endParaRPr lang="fa-IR" sz="8000" dirty="0">
              <a:solidFill>
                <a:schemeClr val="tx1"/>
              </a:solidFill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Wingdings" panose="05000000000000000000" pitchFamily="2" charset="2"/>
              <a:cs typeface="B Nazanin" panose="00000400000000000000" pitchFamily="2" charset="-78"/>
            </a:endParaRPr>
          </a:p>
          <a:p>
            <a:pPr lvl="0" algn="r" rtl="1" fontAlgn="base">
              <a:lnSpc>
                <a:spcPct val="160000"/>
              </a:lnSpc>
              <a:spcBef>
                <a:spcPts val="0"/>
              </a:spcBef>
              <a:spcAft>
                <a:spcPts val="195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Ø"/>
            </a:pPr>
            <a:r>
              <a:rPr lang="ar-SA" sz="8000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Wingdings" panose="05000000000000000000" pitchFamily="2" charset="2"/>
                <a:cs typeface="B Nazanin" panose="00000400000000000000" pitchFamily="2" charset="-78"/>
              </a:rPr>
              <a:t>از خوردن هویج تازه و کرفس، به جای چیپس لذت ببر</a:t>
            </a:r>
            <a:r>
              <a:rPr lang="fa-IR" sz="8000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Wingdings" panose="05000000000000000000" pitchFamily="2" charset="2"/>
                <a:cs typeface="B Nazanin" panose="00000400000000000000" pitchFamily="2" charset="-78"/>
              </a:rPr>
              <a:t>ی</a:t>
            </a:r>
            <a:r>
              <a:rPr lang="ar-SA" sz="8000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Wingdings" panose="05000000000000000000" pitchFamily="2" charset="2"/>
                <a:cs typeface="B Nazanin" panose="00000400000000000000" pitchFamily="2" charset="-78"/>
              </a:rPr>
              <a:t>د</a:t>
            </a:r>
            <a:endParaRPr lang="fa-IR" sz="8000" dirty="0">
              <a:solidFill>
                <a:schemeClr val="tx1"/>
              </a:solidFill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Wingdings" panose="05000000000000000000" pitchFamily="2" charset="2"/>
              <a:cs typeface="B Nazanin" panose="00000400000000000000" pitchFamily="2" charset="-78"/>
            </a:endParaRPr>
          </a:p>
          <a:p>
            <a:pPr lvl="0" algn="r" rtl="1" fontAlgn="base">
              <a:lnSpc>
                <a:spcPct val="160000"/>
              </a:lnSpc>
              <a:spcBef>
                <a:spcPts val="0"/>
              </a:spcBef>
              <a:spcAft>
                <a:spcPts val="195"/>
              </a:spcAft>
              <a:buClr>
                <a:srgbClr val="000000"/>
              </a:buClr>
              <a:buSzPts val="1200"/>
              <a:buFont typeface="Wingdings" panose="05000000000000000000" pitchFamily="2" charset="2"/>
              <a:buChar char="Ø"/>
            </a:pPr>
            <a:r>
              <a:rPr lang="ar-SA" sz="8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لوبیا به جای گوشت چرخ کرده و همبرگر استفاده کنید.</a:t>
            </a:r>
            <a:endParaRPr lang="en-US" sz="8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en-US" sz="900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442451" y="1431213"/>
            <a:ext cx="3637935" cy="384576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9A5063-0DA8-F06E-CB44-5B28A33F9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24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6426" y="978611"/>
            <a:ext cx="8261364" cy="394735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مصرف گوشت قرمز و گوشت‌های فرآوری‌شده را محدود کنید.</a:t>
            </a:r>
            <a:endParaRPr lang="fa-IR" dirty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cs typeface="B Nazanin" panose="00000400000000000000" pitchFamily="2" charset="-78"/>
              </a:rPr>
              <a:t>بعضی مطالعات، رابطه </a:t>
            </a:r>
            <a:r>
              <a:rPr lang="fa-IR" b="1" dirty="0">
                <a:cs typeface="B Nazanin" panose="00000400000000000000" pitchFamily="2" charset="-78"/>
              </a:rPr>
              <a:t>مصرف زیاد گوشت‌های فرآوری‌شده</a:t>
            </a:r>
            <a:r>
              <a:rPr lang="fa-IR" dirty="0">
                <a:cs typeface="B Nazanin" panose="00000400000000000000" pitchFamily="2" charset="-78"/>
              </a:rPr>
              <a:t> را با </a:t>
            </a:r>
            <a:r>
              <a:rPr lang="fa-IR" b="1" dirty="0">
                <a:cs typeface="B Nazanin" panose="00000400000000000000" pitchFamily="2" charset="-78"/>
              </a:rPr>
              <a:t>سرطان‌های روده بزرگ، راست‌روده و معده</a:t>
            </a:r>
            <a:r>
              <a:rPr lang="fa-IR" dirty="0">
                <a:cs typeface="B Nazanin" panose="00000400000000000000" pitchFamily="2" charset="-78"/>
              </a:rPr>
              <a:t> نشان داده‌اند.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cs typeface="B Nazanin" panose="00000400000000000000" pitchFamily="2" charset="-78"/>
              </a:rPr>
              <a:t>مصرف </a:t>
            </a:r>
            <a:r>
              <a:rPr lang="fa-IR" b="1" dirty="0">
                <a:cs typeface="B Nazanin" panose="00000400000000000000" pitchFamily="2" charset="-78"/>
              </a:rPr>
              <a:t>گوشت‌های فرآوری‌شده</a:t>
            </a:r>
            <a:r>
              <a:rPr lang="fa-IR" dirty="0">
                <a:cs typeface="B Nazanin" panose="00000400000000000000" pitchFamily="2" charset="-78"/>
              </a:rPr>
              <a:t> و گوشت‌هایی که به روش‌هایی مانند </a:t>
            </a:r>
            <a:r>
              <a:rPr lang="fa-IR" b="1" dirty="0">
                <a:cs typeface="B Nazanin" panose="00000400000000000000" pitchFamily="2" charset="-78"/>
              </a:rPr>
              <a:t>نمک‌سود کردن</a:t>
            </a:r>
            <a:r>
              <a:rPr lang="fa-IR" dirty="0">
                <a:cs typeface="B Nazanin" panose="00000400000000000000" pitchFamily="2" charset="-78"/>
              </a:rPr>
              <a:t> و </a:t>
            </a:r>
            <a:r>
              <a:rPr lang="fa-IR" b="1" dirty="0">
                <a:cs typeface="B Nazanin" panose="00000400000000000000" pitchFamily="2" charset="-78"/>
              </a:rPr>
              <a:t>دودی کردن</a:t>
            </a:r>
            <a:r>
              <a:rPr lang="fa-IR" dirty="0">
                <a:cs typeface="B Nazanin" panose="00000400000000000000" pitchFamily="2" charset="-78"/>
              </a:rPr>
              <a:t> نگهداری می‌شوند،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cs typeface="B Nazanin" panose="00000400000000000000" pitchFamily="2" charset="-78"/>
              </a:rPr>
              <a:t> موجب تماس با </a:t>
            </a:r>
            <a:r>
              <a:rPr lang="fa-IR" b="1" dirty="0">
                <a:cs typeface="B Nazanin" panose="00000400000000000000" pitchFamily="2" charset="-78"/>
              </a:rPr>
              <a:t>مواد مضر و سرطان‌زا</a:t>
            </a:r>
            <a:r>
              <a:rPr lang="fa-IR" dirty="0">
                <a:cs typeface="B Nazanin" panose="00000400000000000000" pitchFamily="2" charset="-78"/>
              </a:rPr>
              <a:t> می‌شود.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برش‌های نازک‌تر</a:t>
            </a:r>
            <a:r>
              <a:rPr lang="fa-IR" dirty="0">
                <a:cs typeface="B Nazanin" panose="00000400000000000000" pitchFamily="2" charset="-78"/>
              </a:rPr>
              <a:t> و با </a:t>
            </a:r>
            <a:r>
              <a:rPr lang="fa-IR" b="1" dirty="0">
                <a:cs typeface="B Nazanin" panose="00000400000000000000" pitchFamily="2" charset="-78"/>
              </a:rPr>
              <a:t>مقدار کمتر گوشت</a:t>
            </a:r>
            <a:r>
              <a:rPr lang="fa-IR" dirty="0">
                <a:cs typeface="B Nazanin" panose="00000400000000000000" pitchFamily="2" charset="-78"/>
              </a:rPr>
              <a:t> را انتخاب کنید.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cs typeface="B Nazanin" panose="00000400000000000000" pitchFamily="2" charset="-78"/>
              </a:rPr>
              <a:t>بهتر است مقدار کل گوشت در رژیم غذایی به </a:t>
            </a:r>
            <a:r>
              <a:rPr lang="fa-IR" b="1" dirty="0">
                <a:cs typeface="B Nazanin" panose="00000400000000000000" pitchFamily="2" charset="-78"/>
              </a:rPr>
              <a:t>کمتر از ۱۵٪ کل کالری مورد نیاز روزانه</a:t>
            </a:r>
            <a:r>
              <a:rPr lang="fa-IR" dirty="0">
                <a:cs typeface="B Nazanin" panose="00000400000000000000" pitchFamily="2" charset="-78"/>
              </a:rPr>
              <a:t> کاهش یابد.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cs typeface="B Nazanin" panose="00000400000000000000" pitchFamily="2" charset="-78"/>
              </a:rPr>
              <a:t>از گوشت </a:t>
            </a:r>
            <a:r>
              <a:rPr lang="fa-IR" b="1" dirty="0">
                <a:cs typeface="B Nazanin" panose="00000400000000000000" pitchFamily="2" charset="-78"/>
              </a:rPr>
              <a:t>آب‌پز یا کبابی</a:t>
            </a:r>
            <a:r>
              <a:rPr lang="fa-IR" dirty="0">
                <a:cs typeface="B Nazanin" panose="00000400000000000000" pitchFamily="2" charset="-78"/>
              </a:rPr>
              <a:t> به جای گوشت </a:t>
            </a:r>
            <a:r>
              <a:rPr lang="fa-IR" b="1" dirty="0">
                <a:cs typeface="B Nazanin" panose="00000400000000000000" pitchFamily="2" charset="-78"/>
              </a:rPr>
              <a:t>سرخ‌شده</a:t>
            </a:r>
            <a:r>
              <a:rPr lang="fa-IR" dirty="0">
                <a:cs typeface="B Nazanin" panose="00000400000000000000" pitchFamily="2" charset="-78"/>
              </a:rPr>
              <a:t> استفاده کنید.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cs typeface="B Nazanin" panose="00000400000000000000" pitchFamily="2" charset="-78"/>
              </a:rPr>
              <a:t>گوشت‌های </a:t>
            </a:r>
            <a:r>
              <a:rPr lang="fa-IR" b="1" dirty="0">
                <a:cs typeface="B Nazanin" panose="00000400000000000000" pitchFamily="2" charset="-78"/>
              </a:rPr>
              <a:t>کم‌چرب</a:t>
            </a:r>
            <a:r>
              <a:rPr lang="fa-IR" dirty="0">
                <a:cs typeface="B Nazanin" panose="00000400000000000000" pitchFamily="2" charset="-78"/>
              </a:rPr>
              <a:t> مانند </a:t>
            </a:r>
            <a:r>
              <a:rPr lang="fa-IR" b="1" dirty="0">
                <a:cs typeface="B Nazanin" panose="00000400000000000000" pitchFamily="2" charset="-78"/>
              </a:rPr>
              <a:t>ماهی، مرغ یا بوقلمون</a:t>
            </a:r>
            <a:r>
              <a:rPr lang="fa-IR" dirty="0">
                <a:cs typeface="B Nazanin" panose="00000400000000000000" pitchFamily="2" charset="-78"/>
              </a:rPr>
              <a:t> را انتخاب کنید.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لوبیا</a:t>
            </a:r>
            <a:r>
              <a:rPr lang="fa-IR" dirty="0">
                <a:cs typeface="B Nazanin" panose="00000400000000000000" pitchFamily="2" charset="-78"/>
              </a:rPr>
              <a:t> و دیگر </a:t>
            </a:r>
            <a:r>
              <a:rPr lang="fa-IR" b="1" dirty="0">
                <a:cs typeface="B Nazanin" panose="00000400000000000000" pitchFamily="2" charset="-78"/>
              </a:rPr>
              <a:t>منابع پروتئین گیاهی</a:t>
            </a:r>
            <a:r>
              <a:rPr lang="fa-IR" dirty="0">
                <a:cs typeface="B Nazanin" panose="00000400000000000000" pitchFamily="2" charset="-78"/>
              </a:rPr>
              <a:t> را به وعده‌های غذایی خود اضافه کنید.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dirty="0">
                <a:cs typeface="B Nazanin" panose="00000400000000000000" pitchFamily="2" charset="-78"/>
              </a:rPr>
              <a:t>هنگام تمیز کردن گوشت یا هنگام خوردن آن، </a:t>
            </a:r>
            <a:r>
              <a:rPr lang="fa-IR" b="1" dirty="0">
                <a:cs typeface="B Nazanin" panose="00000400000000000000" pitchFamily="2" charset="-78"/>
              </a:rPr>
              <a:t>چربی گوشت را جدا کنید.</a:t>
            </a:r>
            <a:endParaRPr lang="fa-IR" dirty="0">
              <a:cs typeface="B Nazanin" panose="00000400000000000000" pitchFamily="2" charset="-78"/>
            </a:endParaRPr>
          </a:p>
          <a:p>
            <a:pPr marL="0" indent="0" algn="just">
              <a:buNone/>
            </a:pPr>
            <a:endParaRPr lang="fa-IR" sz="1600" dirty="0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8408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84082"/>
            <a:ext cx="86995" cy="86995"/>
            <a:chOff x="0" y="0"/>
            <a:chExt cx="87147" cy="87147"/>
          </a:xfrm>
        </p:grpSpPr>
        <p:sp>
          <p:nvSpPr>
            <p:cNvPr id="5" name="Shape 1424058"/>
            <p:cNvSpPr/>
            <p:nvPr/>
          </p:nvSpPr>
          <p:spPr>
            <a:xfrm>
              <a:off x="0" y="0"/>
              <a:ext cx="87147" cy="87147"/>
            </a:xfrm>
            <a:custGeom>
              <a:avLst/>
              <a:gdLst/>
              <a:ahLst/>
              <a:cxnLst/>
              <a:rect l="0" t="0" r="0" b="0"/>
              <a:pathLst>
                <a:path w="87147" h="87147">
                  <a:moveTo>
                    <a:pt x="0" y="0"/>
                  </a:moveTo>
                  <a:lnTo>
                    <a:pt x="87147" y="0"/>
                  </a:lnTo>
                  <a:lnTo>
                    <a:pt x="87147" y="87147"/>
                  </a:lnTo>
                  <a:lnTo>
                    <a:pt x="0" y="87147"/>
                  </a:lnTo>
                  <a:lnTo>
                    <a:pt x="0" y="0"/>
                  </a:lnTo>
                </a:path>
              </a:pathLst>
            </a:custGeom>
            <a:ln w="0" cap="flat">
              <a:miter lim="100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ED008B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332470" y="4279963"/>
            <a:ext cx="30607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kumimoji="0" lang="ar-SA" altLang="en-US" sz="18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/>
          <p:nvPr/>
        </p:nvPicPr>
        <p:blipFill>
          <a:blip r:embed="rId2"/>
          <a:stretch>
            <a:fillRect/>
          </a:stretch>
        </p:blipFill>
        <p:spPr>
          <a:xfrm>
            <a:off x="268505" y="4128450"/>
            <a:ext cx="3141022" cy="24290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893F50-0E12-039E-841B-1EBA1347500D}"/>
              </a:ext>
            </a:extLst>
          </p:cNvPr>
          <p:cNvSpPr txBox="1"/>
          <p:nvPr/>
        </p:nvSpPr>
        <p:spPr>
          <a:xfrm>
            <a:off x="2346223" y="190065"/>
            <a:ext cx="7499554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R="0" lvl="0" algn="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cs typeface="B Titr" panose="00000700000000000000" pitchFamily="2" charset="-78"/>
              </a:rPr>
              <a:t>3. محدود کردن مصرف گوشت قرمز و گوشت‌های فرآوری‌شده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170426-366D-730D-19ED-196218F60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11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D37D5C-6ADF-2669-920A-466CA270D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504" y="987988"/>
            <a:ext cx="3141023" cy="291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51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323303"/>
            <a:ext cx="12043088" cy="2933670"/>
          </a:xfrm>
        </p:spPr>
        <p:txBody>
          <a:bodyPr>
            <a:normAutofit/>
          </a:bodyPr>
          <a:lstStyle/>
          <a:p>
            <a:pPr algn="r"/>
            <a:endParaRPr lang="fa-IR" sz="8000" dirty="0"/>
          </a:p>
          <a:p>
            <a:pPr marL="0" indent="0" algn="r">
              <a:buNone/>
            </a:pPr>
            <a:r>
              <a:rPr lang="fa-IR" dirty="0"/>
              <a:t>	</a:t>
            </a:r>
          </a:p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r>
              <a:rPr lang="fa-IR" dirty="0"/>
              <a:t>	 	 	</a:t>
            </a:r>
            <a:endParaRPr lang="en-US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0" y="536027"/>
            <a:ext cx="12191999" cy="63219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fa-IR" dirty="0"/>
              <a:t>	</a:t>
            </a:r>
            <a:endParaRPr lang="fa-IR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8" algn="r"/>
            <a:endParaRPr lang="fa-IR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Font typeface="Arial" panose="020B0604020202020204" pitchFamily="34" charset="0"/>
              <a:buNone/>
            </a:pPr>
            <a:endParaRPr lang="fa-IR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3" y="4099401"/>
            <a:ext cx="2466975" cy="25524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992" y="4099401"/>
            <a:ext cx="2585546" cy="24580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BE3C92-E4CA-2DCE-79B5-CD7ABEC44DF5}"/>
              </a:ext>
            </a:extLst>
          </p:cNvPr>
          <p:cNvSpPr txBox="1"/>
          <p:nvPr/>
        </p:nvSpPr>
        <p:spPr>
          <a:xfrm>
            <a:off x="3296266" y="94959"/>
            <a:ext cx="610091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a-IR" alt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4. </a:t>
            </a:r>
            <a:r>
              <a:rPr lang="ar-SA" alt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چربی را از رژیم غذایی خود حذف نکنید </a:t>
            </a:r>
            <a:r>
              <a:rPr lang="ar-SA" altLang="en-US" sz="2800" b="1" dirty="0">
                <a:solidFill>
                  <a:srgbClr val="7030A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.</a:t>
            </a:r>
            <a:endParaRPr lang="ar-SA" altLang="en-US" sz="4000" dirty="0">
              <a:solidFill>
                <a:srgbClr val="7030A0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A6D255-DFA6-904A-A6C6-C147DA8F66D3}"/>
              </a:ext>
            </a:extLst>
          </p:cNvPr>
          <p:cNvSpPr txBox="1"/>
          <p:nvPr/>
        </p:nvSpPr>
        <p:spPr>
          <a:xfrm>
            <a:off x="3480620" y="918693"/>
            <a:ext cx="8255192" cy="2966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برخی </a:t>
            </a:r>
            <a:r>
              <a:rPr lang="fa-IR" b="1" dirty="0">
                <a:cs typeface="B Nazanin" panose="00000400000000000000" pitchFamily="2" charset="-78"/>
              </a:rPr>
              <a:t>چربی‌های مفید</a:t>
            </a:r>
            <a:r>
              <a:rPr lang="fa-IR" dirty="0">
                <a:cs typeface="B Nazanin" panose="00000400000000000000" pitchFamily="2" charset="-78"/>
              </a:rPr>
              <a:t> می‌توانند نقش محافظتی در برابر </a:t>
            </a:r>
            <a:r>
              <a:rPr lang="fa-IR" b="1" dirty="0">
                <a:cs typeface="B Nazanin" panose="00000400000000000000" pitchFamily="2" charset="-78"/>
              </a:rPr>
              <a:t>سرطان</a:t>
            </a:r>
            <a:r>
              <a:rPr lang="fa-IR" dirty="0">
                <a:cs typeface="B Nazanin" panose="00000400000000000000" pitchFamily="2" charset="-78"/>
              </a:rPr>
              <a:t> داشته باشند.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چربی‌های اشباع</a:t>
            </a:r>
            <a:r>
              <a:rPr lang="fa-IR" dirty="0">
                <a:cs typeface="B Nazanin" panose="00000400000000000000" pitchFamily="2" charset="-78"/>
              </a:rPr>
              <a:t> و </a:t>
            </a:r>
            <a:r>
              <a:rPr lang="fa-IR" b="1" dirty="0">
                <a:cs typeface="B Nazanin" panose="00000400000000000000" pitchFamily="2" charset="-78"/>
              </a:rPr>
              <a:t>ترانس</a:t>
            </a:r>
            <a:r>
              <a:rPr lang="fa-IR" dirty="0">
                <a:cs typeface="B Nazanin" panose="00000400000000000000" pitchFamily="2" charset="-78"/>
              </a:rPr>
              <a:t> برای سلامتی </a:t>
            </a:r>
            <a:r>
              <a:rPr lang="fa-IR" b="1" dirty="0">
                <a:cs typeface="B Nazanin" panose="00000400000000000000" pitchFamily="2" charset="-78"/>
              </a:rPr>
              <a:t>مضر</a:t>
            </a:r>
            <a:r>
              <a:rPr lang="fa-IR" dirty="0">
                <a:cs typeface="B Nazanin" panose="00000400000000000000" pitchFamily="2" charset="-78"/>
              </a:rPr>
              <a:t> هستند و باید </a:t>
            </a:r>
            <a:r>
              <a:rPr lang="fa-IR" b="1" dirty="0">
                <a:cs typeface="B Nazanin" panose="00000400000000000000" pitchFamily="2" charset="-78"/>
              </a:rPr>
              <a:t>محدود</a:t>
            </a:r>
            <a:r>
              <a:rPr lang="fa-IR" dirty="0">
                <a:cs typeface="B Nazanin" panose="00000400000000000000" pitchFamily="2" charset="-78"/>
              </a:rPr>
              <a:t> شوند.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منابع چربی اشباع: </a:t>
            </a:r>
            <a:r>
              <a:rPr lang="fa-IR" b="1" dirty="0">
                <a:cs typeface="B Nazanin" panose="00000400000000000000" pitchFamily="2" charset="-78"/>
              </a:rPr>
              <a:t>گوشت قرمز</a:t>
            </a:r>
            <a:r>
              <a:rPr lang="fa-IR" dirty="0">
                <a:cs typeface="B Nazanin" panose="00000400000000000000" pitchFamily="2" charset="-78"/>
              </a:rPr>
              <a:t>، </a:t>
            </a:r>
            <a:r>
              <a:rPr lang="fa-IR" b="1" dirty="0">
                <a:cs typeface="B Nazanin" panose="00000400000000000000" pitchFamily="2" charset="-78"/>
              </a:rPr>
              <a:t>لبنیات پرچرب</a:t>
            </a:r>
            <a:r>
              <a:rPr lang="fa-IR" dirty="0">
                <a:cs typeface="B Nazanin" panose="00000400000000000000" pitchFamily="2" charset="-78"/>
              </a:rPr>
              <a:t> و </a:t>
            </a:r>
            <a:r>
              <a:rPr lang="fa-IR" b="1" dirty="0">
                <a:cs typeface="B Nazanin" panose="00000400000000000000" pitchFamily="2" charset="-78"/>
              </a:rPr>
              <a:t>تخم‌مرغ</a:t>
            </a:r>
            <a:r>
              <a:rPr lang="fa-IR" dirty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چربی‌های غیراشباع</a:t>
            </a:r>
            <a:r>
              <a:rPr lang="fa-IR" dirty="0">
                <a:cs typeface="B Nazanin" panose="00000400000000000000" pitchFamily="2" charset="-78"/>
              </a:rPr>
              <a:t> از منابع </a:t>
            </a:r>
            <a:r>
              <a:rPr lang="fa-IR" b="1" dirty="0">
                <a:cs typeface="B Nazanin" panose="00000400000000000000" pitchFamily="2" charset="-78"/>
              </a:rPr>
              <a:t>گیاهی</a:t>
            </a:r>
            <a:r>
              <a:rPr lang="fa-IR" dirty="0">
                <a:cs typeface="B Nazanin" panose="00000400000000000000" pitchFamily="2" charset="-78"/>
              </a:rPr>
              <a:t>، انتخاب </a:t>
            </a:r>
            <a:r>
              <a:rPr lang="fa-IR" b="1" dirty="0">
                <a:cs typeface="B Nazanin" panose="00000400000000000000" pitchFamily="2" charset="-78"/>
              </a:rPr>
              <a:t>سالم‌تری</a:t>
            </a:r>
            <a:r>
              <a:rPr lang="fa-IR" dirty="0">
                <a:cs typeface="B Nazanin" panose="00000400000000000000" pitchFamily="2" charset="-78"/>
              </a:rPr>
              <a:t> هستند.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منابع چربی مفید: </a:t>
            </a:r>
            <a:r>
              <a:rPr lang="fa-IR" b="1" dirty="0">
                <a:cs typeface="B Nazanin" panose="00000400000000000000" pitchFamily="2" charset="-78"/>
              </a:rPr>
              <a:t>روغن زیتون</a:t>
            </a:r>
            <a:r>
              <a:rPr lang="fa-IR" dirty="0">
                <a:cs typeface="B Nazanin" panose="00000400000000000000" pitchFamily="2" charset="-78"/>
              </a:rPr>
              <a:t>، </a:t>
            </a:r>
            <a:r>
              <a:rPr lang="fa-IR" b="1" dirty="0">
                <a:cs typeface="B Nazanin" panose="00000400000000000000" pitchFamily="2" charset="-78"/>
              </a:rPr>
              <a:t>روغن کانولا</a:t>
            </a:r>
            <a:r>
              <a:rPr lang="fa-IR" dirty="0">
                <a:cs typeface="B Nazanin" panose="00000400000000000000" pitchFamily="2" charset="-78"/>
              </a:rPr>
              <a:t>، </a:t>
            </a:r>
            <a:r>
              <a:rPr lang="fa-IR" b="1" dirty="0">
                <a:cs typeface="B Nazanin" panose="00000400000000000000" pitchFamily="2" charset="-78"/>
              </a:rPr>
              <a:t>آجیل</a:t>
            </a:r>
            <a:r>
              <a:rPr lang="fa-IR" dirty="0">
                <a:cs typeface="B Nazanin" panose="00000400000000000000" pitchFamily="2" charset="-78"/>
              </a:rPr>
              <a:t>، </a:t>
            </a:r>
            <a:r>
              <a:rPr lang="fa-IR" b="1" dirty="0">
                <a:cs typeface="B Nazanin" panose="00000400000000000000" pitchFamily="2" charset="-78"/>
              </a:rPr>
              <a:t>آووکادو</a:t>
            </a:r>
            <a:r>
              <a:rPr lang="fa-IR" dirty="0">
                <a:cs typeface="B Nazanin" panose="00000400000000000000" pitchFamily="2" charset="-78"/>
              </a:rPr>
              <a:t> و </a:t>
            </a:r>
            <a:r>
              <a:rPr lang="fa-IR" b="1" dirty="0">
                <a:cs typeface="B Nazanin" panose="00000400000000000000" pitchFamily="2" charset="-78"/>
              </a:rPr>
              <a:t>امگا ۳</a:t>
            </a:r>
            <a:r>
              <a:rPr lang="fa-IR" dirty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منابع خوب امگا ۳: </a:t>
            </a:r>
            <a:r>
              <a:rPr lang="fa-IR" b="1" dirty="0">
                <a:cs typeface="B Nazanin" panose="00000400000000000000" pitchFamily="2" charset="-78"/>
              </a:rPr>
              <a:t>ماهی قزل‌آلا</a:t>
            </a:r>
            <a:r>
              <a:rPr lang="fa-IR" dirty="0">
                <a:cs typeface="B Nazanin" panose="00000400000000000000" pitchFamily="2" charset="-78"/>
              </a:rPr>
              <a:t>، </a:t>
            </a:r>
            <a:r>
              <a:rPr lang="fa-IR" b="1" dirty="0">
                <a:cs typeface="B Nazanin" panose="00000400000000000000" pitchFamily="2" charset="-78"/>
              </a:rPr>
              <a:t>ماهی تن</a:t>
            </a:r>
            <a:r>
              <a:rPr lang="fa-IR" dirty="0">
                <a:cs typeface="B Nazanin" panose="00000400000000000000" pitchFamily="2" charset="-78"/>
              </a:rPr>
              <a:t> و </a:t>
            </a:r>
            <a:r>
              <a:rPr lang="fa-IR" b="1" dirty="0">
                <a:cs typeface="B Nazanin" panose="00000400000000000000" pitchFamily="2" charset="-78"/>
              </a:rPr>
              <a:t>برخی دانه‌ها</a:t>
            </a:r>
            <a:r>
              <a:rPr lang="fa-IR" dirty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برای </a:t>
            </a:r>
            <a:r>
              <a:rPr lang="fa-IR" b="1" dirty="0">
                <a:cs typeface="B Nazanin" panose="00000400000000000000" pitchFamily="2" charset="-78"/>
              </a:rPr>
              <a:t>پیشگیری</a:t>
            </a:r>
            <a:r>
              <a:rPr lang="fa-IR" dirty="0">
                <a:cs typeface="B Nazanin" panose="00000400000000000000" pitchFamily="2" charset="-78"/>
              </a:rPr>
              <a:t>، مصرف چربی‌های مضر را </a:t>
            </a:r>
            <a:r>
              <a:rPr lang="fa-IR" b="1" dirty="0">
                <a:cs typeface="B Nazanin" panose="00000400000000000000" pitchFamily="2" charset="-78"/>
              </a:rPr>
              <a:t>کاهش</a:t>
            </a:r>
            <a:r>
              <a:rPr lang="fa-IR" dirty="0">
                <a:cs typeface="B Nazanin" panose="00000400000000000000" pitchFamily="2" charset="-78"/>
              </a:rPr>
              <a:t> داده و چربی‌های مفید را </a:t>
            </a:r>
            <a:r>
              <a:rPr lang="fa-IR" b="1" dirty="0">
                <a:cs typeface="B Nazanin" panose="00000400000000000000" pitchFamily="2" charset="-78"/>
              </a:rPr>
              <a:t>متعادل مصرف کنید</a:t>
            </a:r>
            <a:r>
              <a:rPr lang="fa-IR" dirty="0"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99424-1135-E9A9-23B5-492D4EEE9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93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6871" y="1049311"/>
            <a:ext cx="8150942" cy="3463695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الکل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علت شناخته‌شده در بروز تعداد زیادی از سرطان‌هاست؛ از جمله </a:t>
            </a: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سرطان دهان، حلق، حنجره، مری، کبد، روده و پستان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ترکیب سیگار و الکل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خطر بروز برخی سرطان‌ها را </a:t>
            </a: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بیشتر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می‌کند.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مصرف مداوم </a:t>
            </a: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حتی مقادیر اندک الکل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در زنان با خطر بروز </a:t>
            </a: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سرطان پستان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مرتبط است.</a:t>
            </a:r>
          </a:p>
          <a:p>
            <a:pPr marL="0" indent="0" algn="r" rtl="1">
              <a:buNone/>
            </a:pPr>
            <a:r>
              <a:rPr lang="fa-IR" sz="1600" b="1" dirty="0">
                <a:solidFill>
                  <a:schemeClr val="tx1"/>
                </a:solidFill>
                <a:cs typeface="B Titr" panose="00000700000000000000" pitchFamily="2" charset="-78"/>
              </a:rPr>
              <a:t>پخت و پز و آماده‌سازی مناسب غذا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به جای </a:t>
            </a: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سرخ کردن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غذا از روش‌های سالم مانند </a:t>
            </a: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آب‌پز کردن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و </a:t>
            </a: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بخارپز کردن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استفاده کنید.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اگر روش </a:t>
            </a: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کباب کردن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را انتخاب کرده‌اید، نگذارید گوشت </a:t>
            </a: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حرارت خیلی بالا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بگیرد و </a:t>
            </a: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سوخته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شود. </a:t>
            </a: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گوشت تازه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خریداری و مصرف کنید.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در زمان استفاده از </a:t>
            </a: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مایکروفر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همیشه از </a:t>
            </a: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ظروف مخصوص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استفاده کنید.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روغن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را در محل </a:t>
            </a: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خنک و تاریک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و در </a:t>
            </a:r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ظروف محفوظ از هوا</a:t>
            </a:r>
            <a:r>
              <a:rPr lang="fa-IR" sz="1600" dirty="0">
                <a:solidFill>
                  <a:schemeClr val="tx1"/>
                </a:solidFill>
                <a:cs typeface="B Nazanin" panose="00000400000000000000" pitchFamily="2" charset="-78"/>
              </a:rPr>
              <a:t> نگهداری کنید.</a:t>
            </a:r>
          </a:p>
          <a:p>
            <a:pPr marL="0" indent="0" algn="ctr">
              <a:buNone/>
            </a:pPr>
            <a:endParaRPr lang="en-US" sz="1600" dirty="0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86995" cy="86995"/>
            <a:chOff x="0" y="0"/>
            <a:chExt cx="87147" cy="87147"/>
          </a:xfrm>
        </p:grpSpPr>
        <p:sp>
          <p:nvSpPr>
            <p:cNvPr id="5" name="Shape 1425476"/>
            <p:cNvSpPr/>
            <p:nvPr/>
          </p:nvSpPr>
          <p:spPr>
            <a:xfrm>
              <a:off x="0" y="0"/>
              <a:ext cx="87147" cy="87147"/>
            </a:xfrm>
            <a:custGeom>
              <a:avLst/>
              <a:gdLst/>
              <a:ahLst/>
              <a:cxnLst/>
              <a:rect l="0" t="0" r="0" b="0"/>
              <a:pathLst>
                <a:path w="87147" h="87147">
                  <a:moveTo>
                    <a:pt x="0" y="0"/>
                  </a:moveTo>
                  <a:lnTo>
                    <a:pt x="87147" y="0"/>
                  </a:lnTo>
                  <a:lnTo>
                    <a:pt x="87147" y="87147"/>
                  </a:lnTo>
                  <a:lnTo>
                    <a:pt x="0" y="87147"/>
                  </a:lnTo>
                  <a:lnTo>
                    <a:pt x="0" y="0"/>
                  </a:lnTo>
                </a:path>
              </a:pathLst>
            </a:custGeom>
            <a:ln w="0" cap="flat">
              <a:miter lim="100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ED008B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0" y="4774898"/>
            <a:ext cx="4794701" cy="1717977"/>
            <a:chOff x="0" y="-2566"/>
            <a:chExt cx="4806696" cy="1886712"/>
          </a:xfrm>
        </p:grpSpPr>
        <p:pic>
          <p:nvPicPr>
            <p:cNvPr id="8" name="Picture 7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-2566"/>
              <a:ext cx="2257220" cy="1886712"/>
            </a:xfrm>
            <a:prstGeom prst="rect">
              <a:avLst/>
            </a:prstGeom>
          </p:spPr>
        </p:pic>
        <p:pic>
          <p:nvPicPr>
            <p:cNvPr id="9" name="Picture 8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2840736" y="481"/>
              <a:ext cx="1965960" cy="1883664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6A42A8C-8CAE-6DA8-F10D-5802CA5EA32C}"/>
              </a:ext>
            </a:extLst>
          </p:cNvPr>
          <p:cNvSpPr txBox="1"/>
          <p:nvPr/>
        </p:nvSpPr>
        <p:spPr>
          <a:xfrm>
            <a:off x="3522407" y="226367"/>
            <a:ext cx="6100916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indent="0" algn="ctr" rtl="1">
              <a:buNone/>
            </a:pPr>
            <a:r>
              <a:rPr lang="fa-IR" sz="2400" dirty="0">
                <a:solidFill>
                  <a:srgbClr val="7030A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5. ا</a:t>
            </a:r>
            <a:r>
              <a:rPr lang="fa-IR" sz="2400" b="1" dirty="0">
                <a:solidFill>
                  <a:srgbClr val="7030A0"/>
                </a:solidFill>
                <a:cs typeface="B Titr" panose="00000700000000000000" pitchFamily="2" charset="-78"/>
              </a:rPr>
              <a:t>لکل ننوشید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15067D2-6708-C468-D384-6DE844C8BE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572" y="1796563"/>
            <a:ext cx="2015740" cy="2122157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83706E-0C45-455B-00AE-1F7D6F3E9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55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9D4D53-6168-F7AC-CF9F-8CDB26637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5528" y="1912325"/>
            <a:ext cx="8596668" cy="1772314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fa-IR" sz="3200" b="1" dirty="0">
              <a:solidFill>
                <a:srgbClr val="7030A0"/>
              </a:solidFill>
              <a:cs typeface="B Titr" panose="00000700000000000000" pitchFamily="2" charset="-78"/>
            </a:endParaRPr>
          </a:p>
          <a:p>
            <a:pPr marL="0" indent="0" algn="ctr">
              <a:buNone/>
            </a:pPr>
            <a:r>
              <a:rPr lang="fa-IR" sz="3200" b="1" dirty="0">
                <a:solidFill>
                  <a:srgbClr val="7030A0"/>
                </a:solidFill>
                <a:cs typeface="B Titr" panose="00000700000000000000" pitchFamily="2" charset="-78"/>
              </a:rPr>
              <a:t>انواع مواد غذایی که دارای اثر پیشگیری کننده هستند: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14F4C3-9EED-2166-2C3D-40D4A17D0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67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092D1076-D815-D737-99E9-914D707F72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168877" y="1089268"/>
            <a:ext cx="7604689" cy="379719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مصرف بیشتر میوه‌ها و سبزیجات باعث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کاهش خطر سرطان ریه، دهان، مری، معده و روده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می‌شود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توصیه می‌شود روزانه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۵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وعده یا بیشتر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میوه و سبزیجات متنوع مصرف شود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fa-IR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1.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سبزیجات خانواده کلم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این سبزیجات شامل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کلم پیچ، گل‌کلم و کلم بروکلی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هستند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این گروه می‌تواند رشد سلول‌های سرطانی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پستان، رحم، ریه، کبد و راست‌روده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را متوقف کند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fa-IR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2.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سبزیجات پهن‌برگ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مانند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اسفناج، کاسنی، کلم برگی، کاهو و برگ چغندر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این سبزیجات از رشد سلول‌های سرطانی مربوط به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پوست، معده و ریه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جلوگیری می‌کنند و باعث کاهش احتمال بروز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سرطان پستان در زنان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و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سرطان ریه در افراد سیگاری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می‌شوند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43884F-8C6E-2251-E201-DCFE54CE31C0}"/>
              </a:ext>
            </a:extLst>
          </p:cNvPr>
          <p:cNvSpPr txBox="1"/>
          <p:nvPr/>
        </p:nvSpPr>
        <p:spPr>
          <a:xfrm>
            <a:off x="4444179" y="176980"/>
            <a:ext cx="4009103" cy="6001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charset="2"/>
              <a:buNone/>
              <a:tabLst/>
              <a:defRPr/>
            </a:pPr>
            <a:r>
              <a:rPr kumimoji="0" lang="fa-I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B Titr" panose="00000700000000000000" pitchFamily="2" charset="-78"/>
              </a:rPr>
              <a:t>1. </a:t>
            </a:r>
            <a:r>
              <a:rPr kumimoji="0" lang="ar-SA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B Titr" panose="00000700000000000000" pitchFamily="2" charset="-78"/>
              </a:rPr>
              <a:t>میوه‌ها و سبزیجات رنگ رو</a:t>
            </a:r>
            <a:r>
              <a:rPr kumimoji="0" lang="fa-I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B Titr" panose="00000700000000000000" pitchFamily="2" charset="-78"/>
              </a:rPr>
              <a:t>شن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7A44DE-6B6D-DEC3-7739-47E018ABD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15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E36CC1-621F-6862-4E5D-0F52E5BDC6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18" y="975994"/>
            <a:ext cx="3846411" cy="27519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C66EF8-3A38-7232-C794-4D2375DCC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18" y="4015291"/>
            <a:ext cx="3767753" cy="204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29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610" y="1614078"/>
            <a:ext cx="3329873" cy="2092683"/>
          </a:xfrm>
          <a:prstGeom prst="rect">
            <a:avLst/>
          </a:prstGeom>
        </p:spPr>
      </p:pic>
      <p:pic>
        <p:nvPicPr>
          <p:cNvPr id="147" name="Picture 1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10" y="3948679"/>
            <a:ext cx="3474073" cy="2092683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092D1076-D815-D737-99E9-914D707F72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309419" y="1114905"/>
            <a:ext cx="6336327" cy="4628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fa-IR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4.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گوجه‌فرنگی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مصرف گوجه‌فرنگی با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کاهش خطر چند نوع سرطان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از جمله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سرطان پروستات، پستان، رحم و ریه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ارتباط دارد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جالب است که خاصیت ضدسرطانی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افشره و آب گوجه‌فرنگی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بیشتر است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fa-IR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5.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خانواده توت‌ها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در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توت‌فرنگی، تمشک قرمز و سیاه و شاتوت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ماده‌ای به نام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اسید فیتیک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وجود دارد که دارای خواص ضدسرطان برای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پوست، مثانه، ریه، مری و پستان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است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ذغال‌اخته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نیز خاصیت ضدسرطانی دارد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fa-IR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6.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ادویه‌جات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مصرف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سیر، پودر زنجبیل، کاری و زردچوبه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می‌تواند با اثر بر سلول‌های بنیادی، از ابتلا به سرطان پیشگیری کند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03EB39-B0B4-933D-496A-979A8882A070}"/>
              </a:ext>
            </a:extLst>
          </p:cNvPr>
          <p:cNvSpPr txBox="1"/>
          <p:nvPr/>
        </p:nvSpPr>
        <p:spPr>
          <a:xfrm>
            <a:off x="4395018" y="93700"/>
            <a:ext cx="4009103" cy="6001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charset="2"/>
              <a:buNone/>
              <a:tabLst/>
              <a:defRPr/>
            </a:pPr>
            <a:r>
              <a:rPr kumimoji="0" lang="fa-I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B Titr" panose="00000700000000000000" pitchFamily="2" charset="-78"/>
              </a:rPr>
              <a:t>1. </a:t>
            </a:r>
            <a:r>
              <a:rPr kumimoji="0" lang="ar-SA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B Titr" panose="00000700000000000000" pitchFamily="2" charset="-78"/>
              </a:rPr>
              <a:t>میوه‌ها و سبزیجات رنگ روش</a:t>
            </a:r>
            <a:r>
              <a:rPr kumimoji="0" lang="fa-I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cs typeface="B Titr" panose="00000700000000000000" pitchFamily="2" charset="-78"/>
              </a:rPr>
              <a:t>ن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47DFEE-0748-3203-7843-C9C40376F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42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127" y="940676"/>
            <a:ext cx="8091947" cy="390340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1. آب و سایر مایعات:</a:t>
            </a:r>
            <a:endParaRPr lang="fa-IR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مصرف آب باعث بهبود کلیه فعالیت‌های بدن می‌شود، از جمله:</a:t>
            </a:r>
          </a:p>
          <a:p>
            <a:pPr lvl="1" algn="r" rtl="1"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تحریک سیستم ایمنی</a:t>
            </a:r>
            <a:endParaRPr lang="fa-IR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حذف بیشتر سموم و مواد زاید بدن</a:t>
            </a:r>
            <a:endParaRPr lang="fa-IR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حمل‌ونقل بهتر مواد مغذی به تمام اندام‌ها</a:t>
            </a:r>
            <a:endParaRPr lang="fa-IR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توصیه می‌شود روزانه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حداقل ۸ لیوان آب و مایعات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مصرف شود.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2. چای:</a:t>
            </a:r>
            <a:endParaRPr lang="fa-IR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چای نیز دارای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خاصیت ضدسرطانی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است و ماده ضدسرطانی موجود در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چای سبز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بیش از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چای سیاه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است.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با این حال، مصرف زیاد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چای سبز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می‌تواند با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داروهای رقیق‌کننده خون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مانند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آسپیرین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اثر متقابل داشته باشد.</a:t>
            </a:r>
            <a:endParaRPr lang="fa-IR" sz="1600" dirty="0">
              <a:solidFill>
                <a:schemeClr val="tx1"/>
              </a:solidFill>
            </a:endParaRPr>
          </a:p>
          <a:p>
            <a:pPr marL="0" indent="0" algn="r">
              <a:buNone/>
            </a:pPr>
            <a:r>
              <a:rPr lang="en-US" sz="1600" b="1" dirty="0"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  </a:t>
            </a:r>
            <a:endParaRPr lang="en-US" sz="1600" dirty="0"/>
          </a:p>
        </p:txBody>
      </p:sp>
      <p:pic>
        <p:nvPicPr>
          <p:cNvPr id="148" name="Picture 147"/>
          <p:cNvPicPr/>
          <p:nvPr/>
        </p:nvPicPr>
        <p:blipFill>
          <a:blip r:embed="rId2"/>
          <a:stretch>
            <a:fillRect/>
          </a:stretch>
        </p:blipFill>
        <p:spPr>
          <a:xfrm>
            <a:off x="449232" y="1190741"/>
            <a:ext cx="2705559" cy="24766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593F4C-F622-D48D-3E39-CD2E78B018DD}"/>
              </a:ext>
            </a:extLst>
          </p:cNvPr>
          <p:cNvSpPr txBox="1"/>
          <p:nvPr/>
        </p:nvSpPr>
        <p:spPr>
          <a:xfrm>
            <a:off x="4094865" y="120791"/>
            <a:ext cx="4950541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7030A0"/>
                </a:solidFill>
                <a:cs typeface="B Titr" panose="00000700000000000000" pitchFamily="2" charset="-78"/>
              </a:rPr>
              <a:t>2. آب، مایعات و چای در پیشگیری از سرطان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6B9BBA-E1D7-36CB-6F34-47ACAC44B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17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028EA3-9E10-AFDC-88E5-59C0DCE082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981" y="3914934"/>
            <a:ext cx="2530059" cy="2200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0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60">
          <a:fgClr>
            <a:schemeClr val="accent2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D6441F4E-B983-4398-85AC-EAE8A1B1C577}"/>
              </a:ext>
            </a:extLst>
          </p:cNvPr>
          <p:cNvSpPr>
            <a:spLocks/>
          </p:cNvSpPr>
          <p:nvPr/>
        </p:nvSpPr>
        <p:spPr bwMode="auto">
          <a:xfrm flipH="1" flipV="1">
            <a:off x="1653275" y="3592164"/>
            <a:ext cx="5497618" cy="1363314"/>
          </a:xfrm>
          <a:custGeom>
            <a:avLst/>
            <a:gdLst/>
            <a:ahLst/>
            <a:cxnLst/>
            <a:rect l="l" t="t" r="r" b="b"/>
            <a:pathLst>
              <a:path w="5497618" h="1363314">
                <a:moveTo>
                  <a:pt x="4503302" y="683066"/>
                </a:moveTo>
                <a:cubicBezTo>
                  <a:pt x="4483005" y="682886"/>
                  <a:pt x="4462392" y="666919"/>
                  <a:pt x="4441464" y="635166"/>
                </a:cubicBezTo>
                <a:cubicBezTo>
                  <a:pt x="4425794" y="611660"/>
                  <a:pt x="4418371" y="588361"/>
                  <a:pt x="4419196" y="565268"/>
                </a:cubicBezTo>
                <a:cubicBezTo>
                  <a:pt x="4419608" y="548773"/>
                  <a:pt x="4424557" y="538670"/>
                  <a:pt x="4434042" y="534958"/>
                </a:cubicBezTo>
                <a:cubicBezTo>
                  <a:pt x="4464970" y="523824"/>
                  <a:pt x="4513012" y="551247"/>
                  <a:pt x="4578168" y="617228"/>
                </a:cubicBezTo>
                <a:cubicBezTo>
                  <a:pt x="4550126" y="657228"/>
                  <a:pt x="4528064" y="678878"/>
                  <a:pt x="4511981" y="682177"/>
                </a:cubicBezTo>
                <a:cubicBezTo>
                  <a:pt x="4509094" y="682796"/>
                  <a:pt x="4506201" y="683092"/>
                  <a:pt x="4503302" y="683066"/>
                </a:cubicBezTo>
                <a:close/>
                <a:moveTo>
                  <a:pt x="983411" y="705683"/>
                </a:moveTo>
                <a:cubicBezTo>
                  <a:pt x="949183" y="705270"/>
                  <a:pt x="922379" y="691456"/>
                  <a:pt x="902997" y="664239"/>
                </a:cubicBezTo>
                <a:cubicBezTo>
                  <a:pt x="893100" y="649805"/>
                  <a:pt x="883821" y="631248"/>
                  <a:pt x="875161" y="608568"/>
                </a:cubicBezTo>
                <a:cubicBezTo>
                  <a:pt x="948152" y="607331"/>
                  <a:pt x="993926" y="607949"/>
                  <a:pt x="1012483" y="610423"/>
                </a:cubicBezTo>
                <a:cubicBezTo>
                  <a:pt x="1045886" y="615372"/>
                  <a:pt x="1056814" y="633723"/>
                  <a:pt x="1045267" y="665476"/>
                </a:cubicBezTo>
                <a:cubicBezTo>
                  <a:pt x="1034958" y="691868"/>
                  <a:pt x="1014339" y="705270"/>
                  <a:pt x="983411" y="705683"/>
                </a:cubicBezTo>
                <a:close/>
                <a:moveTo>
                  <a:pt x="2456437" y="828159"/>
                </a:moveTo>
                <a:lnTo>
                  <a:pt x="2428601" y="695786"/>
                </a:lnTo>
                <a:cubicBezTo>
                  <a:pt x="2496231" y="694136"/>
                  <a:pt x="2548603" y="696610"/>
                  <a:pt x="2585717" y="703208"/>
                </a:cubicBezTo>
                <a:cubicBezTo>
                  <a:pt x="2623656" y="710219"/>
                  <a:pt x="2645100" y="718673"/>
                  <a:pt x="2650048" y="728570"/>
                </a:cubicBezTo>
                <a:cubicBezTo>
                  <a:pt x="2651285" y="730631"/>
                  <a:pt x="2650048" y="733931"/>
                  <a:pt x="2646337" y="738467"/>
                </a:cubicBezTo>
                <a:cubicBezTo>
                  <a:pt x="2625718" y="764859"/>
                  <a:pt x="2562418" y="794756"/>
                  <a:pt x="2456437" y="828159"/>
                </a:cubicBezTo>
                <a:close/>
                <a:moveTo>
                  <a:pt x="3509107" y="1125071"/>
                </a:moveTo>
                <a:lnTo>
                  <a:pt x="3623542" y="1010636"/>
                </a:lnTo>
                <a:lnTo>
                  <a:pt x="3509107" y="896201"/>
                </a:lnTo>
                <a:lnTo>
                  <a:pt x="3394672" y="1010636"/>
                </a:lnTo>
                <a:close/>
                <a:moveTo>
                  <a:pt x="3739214" y="1125071"/>
                </a:moveTo>
                <a:lnTo>
                  <a:pt x="3853649" y="1010636"/>
                </a:lnTo>
                <a:lnTo>
                  <a:pt x="3739214" y="896201"/>
                </a:lnTo>
                <a:lnTo>
                  <a:pt x="3625398" y="1010636"/>
                </a:lnTo>
                <a:close/>
                <a:moveTo>
                  <a:pt x="2382973" y="1151302"/>
                </a:moveTo>
                <a:cubicBezTo>
                  <a:pt x="2389835" y="1150877"/>
                  <a:pt x="2397828" y="1145638"/>
                  <a:pt x="2406952" y="1135587"/>
                </a:cubicBezTo>
                <a:lnTo>
                  <a:pt x="2497262" y="1034142"/>
                </a:lnTo>
                <a:lnTo>
                  <a:pt x="2486747" y="985275"/>
                </a:lnTo>
                <a:cubicBezTo>
                  <a:pt x="2650461" y="908573"/>
                  <a:pt x="2742421" y="839912"/>
                  <a:pt x="2762627" y="779292"/>
                </a:cubicBezTo>
                <a:cubicBezTo>
                  <a:pt x="2780772" y="722796"/>
                  <a:pt x="2782834" y="631248"/>
                  <a:pt x="2768813" y="504648"/>
                </a:cubicBezTo>
                <a:cubicBezTo>
                  <a:pt x="2765927" y="477431"/>
                  <a:pt x="2760771" y="458875"/>
                  <a:pt x="2753349" y="448977"/>
                </a:cubicBezTo>
                <a:cubicBezTo>
                  <a:pt x="2737679" y="427946"/>
                  <a:pt x="2708193" y="413100"/>
                  <a:pt x="2664894" y="404441"/>
                </a:cubicBezTo>
                <a:cubicBezTo>
                  <a:pt x="2602212" y="392069"/>
                  <a:pt x="2542830" y="385471"/>
                  <a:pt x="2486747" y="384646"/>
                </a:cubicBezTo>
                <a:lnTo>
                  <a:pt x="2395199" y="469390"/>
                </a:lnTo>
                <a:cubicBezTo>
                  <a:pt x="2350662" y="361759"/>
                  <a:pt x="2277259" y="307944"/>
                  <a:pt x="2174989" y="307944"/>
                </a:cubicBezTo>
                <a:lnTo>
                  <a:pt x="2168496" y="307944"/>
                </a:lnTo>
                <a:lnTo>
                  <a:pt x="2163236" y="307944"/>
                </a:lnTo>
                <a:lnTo>
                  <a:pt x="2130764" y="307944"/>
                </a:lnTo>
                <a:cubicBezTo>
                  <a:pt x="2001277" y="307944"/>
                  <a:pt x="1882925" y="341347"/>
                  <a:pt x="1775706" y="408152"/>
                </a:cubicBezTo>
                <a:cubicBezTo>
                  <a:pt x="1595910" y="519906"/>
                  <a:pt x="1456114" y="590629"/>
                  <a:pt x="1356318" y="620320"/>
                </a:cubicBezTo>
                <a:lnTo>
                  <a:pt x="1288894" y="843623"/>
                </a:lnTo>
                <a:cubicBezTo>
                  <a:pt x="1286008" y="853933"/>
                  <a:pt x="1289925" y="858881"/>
                  <a:pt x="1300647" y="858469"/>
                </a:cubicBezTo>
                <a:lnTo>
                  <a:pt x="1303740" y="858469"/>
                </a:lnTo>
                <a:cubicBezTo>
                  <a:pt x="1336730" y="857644"/>
                  <a:pt x="1370133" y="859500"/>
                  <a:pt x="1403948" y="864036"/>
                </a:cubicBezTo>
                <a:cubicBezTo>
                  <a:pt x="1472403" y="873108"/>
                  <a:pt x="1555703" y="901974"/>
                  <a:pt x="1653849" y="950635"/>
                </a:cubicBezTo>
                <a:cubicBezTo>
                  <a:pt x="1753232" y="999296"/>
                  <a:pt x="1824986" y="1023626"/>
                  <a:pt x="1869110" y="1023626"/>
                </a:cubicBezTo>
                <a:cubicBezTo>
                  <a:pt x="1929730" y="1023214"/>
                  <a:pt x="1981483" y="998265"/>
                  <a:pt x="2024370" y="948779"/>
                </a:cubicBezTo>
                <a:cubicBezTo>
                  <a:pt x="2063134" y="904243"/>
                  <a:pt x="2094681" y="843211"/>
                  <a:pt x="2119011" y="765684"/>
                </a:cubicBezTo>
                <a:lnTo>
                  <a:pt x="2123960" y="749601"/>
                </a:lnTo>
                <a:lnTo>
                  <a:pt x="2036742" y="704446"/>
                </a:lnTo>
                <a:lnTo>
                  <a:pt x="2029937" y="713105"/>
                </a:lnTo>
                <a:cubicBezTo>
                  <a:pt x="1995710" y="755993"/>
                  <a:pt x="1950142" y="777436"/>
                  <a:pt x="1893234" y="777436"/>
                </a:cubicBezTo>
                <a:cubicBezTo>
                  <a:pt x="1866430" y="777436"/>
                  <a:pt x="1818800" y="764034"/>
                  <a:pt x="1750345" y="737230"/>
                </a:cubicBezTo>
                <a:cubicBezTo>
                  <a:pt x="1714468" y="723209"/>
                  <a:pt x="1680860" y="711868"/>
                  <a:pt x="1649519" y="703208"/>
                </a:cubicBezTo>
                <a:lnTo>
                  <a:pt x="1716943" y="676610"/>
                </a:lnTo>
                <a:cubicBezTo>
                  <a:pt x="1822511" y="634960"/>
                  <a:pt x="1956328" y="614135"/>
                  <a:pt x="2118392" y="614135"/>
                </a:cubicBezTo>
                <a:lnTo>
                  <a:pt x="2163236" y="614135"/>
                </a:lnTo>
                <a:lnTo>
                  <a:pt x="2168496" y="614135"/>
                </a:lnTo>
                <a:lnTo>
                  <a:pt x="2181175" y="614135"/>
                </a:lnTo>
                <a:cubicBezTo>
                  <a:pt x="2231485" y="614135"/>
                  <a:pt x="2264063" y="650218"/>
                  <a:pt x="2278908" y="722384"/>
                </a:cubicBezTo>
                <a:lnTo>
                  <a:pt x="2358085" y="1113318"/>
                </a:lnTo>
                <a:cubicBezTo>
                  <a:pt x="2363240" y="1139350"/>
                  <a:pt x="2371535" y="1152011"/>
                  <a:pt x="2382973" y="1151302"/>
                </a:cubicBezTo>
                <a:close/>
                <a:moveTo>
                  <a:pt x="607131" y="1276620"/>
                </a:moveTo>
                <a:lnTo>
                  <a:pt x="725896" y="1157855"/>
                </a:lnTo>
                <a:lnTo>
                  <a:pt x="607131" y="1038472"/>
                </a:lnTo>
                <a:lnTo>
                  <a:pt x="495171" y="1149814"/>
                </a:lnTo>
                <a:lnTo>
                  <a:pt x="383829" y="1038472"/>
                </a:lnTo>
                <a:lnTo>
                  <a:pt x="264446" y="1157855"/>
                </a:lnTo>
                <a:lnTo>
                  <a:pt x="383829" y="1276620"/>
                </a:lnTo>
                <a:lnTo>
                  <a:pt x="495171" y="1165278"/>
                </a:lnTo>
                <a:close/>
                <a:moveTo>
                  <a:pt x="3624161" y="1297651"/>
                </a:moveTo>
                <a:lnTo>
                  <a:pt x="3738596" y="1183216"/>
                </a:lnTo>
                <a:lnTo>
                  <a:pt x="3624161" y="1069400"/>
                </a:lnTo>
                <a:lnTo>
                  <a:pt x="3510345" y="1183216"/>
                </a:lnTo>
                <a:close/>
                <a:moveTo>
                  <a:pt x="4815961" y="1363314"/>
                </a:moveTo>
                <a:lnTo>
                  <a:pt x="681657" y="1363314"/>
                </a:lnTo>
                <a:cubicBezTo>
                  <a:pt x="305188" y="1363314"/>
                  <a:pt x="0" y="1058126"/>
                  <a:pt x="0" y="681657"/>
                </a:cubicBezTo>
                <a:lnTo>
                  <a:pt x="0" y="227224"/>
                </a:lnTo>
                <a:cubicBezTo>
                  <a:pt x="0" y="101732"/>
                  <a:pt x="101732" y="0"/>
                  <a:pt x="227224" y="0"/>
                </a:cubicBezTo>
                <a:lnTo>
                  <a:pt x="903519" y="0"/>
                </a:lnTo>
                <a:lnTo>
                  <a:pt x="861824" y="41883"/>
                </a:lnTo>
                <a:cubicBezTo>
                  <a:pt x="821230" y="90286"/>
                  <a:pt x="787943" y="154230"/>
                  <a:pt x="761964" y="233716"/>
                </a:cubicBezTo>
                <a:cubicBezTo>
                  <a:pt x="754953" y="255160"/>
                  <a:pt x="749180" y="279902"/>
                  <a:pt x="744644" y="307944"/>
                </a:cubicBezTo>
                <a:lnTo>
                  <a:pt x="681978" y="307944"/>
                </a:lnTo>
                <a:lnTo>
                  <a:pt x="677839" y="307944"/>
                </a:lnTo>
                <a:lnTo>
                  <a:pt x="606513" y="307944"/>
                </a:lnTo>
                <a:cubicBezTo>
                  <a:pt x="519913" y="307944"/>
                  <a:pt x="453314" y="337842"/>
                  <a:pt x="406716" y="397636"/>
                </a:cubicBezTo>
                <a:cubicBezTo>
                  <a:pt x="350632" y="469802"/>
                  <a:pt x="322384" y="561969"/>
                  <a:pt x="321972" y="674136"/>
                </a:cubicBezTo>
                <a:cubicBezTo>
                  <a:pt x="321560" y="775168"/>
                  <a:pt x="347539" y="865891"/>
                  <a:pt x="399912" y="946305"/>
                </a:cubicBezTo>
                <a:cubicBezTo>
                  <a:pt x="404447" y="953522"/>
                  <a:pt x="409241" y="957182"/>
                  <a:pt x="414293" y="957285"/>
                </a:cubicBezTo>
                <a:cubicBezTo>
                  <a:pt x="419345" y="957388"/>
                  <a:pt x="424654" y="953934"/>
                  <a:pt x="430221" y="946924"/>
                </a:cubicBezTo>
                <a:lnTo>
                  <a:pt x="540945" y="809602"/>
                </a:lnTo>
                <a:lnTo>
                  <a:pt x="508161" y="736611"/>
                </a:lnTo>
                <a:cubicBezTo>
                  <a:pt x="499501" y="717229"/>
                  <a:pt x="493109" y="697641"/>
                  <a:pt x="488985" y="677847"/>
                </a:cubicBezTo>
                <a:cubicBezTo>
                  <a:pt x="485686" y="661352"/>
                  <a:pt x="487542" y="649599"/>
                  <a:pt x="494552" y="642589"/>
                </a:cubicBezTo>
                <a:cubicBezTo>
                  <a:pt x="513522" y="623619"/>
                  <a:pt x="554966" y="614135"/>
                  <a:pt x="618884" y="614135"/>
                </a:cubicBezTo>
                <a:lnTo>
                  <a:pt x="677839" y="614135"/>
                </a:lnTo>
                <a:lnTo>
                  <a:pt x="681978" y="614135"/>
                </a:lnTo>
                <a:lnTo>
                  <a:pt x="747118" y="614135"/>
                </a:lnTo>
                <a:cubicBezTo>
                  <a:pt x="748355" y="653311"/>
                  <a:pt x="754129" y="690218"/>
                  <a:pt x="764438" y="724858"/>
                </a:cubicBezTo>
                <a:cubicBezTo>
                  <a:pt x="801140" y="846510"/>
                  <a:pt x="868151" y="906304"/>
                  <a:pt x="965472" y="904243"/>
                </a:cubicBezTo>
                <a:cubicBezTo>
                  <a:pt x="1011659" y="903418"/>
                  <a:pt x="1052278" y="883418"/>
                  <a:pt x="1087330" y="844242"/>
                </a:cubicBezTo>
                <a:cubicBezTo>
                  <a:pt x="1116196" y="812076"/>
                  <a:pt x="1140321" y="764447"/>
                  <a:pt x="1159702" y="701353"/>
                </a:cubicBezTo>
                <a:cubicBezTo>
                  <a:pt x="1205064" y="553721"/>
                  <a:pt x="1196610" y="443617"/>
                  <a:pt x="1134341" y="371038"/>
                </a:cubicBezTo>
                <a:cubicBezTo>
                  <a:pt x="1098877" y="330213"/>
                  <a:pt x="1036607" y="309181"/>
                  <a:pt x="947534" y="307944"/>
                </a:cubicBezTo>
                <a:lnTo>
                  <a:pt x="921554" y="307944"/>
                </a:lnTo>
                <a:cubicBezTo>
                  <a:pt x="971039" y="247737"/>
                  <a:pt x="1070216" y="168560"/>
                  <a:pt x="1219085" y="70414"/>
                </a:cubicBezTo>
                <a:cubicBezTo>
                  <a:pt x="1245064" y="53507"/>
                  <a:pt x="1259085" y="41548"/>
                  <a:pt x="1261147" y="34538"/>
                </a:cubicBezTo>
                <a:cubicBezTo>
                  <a:pt x="1264240" y="24022"/>
                  <a:pt x="1263570" y="15620"/>
                  <a:pt x="1259137" y="9331"/>
                </a:cubicBezTo>
                <a:lnTo>
                  <a:pt x="1240820" y="0"/>
                </a:lnTo>
                <a:lnTo>
                  <a:pt x="1778517" y="0"/>
                </a:lnTo>
                <a:lnTo>
                  <a:pt x="1690344" y="87734"/>
                </a:lnTo>
                <a:lnTo>
                  <a:pt x="1814676" y="212066"/>
                </a:lnTo>
                <a:lnTo>
                  <a:pt x="1938389" y="87734"/>
                </a:lnTo>
                <a:lnTo>
                  <a:pt x="1850655" y="0"/>
                </a:lnTo>
                <a:lnTo>
                  <a:pt x="5270394" y="0"/>
                </a:lnTo>
                <a:cubicBezTo>
                  <a:pt x="5395886" y="0"/>
                  <a:pt x="5497618" y="101732"/>
                  <a:pt x="5497618" y="227224"/>
                </a:cubicBezTo>
                <a:lnTo>
                  <a:pt x="5497618" y="681657"/>
                </a:lnTo>
                <a:cubicBezTo>
                  <a:pt x="5497618" y="964009"/>
                  <a:pt x="5325950" y="1206265"/>
                  <a:pt x="5081293" y="1309746"/>
                </a:cubicBezTo>
                <a:lnTo>
                  <a:pt x="5057549" y="1317117"/>
                </a:lnTo>
                <a:lnTo>
                  <a:pt x="5226263" y="1211670"/>
                </a:lnTo>
                <a:cubicBezTo>
                  <a:pt x="5205232" y="1111462"/>
                  <a:pt x="5193685" y="931872"/>
                  <a:pt x="5191623" y="672899"/>
                </a:cubicBezTo>
                <a:cubicBezTo>
                  <a:pt x="5191211" y="578876"/>
                  <a:pt x="5183376" y="506504"/>
                  <a:pt x="5168118" y="455782"/>
                </a:cubicBezTo>
                <a:cubicBezTo>
                  <a:pt x="5138427" y="357223"/>
                  <a:pt x="5059663" y="307944"/>
                  <a:pt x="4931825" y="307944"/>
                </a:cubicBezTo>
                <a:lnTo>
                  <a:pt x="4883121" y="307944"/>
                </a:lnTo>
                <a:lnTo>
                  <a:pt x="4879866" y="307944"/>
                </a:lnTo>
                <a:lnTo>
                  <a:pt x="4869513" y="307944"/>
                </a:lnTo>
                <a:cubicBezTo>
                  <a:pt x="4798996" y="307944"/>
                  <a:pt x="4740851" y="331656"/>
                  <a:pt x="4695077" y="379079"/>
                </a:cubicBezTo>
                <a:cubicBezTo>
                  <a:pt x="4606003" y="297429"/>
                  <a:pt x="4533012" y="256603"/>
                  <a:pt x="4476104" y="256603"/>
                </a:cubicBezTo>
                <a:cubicBezTo>
                  <a:pt x="4446001" y="256603"/>
                  <a:pt x="4417959" y="266913"/>
                  <a:pt x="4391979" y="287531"/>
                </a:cubicBezTo>
                <a:cubicBezTo>
                  <a:pt x="4361051" y="312687"/>
                  <a:pt x="4335896" y="339903"/>
                  <a:pt x="4316514" y="369182"/>
                </a:cubicBezTo>
                <a:cubicBezTo>
                  <a:pt x="4259606" y="328357"/>
                  <a:pt x="4208058" y="307944"/>
                  <a:pt x="4161872" y="307944"/>
                </a:cubicBezTo>
                <a:lnTo>
                  <a:pt x="4159221" y="307944"/>
                </a:lnTo>
                <a:lnTo>
                  <a:pt x="4153212" y="307944"/>
                </a:lnTo>
                <a:lnTo>
                  <a:pt x="4131386" y="307944"/>
                </a:lnTo>
                <a:cubicBezTo>
                  <a:pt x="4044374" y="307944"/>
                  <a:pt x="3973239" y="341965"/>
                  <a:pt x="3917980" y="410008"/>
                </a:cubicBezTo>
                <a:cubicBezTo>
                  <a:pt x="3880866" y="342378"/>
                  <a:pt x="3828700" y="308357"/>
                  <a:pt x="3761483" y="307944"/>
                </a:cubicBezTo>
                <a:cubicBezTo>
                  <a:pt x="3700038" y="307532"/>
                  <a:pt x="3647254" y="342790"/>
                  <a:pt x="3603129" y="413719"/>
                </a:cubicBezTo>
                <a:cubicBezTo>
                  <a:pt x="3559418" y="343615"/>
                  <a:pt x="3500654" y="308357"/>
                  <a:pt x="3426838" y="307944"/>
                </a:cubicBezTo>
                <a:cubicBezTo>
                  <a:pt x="3367456" y="307532"/>
                  <a:pt x="3316321" y="337429"/>
                  <a:pt x="3273433" y="397636"/>
                </a:cubicBezTo>
                <a:cubicBezTo>
                  <a:pt x="3217350" y="476813"/>
                  <a:pt x="3189102" y="568979"/>
                  <a:pt x="3188690" y="674136"/>
                </a:cubicBezTo>
                <a:cubicBezTo>
                  <a:pt x="3188277" y="766921"/>
                  <a:pt x="3214051" y="853520"/>
                  <a:pt x="3266011" y="933934"/>
                </a:cubicBezTo>
                <a:cubicBezTo>
                  <a:pt x="3270753" y="941150"/>
                  <a:pt x="3275701" y="944810"/>
                  <a:pt x="3280856" y="944913"/>
                </a:cubicBezTo>
                <a:cubicBezTo>
                  <a:pt x="3286011" y="945016"/>
                  <a:pt x="3291372" y="941563"/>
                  <a:pt x="3296939" y="934552"/>
                </a:cubicBezTo>
                <a:lnTo>
                  <a:pt x="3407662" y="797231"/>
                </a:lnTo>
                <a:lnTo>
                  <a:pt x="3376734" y="738467"/>
                </a:lnTo>
                <a:cubicBezTo>
                  <a:pt x="3364363" y="714961"/>
                  <a:pt x="3356734" y="694961"/>
                  <a:pt x="3353847" y="678466"/>
                </a:cubicBezTo>
                <a:cubicBezTo>
                  <a:pt x="3351373" y="662795"/>
                  <a:pt x="3353847" y="650836"/>
                  <a:pt x="3361270" y="642589"/>
                </a:cubicBezTo>
                <a:cubicBezTo>
                  <a:pt x="3377765" y="623619"/>
                  <a:pt x="3403539" y="614135"/>
                  <a:pt x="3438591" y="614135"/>
                </a:cubicBezTo>
                <a:cubicBezTo>
                  <a:pt x="3499210" y="614135"/>
                  <a:pt x="3534262" y="644651"/>
                  <a:pt x="3543747" y="705683"/>
                </a:cubicBezTo>
                <a:lnTo>
                  <a:pt x="3556118" y="783622"/>
                </a:lnTo>
                <a:lnTo>
                  <a:pt x="3654471" y="783622"/>
                </a:lnTo>
                <a:lnTo>
                  <a:pt x="3663131" y="701971"/>
                </a:lnTo>
                <a:cubicBezTo>
                  <a:pt x="3669316" y="644238"/>
                  <a:pt x="3701894" y="615372"/>
                  <a:pt x="3760864" y="615372"/>
                </a:cubicBezTo>
                <a:cubicBezTo>
                  <a:pt x="3818185" y="615372"/>
                  <a:pt x="3850969" y="645063"/>
                  <a:pt x="3859216" y="704446"/>
                </a:cubicBezTo>
                <a:lnTo>
                  <a:pt x="3870350" y="784859"/>
                </a:lnTo>
                <a:lnTo>
                  <a:pt x="3968703" y="784859"/>
                </a:lnTo>
                <a:lnTo>
                  <a:pt x="3977363" y="702590"/>
                </a:lnTo>
                <a:cubicBezTo>
                  <a:pt x="3983548" y="643620"/>
                  <a:pt x="4025198" y="614135"/>
                  <a:pt x="4102313" y="614135"/>
                </a:cubicBezTo>
                <a:lnTo>
                  <a:pt x="4153212" y="614135"/>
                </a:lnTo>
                <a:lnTo>
                  <a:pt x="4159221" y="614135"/>
                </a:lnTo>
                <a:lnTo>
                  <a:pt x="4164346" y="614135"/>
                </a:lnTo>
                <a:cubicBezTo>
                  <a:pt x="4223316" y="614135"/>
                  <a:pt x="4264142" y="634135"/>
                  <a:pt x="4286823" y="674136"/>
                </a:cubicBezTo>
                <a:cubicBezTo>
                  <a:pt x="4328473" y="748364"/>
                  <a:pt x="4369092" y="799705"/>
                  <a:pt x="4408680" y="828159"/>
                </a:cubicBezTo>
                <a:cubicBezTo>
                  <a:pt x="4468887" y="871459"/>
                  <a:pt x="4532600" y="865685"/>
                  <a:pt x="4599817" y="810839"/>
                </a:cubicBezTo>
                <a:cubicBezTo>
                  <a:pt x="4636107" y="781560"/>
                  <a:pt x="4677757" y="734755"/>
                  <a:pt x="4724768" y="670424"/>
                </a:cubicBezTo>
                <a:cubicBezTo>
                  <a:pt x="4751985" y="632898"/>
                  <a:pt x="4797347" y="614135"/>
                  <a:pt x="4860853" y="614135"/>
                </a:cubicBezTo>
                <a:lnTo>
                  <a:pt x="4879866" y="614135"/>
                </a:lnTo>
                <a:lnTo>
                  <a:pt x="4883121" y="614135"/>
                </a:lnTo>
                <a:lnTo>
                  <a:pt x="4895948" y="614135"/>
                </a:lnTo>
                <a:cubicBezTo>
                  <a:pt x="4931000" y="614135"/>
                  <a:pt x="4953887" y="623413"/>
                  <a:pt x="4964609" y="641970"/>
                </a:cubicBezTo>
                <a:cubicBezTo>
                  <a:pt x="4980692" y="670837"/>
                  <a:pt x="4987909" y="758673"/>
                  <a:pt x="4986259" y="905480"/>
                </a:cubicBezTo>
                <a:cubicBezTo>
                  <a:pt x="4985022" y="1025894"/>
                  <a:pt x="4988115" y="1157855"/>
                  <a:pt x="4995538" y="1301362"/>
                </a:cubicBezTo>
                <a:cubicBezTo>
                  <a:pt x="4996156" y="1314662"/>
                  <a:pt x="4998080" y="1324568"/>
                  <a:pt x="5001308" y="1331083"/>
                </a:cubicBezTo>
                <a:lnTo>
                  <a:pt x="5004803" y="1333490"/>
                </a:lnTo>
                <a:lnTo>
                  <a:pt x="4953339" y="1349465"/>
                </a:lnTo>
                <a:cubicBezTo>
                  <a:pt x="4908964" y="1358545"/>
                  <a:pt x="4863020" y="1363314"/>
                  <a:pt x="4815961" y="1363314"/>
                </a:cubicBezTo>
                <a:close/>
              </a:path>
            </a:pathLst>
          </a:custGeom>
          <a:noFill/>
          <a:ln w="38100">
            <a:gradFill>
              <a:gsLst>
                <a:gs pos="24000">
                  <a:schemeClr val="accent3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6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hel Black" panose="020B0603030804020204" pitchFamily="34" charset="-78"/>
              <a:cs typeface="Sahel Black" panose="020B0603030804020204" pitchFamily="34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E355379-1D31-460F-A4C7-AE12E1637C23}"/>
              </a:ext>
            </a:extLst>
          </p:cNvPr>
          <p:cNvCxnSpPr/>
          <p:nvPr/>
        </p:nvCxnSpPr>
        <p:spPr>
          <a:xfrm>
            <a:off x="20584" y="3592164"/>
            <a:ext cx="12192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A69C5E6-ECFC-4631-8D42-86D449D269D6}"/>
              </a:ext>
            </a:extLst>
          </p:cNvPr>
          <p:cNvSpPr>
            <a:spLocks/>
          </p:cNvSpPr>
          <p:nvPr/>
        </p:nvSpPr>
        <p:spPr bwMode="auto">
          <a:xfrm flipH="1">
            <a:off x="5223132" y="2038347"/>
            <a:ext cx="5497618" cy="1553816"/>
          </a:xfrm>
          <a:custGeom>
            <a:avLst/>
            <a:gdLst/>
            <a:ahLst/>
            <a:cxnLst/>
            <a:rect l="l" t="t" r="r" b="b"/>
            <a:pathLst>
              <a:path w="5497618" h="1553816">
                <a:moveTo>
                  <a:pt x="2144362" y="304956"/>
                </a:moveTo>
                <a:lnTo>
                  <a:pt x="2258797" y="419391"/>
                </a:lnTo>
                <a:lnTo>
                  <a:pt x="2144362" y="533826"/>
                </a:lnTo>
                <a:lnTo>
                  <a:pt x="2029927" y="419391"/>
                </a:lnTo>
                <a:close/>
                <a:moveTo>
                  <a:pt x="2374469" y="304956"/>
                </a:moveTo>
                <a:lnTo>
                  <a:pt x="2488904" y="419391"/>
                </a:lnTo>
                <a:lnTo>
                  <a:pt x="2374469" y="533826"/>
                </a:lnTo>
                <a:lnTo>
                  <a:pt x="2260653" y="419391"/>
                </a:lnTo>
                <a:close/>
                <a:moveTo>
                  <a:pt x="5068323" y="258564"/>
                </a:moveTo>
                <a:lnTo>
                  <a:pt x="5192036" y="382896"/>
                </a:lnTo>
                <a:lnTo>
                  <a:pt x="5068323" y="506609"/>
                </a:lnTo>
                <a:lnTo>
                  <a:pt x="4943991" y="382896"/>
                </a:lnTo>
                <a:close/>
                <a:moveTo>
                  <a:pt x="1648500" y="153407"/>
                </a:moveTo>
                <a:lnTo>
                  <a:pt x="1767264" y="272172"/>
                </a:lnTo>
                <a:lnTo>
                  <a:pt x="1648500" y="391556"/>
                </a:lnTo>
                <a:lnTo>
                  <a:pt x="1536539" y="280213"/>
                </a:lnTo>
                <a:lnTo>
                  <a:pt x="1425197" y="391556"/>
                </a:lnTo>
                <a:lnTo>
                  <a:pt x="1305813" y="272172"/>
                </a:lnTo>
                <a:lnTo>
                  <a:pt x="1425197" y="153407"/>
                </a:lnTo>
                <a:lnTo>
                  <a:pt x="1536539" y="264749"/>
                </a:lnTo>
                <a:close/>
                <a:moveTo>
                  <a:pt x="2259416" y="132376"/>
                </a:moveTo>
                <a:lnTo>
                  <a:pt x="2373851" y="246811"/>
                </a:lnTo>
                <a:lnTo>
                  <a:pt x="2259416" y="360627"/>
                </a:lnTo>
                <a:lnTo>
                  <a:pt x="2145599" y="246811"/>
                </a:lnTo>
                <a:close/>
                <a:moveTo>
                  <a:pt x="2968102" y="100288"/>
                </a:moveTo>
                <a:cubicBezTo>
                  <a:pt x="2971582" y="100339"/>
                  <a:pt x="2975744" y="101138"/>
                  <a:pt x="2980590" y="102685"/>
                </a:cubicBezTo>
                <a:lnTo>
                  <a:pt x="3497712" y="269698"/>
                </a:lnTo>
                <a:lnTo>
                  <a:pt x="3544723" y="481866"/>
                </a:lnTo>
                <a:cubicBezTo>
                  <a:pt x="3420597" y="573414"/>
                  <a:pt x="3335028" y="652385"/>
                  <a:pt x="3288018" y="718777"/>
                </a:cubicBezTo>
                <a:cubicBezTo>
                  <a:pt x="3276059" y="735273"/>
                  <a:pt x="3273378" y="749500"/>
                  <a:pt x="3279976" y="761459"/>
                </a:cubicBezTo>
                <a:cubicBezTo>
                  <a:pt x="3300183" y="797748"/>
                  <a:pt x="3370081" y="815892"/>
                  <a:pt x="3489670" y="815892"/>
                </a:cubicBezTo>
                <a:lnTo>
                  <a:pt x="3544667" y="815892"/>
                </a:lnTo>
                <a:lnTo>
                  <a:pt x="3549615" y="815892"/>
                </a:lnTo>
                <a:cubicBezTo>
                  <a:pt x="3599926" y="815892"/>
                  <a:pt x="3647555" y="789294"/>
                  <a:pt x="3692505" y="736097"/>
                </a:cubicBezTo>
                <a:cubicBezTo>
                  <a:pt x="3697041" y="730736"/>
                  <a:pt x="3718691" y="703107"/>
                  <a:pt x="3757454" y="653209"/>
                </a:cubicBezTo>
                <a:lnTo>
                  <a:pt x="3892301" y="853625"/>
                </a:lnTo>
                <a:cubicBezTo>
                  <a:pt x="3813950" y="946410"/>
                  <a:pt x="3771681" y="1007442"/>
                  <a:pt x="3765496" y="1036721"/>
                </a:cubicBezTo>
                <a:cubicBezTo>
                  <a:pt x="3762609" y="1049092"/>
                  <a:pt x="3765083" y="1062082"/>
                  <a:pt x="3772918" y="1075691"/>
                </a:cubicBezTo>
                <a:cubicBezTo>
                  <a:pt x="3813744" y="1146620"/>
                  <a:pt x="3922199" y="1241260"/>
                  <a:pt x="4098284" y="1359613"/>
                </a:cubicBezTo>
                <a:cubicBezTo>
                  <a:pt x="4124264" y="1377345"/>
                  <a:pt x="4138285" y="1389304"/>
                  <a:pt x="4140347" y="1395490"/>
                </a:cubicBezTo>
                <a:cubicBezTo>
                  <a:pt x="4146532" y="1416521"/>
                  <a:pt x="4137666" y="1429099"/>
                  <a:pt x="4113749" y="1433222"/>
                </a:cubicBezTo>
                <a:cubicBezTo>
                  <a:pt x="4048593" y="1444769"/>
                  <a:pt x="3977870" y="1451779"/>
                  <a:pt x="3901580" y="1454254"/>
                </a:cubicBezTo>
                <a:cubicBezTo>
                  <a:pt x="3877250" y="1455078"/>
                  <a:pt x="3855394" y="1454460"/>
                  <a:pt x="3836012" y="1452398"/>
                </a:cubicBezTo>
                <a:cubicBezTo>
                  <a:pt x="3815806" y="1450336"/>
                  <a:pt x="3798486" y="1443325"/>
                  <a:pt x="3784052" y="1431367"/>
                </a:cubicBezTo>
                <a:cubicBezTo>
                  <a:pt x="3720546" y="1377757"/>
                  <a:pt x="3671473" y="1299612"/>
                  <a:pt x="3636833" y="1196930"/>
                </a:cubicBezTo>
                <a:cubicBezTo>
                  <a:pt x="3628173" y="1170950"/>
                  <a:pt x="3621369" y="1141671"/>
                  <a:pt x="3616421" y="1109093"/>
                </a:cubicBezTo>
                <a:cubicBezTo>
                  <a:pt x="3610441" y="1113423"/>
                  <a:pt x="3602091" y="1116671"/>
                  <a:pt x="3591369" y="1118836"/>
                </a:cubicBezTo>
                <a:lnTo>
                  <a:pt x="3553568" y="1121961"/>
                </a:lnTo>
                <a:lnTo>
                  <a:pt x="3552764" y="1122083"/>
                </a:lnTo>
                <a:lnTo>
                  <a:pt x="3552090" y="1122083"/>
                </a:lnTo>
                <a:lnTo>
                  <a:pt x="3544667" y="1122083"/>
                </a:lnTo>
                <a:lnTo>
                  <a:pt x="3491526" y="1122083"/>
                </a:lnTo>
                <a:cubicBezTo>
                  <a:pt x="3303069" y="1122083"/>
                  <a:pt x="3181418" y="1062701"/>
                  <a:pt x="3126572" y="943936"/>
                </a:cubicBezTo>
                <a:cubicBezTo>
                  <a:pt x="3026364" y="1062701"/>
                  <a:pt x="2915022" y="1122083"/>
                  <a:pt x="2792546" y="1122083"/>
                </a:cubicBezTo>
                <a:lnTo>
                  <a:pt x="2790764" y="1122083"/>
                </a:lnTo>
                <a:lnTo>
                  <a:pt x="2780174" y="1122083"/>
                </a:lnTo>
                <a:lnTo>
                  <a:pt x="2757362" y="1122083"/>
                </a:lnTo>
                <a:cubicBezTo>
                  <a:pt x="2674886" y="1122083"/>
                  <a:pt x="2605400" y="1088062"/>
                  <a:pt x="2548905" y="1020019"/>
                </a:cubicBezTo>
                <a:cubicBezTo>
                  <a:pt x="2506018" y="1088062"/>
                  <a:pt x="2454470" y="1122083"/>
                  <a:pt x="2394263" y="1122083"/>
                </a:cubicBezTo>
                <a:cubicBezTo>
                  <a:pt x="2335705" y="1122083"/>
                  <a:pt x="2283540" y="1087031"/>
                  <a:pt x="2237766" y="1016927"/>
                </a:cubicBezTo>
                <a:cubicBezTo>
                  <a:pt x="2196116" y="1087031"/>
                  <a:pt x="2142300" y="1122083"/>
                  <a:pt x="2076320" y="1122083"/>
                </a:cubicBezTo>
                <a:cubicBezTo>
                  <a:pt x="2016525" y="1122083"/>
                  <a:pt x="1965390" y="1088268"/>
                  <a:pt x="1922915" y="1020638"/>
                </a:cubicBezTo>
                <a:cubicBezTo>
                  <a:pt x="1882502" y="1088268"/>
                  <a:pt x="1819408" y="1122083"/>
                  <a:pt x="1733634" y="1122083"/>
                </a:cubicBezTo>
                <a:lnTo>
                  <a:pt x="1723346" y="1122083"/>
                </a:lnTo>
                <a:lnTo>
                  <a:pt x="1715077" y="1122083"/>
                </a:lnTo>
                <a:lnTo>
                  <a:pt x="1647881" y="1122083"/>
                </a:lnTo>
                <a:cubicBezTo>
                  <a:pt x="1561282" y="1122083"/>
                  <a:pt x="1494683" y="1092186"/>
                  <a:pt x="1448084" y="1032391"/>
                </a:cubicBezTo>
                <a:cubicBezTo>
                  <a:pt x="1392001" y="960225"/>
                  <a:pt x="1363752" y="868058"/>
                  <a:pt x="1363340" y="755891"/>
                </a:cubicBezTo>
                <a:cubicBezTo>
                  <a:pt x="1362928" y="654859"/>
                  <a:pt x="1388908" y="564136"/>
                  <a:pt x="1441280" y="483722"/>
                </a:cubicBezTo>
                <a:cubicBezTo>
                  <a:pt x="1450352" y="469289"/>
                  <a:pt x="1460455" y="469083"/>
                  <a:pt x="1471589" y="483103"/>
                </a:cubicBezTo>
                <a:lnTo>
                  <a:pt x="1582313" y="620425"/>
                </a:lnTo>
                <a:lnTo>
                  <a:pt x="1549529" y="693416"/>
                </a:lnTo>
                <a:cubicBezTo>
                  <a:pt x="1540869" y="712798"/>
                  <a:pt x="1534477" y="732386"/>
                  <a:pt x="1530353" y="752180"/>
                </a:cubicBezTo>
                <a:cubicBezTo>
                  <a:pt x="1527054" y="768675"/>
                  <a:pt x="1528910" y="780428"/>
                  <a:pt x="1535920" y="787438"/>
                </a:cubicBezTo>
                <a:cubicBezTo>
                  <a:pt x="1554890" y="806408"/>
                  <a:pt x="1596334" y="815892"/>
                  <a:pt x="1660252" y="815892"/>
                </a:cubicBezTo>
                <a:lnTo>
                  <a:pt x="1715077" y="815892"/>
                </a:lnTo>
                <a:lnTo>
                  <a:pt x="1723346" y="815892"/>
                </a:lnTo>
                <a:lnTo>
                  <a:pt x="1733015" y="815892"/>
                </a:lnTo>
                <a:cubicBezTo>
                  <a:pt x="1815903" y="815892"/>
                  <a:pt x="1860440" y="780016"/>
                  <a:pt x="1866626" y="708262"/>
                </a:cubicBezTo>
                <a:lnTo>
                  <a:pt x="1874049" y="625374"/>
                </a:lnTo>
                <a:lnTo>
                  <a:pt x="1980442" y="625374"/>
                </a:lnTo>
                <a:lnTo>
                  <a:pt x="1988483" y="709499"/>
                </a:lnTo>
                <a:cubicBezTo>
                  <a:pt x="1995493" y="780016"/>
                  <a:pt x="2024360" y="815274"/>
                  <a:pt x="2075083" y="815274"/>
                </a:cubicBezTo>
                <a:cubicBezTo>
                  <a:pt x="2131578" y="815686"/>
                  <a:pt x="2164775" y="785377"/>
                  <a:pt x="2174672" y="724345"/>
                </a:cubicBezTo>
                <a:lnTo>
                  <a:pt x="2187043" y="646405"/>
                </a:lnTo>
                <a:lnTo>
                  <a:pt x="2284777" y="646405"/>
                </a:lnTo>
                <a:lnTo>
                  <a:pt x="2295293" y="724963"/>
                </a:lnTo>
                <a:cubicBezTo>
                  <a:pt x="2302715" y="785583"/>
                  <a:pt x="2334262" y="815480"/>
                  <a:pt x="2389933" y="814655"/>
                </a:cubicBezTo>
                <a:cubicBezTo>
                  <a:pt x="2443542" y="814243"/>
                  <a:pt x="2475089" y="784346"/>
                  <a:pt x="2484574" y="724963"/>
                </a:cubicBezTo>
                <a:lnTo>
                  <a:pt x="2496945" y="646405"/>
                </a:lnTo>
                <a:lnTo>
                  <a:pt x="2594679" y="646405"/>
                </a:lnTo>
                <a:lnTo>
                  <a:pt x="2605813" y="724963"/>
                </a:lnTo>
                <a:cubicBezTo>
                  <a:pt x="2614060" y="785583"/>
                  <a:pt x="2661484" y="815892"/>
                  <a:pt x="2748084" y="815892"/>
                </a:cubicBezTo>
                <a:lnTo>
                  <a:pt x="2780174" y="815892"/>
                </a:lnTo>
                <a:lnTo>
                  <a:pt x="2790764" y="815892"/>
                </a:lnTo>
                <a:lnTo>
                  <a:pt x="2791927" y="815892"/>
                </a:lnTo>
                <a:cubicBezTo>
                  <a:pt x="2860794" y="815892"/>
                  <a:pt x="2936672" y="770943"/>
                  <a:pt x="3019559" y="681045"/>
                </a:cubicBezTo>
                <a:cubicBezTo>
                  <a:pt x="3089251" y="605580"/>
                  <a:pt x="3179768" y="516506"/>
                  <a:pt x="3291110" y="413824"/>
                </a:cubicBezTo>
                <a:lnTo>
                  <a:pt x="2981827" y="314853"/>
                </a:lnTo>
                <a:lnTo>
                  <a:pt x="2955229" y="120005"/>
                </a:lnTo>
                <a:cubicBezTo>
                  <a:pt x="2953373" y="106706"/>
                  <a:pt x="2957664" y="100133"/>
                  <a:pt x="2968102" y="100288"/>
                </a:cubicBezTo>
                <a:close/>
                <a:moveTo>
                  <a:pt x="4548193" y="89888"/>
                </a:moveTo>
                <a:cubicBezTo>
                  <a:pt x="4552111" y="90275"/>
                  <a:pt x="4556595" y="92066"/>
                  <a:pt x="4561647" y="95262"/>
                </a:cubicBezTo>
                <a:lnTo>
                  <a:pt x="4762681" y="220212"/>
                </a:lnTo>
                <a:cubicBezTo>
                  <a:pt x="4739588" y="360421"/>
                  <a:pt x="4724124" y="544754"/>
                  <a:pt x="4716288" y="773211"/>
                </a:cubicBezTo>
                <a:lnTo>
                  <a:pt x="4708866" y="1130743"/>
                </a:lnTo>
                <a:lnTo>
                  <a:pt x="4695876" y="1131362"/>
                </a:lnTo>
                <a:cubicBezTo>
                  <a:pt x="4631545" y="1133836"/>
                  <a:pt x="4585771" y="1116104"/>
                  <a:pt x="4558554" y="1078165"/>
                </a:cubicBezTo>
                <a:cubicBezTo>
                  <a:pt x="4535461" y="1046412"/>
                  <a:pt x="4519997" y="964761"/>
                  <a:pt x="4512161" y="833212"/>
                </a:cubicBezTo>
                <a:cubicBezTo>
                  <a:pt x="4503501" y="688468"/>
                  <a:pt x="4508862" y="452175"/>
                  <a:pt x="4528244" y="124335"/>
                </a:cubicBezTo>
                <a:cubicBezTo>
                  <a:pt x="4529790" y="100211"/>
                  <a:pt x="4536440" y="88728"/>
                  <a:pt x="4548193" y="89888"/>
                </a:cubicBezTo>
                <a:close/>
                <a:moveTo>
                  <a:pt x="693700" y="89579"/>
                </a:moveTo>
                <a:cubicBezTo>
                  <a:pt x="697592" y="89759"/>
                  <a:pt x="702063" y="91448"/>
                  <a:pt x="707115" y="94643"/>
                </a:cubicBezTo>
                <a:lnTo>
                  <a:pt x="905057" y="218357"/>
                </a:lnTo>
                <a:cubicBezTo>
                  <a:pt x="884025" y="318565"/>
                  <a:pt x="872478" y="498155"/>
                  <a:pt x="870417" y="757129"/>
                </a:cubicBezTo>
                <a:cubicBezTo>
                  <a:pt x="870004" y="851151"/>
                  <a:pt x="862169" y="923523"/>
                  <a:pt x="846911" y="974246"/>
                </a:cubicBezTo>
                <a:cubicBezTo>
                  <a:pt x="817220" y="1072804"/>
                  <a:pt x="738456" y="1122083"/>
                  <a:pt x="610619" y="1122083"/>
                </a:cubicBezTo>
                <a:lnTo>
                  <a:pt x="561915" y="1122083"/>
                </a:lnTo>
                <a:lnTo>
                  <a:pt x="558659" y="1122083"/>
                </a:lnTo>
                <a:lnTo>
                  <a:pt x="486450" y="1122083"/>
                </a:lnTo>
                <a:cubicBezTo>
                  <a:pt x="399850" y="1122083"/>
                  <a:pt x="333251" y="1092186"/>
                  <a:pt x="286652" y="1032391"/>
                </a:cubicBezTo>
                <a:cubicBezTo>
                  <a:pt x="230569" y="960225"/>
                  <a:pt x="202321" y="868058"/>
                  <a:pt x="201909" y="755891"/>
                </a:cubicBezTo>
                <a:cubicBezTo>
                  <a:pt x="201497" y="654859"/>
                  <a:pt x="227476" y="564136"/>
                  <a:pt x="279848" y="483722"/>
                </a:cubicBezTo>
                <a:cubicBezTo>
                  <a:pt x="288920" y="469289"/>
                  <a:pt x="299024" y="469083"/>
                  <a:pt x="310158" y="483103"/>
                </a:cubicBezTo>
                <a:lnTo>
                  <a:pt x="420881" y="620425"/>
                </a:lnTo>
                <a:lnTo>
                  <a:pt x="388097" y="693416"/>
                </a:lnTo>
                <a:cubicBezTo>
                  <a:pt x="379437" y="712798"/>
                  <a:pt x="373046" y="732386"/>
                  <a:pt x="368922" y="752180"/>
                </a:cubicBezTo>
                <a:cubicBezTo>
                  <a:pt x="365623" y="768675"/>
                  <a:pt x="367479" y="780428"/>
                  <a:pt x="374489" y="787438"/>
                </a:cubicBezTo>
                <a:cubicBezTo>
                  <a:pt x="393459" y="806408"/>
                  <a:pt x="434903" y="815892"/>
                  <a:pt x="498821" y="815892"/>
                </a:cubicBezTo>
                <a:lnTo>
                  <a:pt x="558659" y="815892"/>
                </a:lnTo>
                <a:lnTo>
                  <a:pt x="561915" y="815892"/>
                </a:lnTo>
                <a:lnTo>
                  <a:pt x="574742" y="815892"/>
                </a:lnTo>
                <a:cubicBezTo>
                  <a:pt x="609794" y="815892"/>
                  <a:pt x="632681" y="806614"/>
                  <a:pt x="643403" y="788057"/>
                </a:cubicBezTo>
                <a:cubicBezTo>
                  <a:pt x="659486" y="759191"/>
                  <a:pt x="666702" y="671354"/>
                  <a:pt x="665053" y="524547"/>
                </a:cubicBezTo>
                <a:cubicBezTo>
                  <a:pt x="663815" y="404133"/>
                  <a:pt x="666908" y="272172"/>
                  <a:pt x="674331" y="128665"/>
                </a:cubicBezTo>
                <a:cubicBezTo>
                  <a:pt x="675568" y="102066"/>
                  <a:pt x="682024" y="89038"/>
                  <a:pt x="693700" y="89579"/>
                </a:cubicBezTo>
                <a:close/>
                <a:moveTo>
                  <a:pt x="5238644" y="0"/>
                </a:moveTo>
                <a:lnTo>
                  <a:pt x="258974" y="0"/>
                </a:lnTo>
                <a:cubicBezTo>
                  <a:pt x="115947" y="0"/>
                  <a:pt x="0" y="115947"/>
                  <a:pt x="0" y="258974"/>
                </a:cubicBezTo>
                <a:lnTo>
                  <a:pt x="0" y="776907"/>
                </a:lnTo>
                <a:cubicBezTo>
                  <a:pt x="0" y="1045078"/>
                  <a:pt x="135873" y="1281515"/>
                  <a:pt x="342532" y="1421131"/>
                </a:cubicBezTo>
                <a:lnTo>
                  <a:pt x="380351" y="1441659"/>
                </a:lnTo>
                <a:lnTo>
                  <a:pt x="276137" y="1337963"/>
                </a:lnTo>
                <a:lnTo>
                  <a:pt x="400469" y="1213631"/>
                </a:lnTo>
                <a:lnTo>
                  <a:pt x="524182" y="1337963"/>
                </a:lnTo>
                <a:lnTo>
                  <a:pt x="406366" y="1455779"/>
                </a:lnTo>
                <a:lnTo>
                  <a:pt x="474501" y="1492762"/>
                </a:lnTo>
                <a:cubicBezTo>
                  <a:pt x="567449" y="1532075"/>
                  <a:pt x="669640" y="1553815"/>
                  <a:pt x="776908" y="1553815"/>
                </a:cubicBezTo>
                <a:lnTo>
                  <a:pt x="4720710" y="1553816"/>
                </a:lnTo>
                <a:cubicBezTo>
                  <a:pt x="4827978" y="1553816"/>
                  <a:pt x="4930169" y="1532076"/>
                  <a:pt x="5023117" y="1492763"/>
                </a:cubicBezTo>
                <a:lnTo>
                  <a:pt x="5096805" y="1452766"/>
                </a:lnTo>
                <a:lnTo>
                  <a:pt x="5083787" y="1452398"/>
                </a:lnTo>
                <a:cubicBezTo>
                  <a:pt x="5063581" y="1450336"/>
                  <a:pt x="5046261" y="1443325"/>
                  <a:pt x="5031827" y="1431367"/>
                </a:cubicBezTo>
                <a:cubicBezTo>
                  <a:pt x="4967084" y="1376933"/>
                  <a:pt x="4918011" y="1298787"/>
                  <a:pt x="4884609" y="1196930"/>
                </a:cubicBezTo>
                <a:cubicBezTo>
                  <a:pt x="4866464" y="1141671"/>
                  <a:pt x="4857391" y="1081258"/>
                  <a:pt x="4857391" y="1015689"/>
                </a:cubicBezTo>
                <a:cubicBezTo>
                  <a:pt x="4857391" y="963730"/>
                  <a:pt x="4864608" y="913420"/>
                  <a:pt x="4879041" y="864759"/>
                </a:cubicBezTo>
                <a:cubicBezTo>
                  <a:pt x="4904609" y="777747"/>
                  <a:pt x="4952857" y="700220"/>
                  <a:pt x="5023786" y="632178"/>
                </a:cubicBezTo>
                <a:lnTo>
                  <a:pt x="5159252" y="832594"/>
                </a:lnTo>
                <a:cubicBezTo>
                  <a:pt x="5066879" y="937750"/>
                  <a:pt x="5018219" y="1005792"/>
                  <a:pt x="5013271" y="1036721"/>
                </a:cubicBezTo>
                <a:cubicBezTo>
                  <a:pt x="5010796" y="1049092"/>
                  <a:pt x="5013271" y="1062082"/>
                  <a:pt x="5020693" y="1075691"/>
                </a:cubicBezTo>
                <a:cubicBezTo>
                  <a:pt x="5052240" y="1128887"/>
                  <a:pt x="5121133" y="1195422"/>
                  <a:pt x="5227372" y="1275294"/>
                </a:cubicBezTo>
                <a:lnTo>
                  <a:pt x="5280803" y="1313253"/>
                </a:lnTo>
                <a:lnTo>
                  <a:pt x="5364934" y="1211285"/>
                </a:lnTo>
                <a:cubicBezTo>
                  <a:pt x="5448704" y="1087289"/>
                  <a:pt x="5497618" y="937811"/>
                  <a:pt x="5497618" y="776908"/>
                </a:cubicBezTo>
                <a:lnTo>
                  <a:pt x="5497618" y="258974"/>
                </a:lnTo>
                <a:cubicBezTo>
                  <a:pt x="5497618" y="115947"/>
                  <a:pt x="5381671" y="0"/>
                  <a:pt x="523864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6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hel Black" panose="020B0603030804020204" pitchFamily="34" charset="-78"/>
              <a:cs typeface="Sahel Black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729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6 -0.00047 L 3.95833E-6 3.33333E-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2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9 -0.00023 L -1.25E-6 1.85185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6" grpId="0" animBg="1"/>
      <p:bldP spid="2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76A0621-6DEF-C817-A2D7-0C27CA01ACC8}"/>
              </a:ext>
            </a:extLst>
          </p:cNvPr>
          <p:cNvSpPr txBox="1"/>
          <p:nvPr/>
        </p:nvSpPr>
        <p:spPr>
          <a:xfrm>
            <a:off x="2188052" y="2014080"/>
            <a:ext cx="8106486" cy="68480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b="1" kern="0" dirty="0">
                <a:solidFill>
                  <a:srgbClr val="0070C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راهنمای خودمراقبتی برای پیشگیری وکنترل سرطان </a:t>
            </a:r>
            <a:endParaRPr lang="fa-IR" sz="2800" b="1" dirty="0">
              <a:solidFill>
                <a:srgbClr val="0070C0"/>
              </a:solidFill>
              <a:latin typeface="Century Gothic"/>
              <a:cs typeface="B Titr" panose="00000700000000000000" pitchFamily="2" charset="-78"/>
            </a:endParaRPr>
          </a:p>
        </p:txBody>
      </p:sp>
      <p:sp>
        <p:nvSpPr>
          <p:cNvPr id="10" name="Rounded Rectangle 7">
            <a:extLst>
              <a:ext uri="{FF2B5EF4-FFF2-40B4-BE49-F238E27FC236}">
                <a16:creationId xmlns:a16="http://schemas.microsoft.com/office/drawing/2014/main" id="{38F8DB45-A836-78C5-ED56-4E03132CBEAB}"/>
              </a:ext>
            </a:extLst>
          </p:cNvPr>
          <p:cNvSpPr/>
          <p:nvPr/>
        </p:nvSpPr>
        <p:spPr>
          <a:xfrm>
            <a:off x="2188052" y="3003074"/>
            <a:ext cx="7481465" cy="11560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4000" b="1" dirty="0">
                <a:solidFill>
                  <a:schemeClr val="tx1"/>
                </a:solidFill>
                <a:latin typeface="2  Titr"/>
                <a:cs typeface="B Titr" panose="00000700000000000000" pitchFamily="2" charset="-78"/>
              </a:rPr>
              <a:t>فصل 3: </a:t>
            </a:r>
            <a:r>
              <a:rPr lang="fa-IR" sz="3600" b="1" dirty="0">
                <a:solidFill>
                  <a:schemeClr val="tx1"/>
                </a:solidFill>
                <a:effectLst/>
                <a:latin typeface="2  Titr"/>
                <a:ea typeface="Times New Roman" panose="02020603050405020304" pitchFamily="18" charset="0"/>
                <a:cs typeface="B Titr" panose="00000700000000000000" pitchFamily="2" charset="-78"/>
              </a:rPr>
              <a:t>تغذیه</a:t>
            </a:r>
          </a:p>
          <a:p>
            <a:pPr algn="ctr" rtl="1">
              <a:lnSpc>
                <a:spcPct val="150000"/>
              </a:lnSpc>
            </a:pPr>
            <a:endParaRPr lang="en-US" sz="1800" dirty="0">
              <a:effectLst/>
              <a:highlight>
                <a:srgbClr val="FAF9F8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دانشگاه علوم پزشکی اردبیل - ویکی‌پدیا، دانشنامهٔ آزاد">
            <a:extLst>
              <a:ext uri="{FF2B5EF4-FFF2-40B4-BE49-F238E27FC236}">
                <a16:creationId xmlns:a16="http://schemas.microsoft.com/office/drawing/2014/main" id="{838EF3E3-8EF6-0C8D-1D98-A155FACDF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017" y="468222"/>
            <a:ext cx="1515966" cy="1159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6C5FE0-08AB-A0E7-9C0C-68BB82C22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1117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9244" y="316101"/>
            <a:ext cx="9873418" cy="82749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rgbClr val="7030A0"/>
                </a:solidFill>
                <a:latin typeface="AP Yekan bold" panose="02000503030000020004" pitchFamily="2" charset="-78"/>
                <a:cs typeface="B Titr" panose="00000700000000000000" pitchFamily="2" charset="-78"/>
              </a:rPr>
              <a:t>فصل سوم: تغذیه</a:t>
            </a:r>
            <a:endParaRPr lang="en-US" sz="3600" b="1" dirty="0">
              <a:solidFill>
                <a:srgbClr val="7030A0"/>
              </a:solidFill>
              <a:latin typeface="AP Yekan bold" panose="02000503030000020004" pitchFamily="2" charset="-78"/>
              <a:cs typeface="B Titr" panose="00000700000000000000" pitchFamily="2" charset="-78"/>
            </a:endParaRPr>
          </a:p>
        </p:txBody>
      </p:sp>
      <p:pic>
        <p:nvPicPr>
          <p:cNvPr id="12" name="Content Placeholder 11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63460" y="2300749"/>
            <a:ext cx="2525833" cy="277269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8172364" y="2300749"/>
            <a:ext cx="2682851" cy="2772696"/>
            <a:chOff x="-49351" y="156894"/>
            <a:chExt cx="5432120" cy="5507821"/>
          </a:xfrm>
        </p:grpSpPr>
        <p:pic>
          <p:nvPicPr>
            <p:cNvPr id="5" name="Picture 4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-49351" y="156894"/>
              <a:ext cx="5432120" cy="5507821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61612" y="5044214"/>
              <a:ext cx="170565" cy="2753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100" spc="-2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۲۱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13" name="Picture 12"/>
          <p:cNvPicPr/>
          <p:nvPr/>
        </p:nvPicPr>
        <p:blipFill>
          <a:blip r:embed="rId4"/>
          <a:stretch>
            <a:fillRect/>
          </a:stretch>
        </p:blipFill>
        <p:spPr>
          <a:xfrm>
            <a:off x="1044681" y="2300749"/>
            <a:ext cx="3035709" cy="277269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C84F08-218A-5F67-6A06-E35019AF4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74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0EB86D-8163-C321-96B3-F26BF813CE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7666" y="1708305"/>
            <a:ext cx="8596668" cy="2568727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endParaRPr lang="fa-IR" sz="3200" b="1" dirty="0">
              <a:solidFill>
                <a:srgbClr val="7030A0"/>
              </a:solidFill>
              <a:cs typeface="B Titr" panose="00000700000000000000" pitchFamily="2" charset="-78"/>
            </a:endParaRPr>
          </a:p>
          <a:p>
            <a:pPr marL="0" indent="0" algn="ctr">
              <a:buNone/>
            </a:pPr>
            <a:endParaRPr lang="fa-IR" sz="3200" b="1" dirty="0">
              <a:solidFill>
                <a:srgbClr val="7030A0"/>
              </a:solidFill>
              <a:cs typeface="B Titr" panose="00000700000000000000" pitchFamily="2" charset="-78"/>
            </a:endParaRPr>
          </a:p>
          <a:p>
            <a:pPr marL="0" indent="0" algn="ctr">
              <a:buNone/>
            </a:pPr>
            <a:r>
              <a:rPr lang="fa-IR" sz="3200" b="1" dirty="0">
                <a:solidFill>
                  <a:srgbClr val="7030A0"/>
                </a:solidFill>
                <a:cs typeface="B Titr" panose="00000700000000000000" pitchFamily="2" charset="-78"/>
              </a:rPr>
              <a:t>تغذیه از چندین جهت با سرطان ارتباط دارد: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7E8424-5650-8372-0119-79F8E44DD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79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7535" y="148671"/>
            <a:ext cx="4529959" cy="651641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sz="2000" b="1" dirty="0">
                <a:solidFill>
                  <a:srgbClr val="7030A0"/>
                </a:solidFill>
                <a:cs typeface="B Titr" panose="00000700000000000000" pitchFamily="2" charset="-78"/>
              </a:rPr>
              <a:t>۱. رژیم غذایی پرکالری و چاقی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7535" y="898634"/>
            <a:ext cx="7412167" cy="406750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تغذیه با کالری بالا می‌تواند زمینه بروز سرطان را فراهم کند.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مطالعات نشان داده‌اند که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چاقی و اضافه‌وزن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با افزایش خطر ابتلا به چند نوع سرطان ارتباط دارند، از جمله: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سرطان پستان، به‌ویژه در زنان یائسه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سرطان رحم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سرطان مری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سرطان روده بزرگ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همچنین در مورد سرطان پستان مشخص شده است که کاهش وزن می‌تواند خطر ابتلا را کاهش دهد.</a:t>
            </a:r>
          </a:p>
          <a:p>
            <a:pPr marL="0" indent="0" algn="r" rtl="1">
              <a:buNone/>
            </a:pPr>
            <a:endParaRPr lang="fa-IR" sz="1600" dirty="0"/>
          </a:p>
          <a:p>
            <a:pPr marL="0" indent="0">
              <a:buNone/>
            </a:pPr>
            <a:endParaRPr lang="en-US" sz="15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DF150C-8CF5-B7A6-C4D6-AB652EFDA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98" y="3429000"/>
            <a:ext cx="2904974" cy="20239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9B491C-5FCB-BD01-6EFD-4099FA9D61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298" y="1086774"/>
            <a:ext cx="2619375" cy="206599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34FFAC-B468-DAB9-6DEC-C49C4B27E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95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7871" y="82447"/>
            <a:ext cx="4529959" cy="651641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sz="2000" b="1" dirty="0">
                <a:solidFill>
                  <a:srgbClr val="7030A0"/>
                </a:solidFill>
                <a:cs typeface="B Titr" panose="00000700000000000000" pitchFamily="2" charset="-78"/>
              </a:rPr>
              <a:t>۲. نوع مواد غذایی مصرفی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4684" y="864348"/>
            <a:ext cx="7412167" cy="5498267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55000" lnSpcReduction="20000"/>
          </a:bodyPr>
          <a:lstStyle/>
          <a:p>
            <a:pPr marL="0" indent="0" algn="r" rtl="1">
              <a:buNone/>
            </a:pPr>
            <a:r>
              <a:rPr lang="fa-IR" sz="3400" dirty="0">
                <a:solidFill>
                  <a:schemeClr val="tx1"/>
                </a:solidFill>
                <a:cs typeface="B Nazanin" panose="00000400000000000000" pitchFamily="2" charset="-78"/>
              </a:rPr>
              <a:t>فقط مقدار کالری مهم نیست، بلکه </a:t>
            </a:r>
            <a:r>
              <a:rPr lang="fa-IR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نوع غذا</a:t>
            </a:r>
            <a:r>
              <a:rPr lang="fa-IR" sz="3400" dirty="0">
                <a:solidFill>
                  <a:schemeClr val="tx1"/>
                </a:solidFill>
                <a:cs typeface="B Nazanin" panose="00000400000000000000" pitchFamily="2" charset="-78"/>
              </a:rPr>
              <a:t> هم در ایجاد یا پیشگیری از سرطان نقش دارد.</a:t>
            </a:r>
          </a:p>
          <a:p>
            <a:pPr marL="0" indent="0" algn="r" rtl="1">
              <a:buNone/>
            </a:pPr>
            <a:r>
              <a:rPr lang="fa-IR" sz="3400" dirty="0">
                <a:solidFill>
                  <a:schemeClr val="tx1"/>
                </a:solidFill>
                <a:cs typeface="B Nazanin" panose="00000400000000000000" pitchFamily="2" charset="-78"/>
              </a:rPr>
              <a:t>برخی مواد غذایی می‌توانند احتمال سرطان را بیشتر کنند و برخی دیگر این احتمال را کاهش می‌دهند.</a:t>
            </a:r>
          </a:p>
          <a:p>
            <a:pPr marL="0" indent="0" algn="r" rtl="1">
              <a:buNone/>
            </a:pPr>
            <a:r>
              <a:rPr lang="fa-IR" sz="3400" dirty="0">
                <a:solidFill>
                  <a:schemeClr val="tx1"/>
                </a:solidFill>
                <a:cs typeface="B Nazanin" panose="00000400000000000000" pitchFamily="2" charset="-78"/>
              </a:rPr>
              <a:t>عوامل مهم در این زمینه عبارت‌اند از:</a:t>
            </a:r>
          </a:p>
          <a:p>
            <a:pPr marL="0" indent="0" algn="r" rtl="1">
              <a:buNone/>
            </a:pPr>
            <a:r>
              <a:rPr lang="fa-IR" sz="3400" dirty="0">
                <a:solidFill>
                  <a:schemeClr val="tx1"/>
                </a:solidFill>
                <a:cs typeface="B Nazanin" panose="00000400000000000000" pitchFamily="2" charset="-78"/>
              </a:rPr>
              <a:t>میزان مصرف </a:t>
            </a:r>
            <a:r>
              <a:rPr lang="fa-IR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میوه‌ها و سبزیجات تازه</a:t>
            </a:r>
            <a:endParaRPr lang="fa-IR" sz="3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400" dirty="0">
                <a:solidFill>
                  <a:schemeClr val="tx1"/>
                </a:solidFill>
                <a:cs typeface="B Nazanin" panose="00000400000000000000" pitchFamily="2" charset="-78"/>
              </a:rPr>
              <a:t>نوع و مقدار </a:t>
            </a:r>
            <a:r>
              <a:rPr lang="fa-IR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پروتئین غذایی</a:t>
            </a:r>
            <a:endParaRPr lang="fa-IR" sz="3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400" dirty="0">
                <a:solidFill>
                  <a:schemeClr val="tx1"/>
                </a:solidFill>
                <a:cs typeface="B Nazanin" panose="00000400000000000000" pitchFamily="2" charset="-78"/>
              </a:rPr>
              <a:t>مقدار مصرف </a:t>
            </a:r>
            <a:r>
              <a:rPr lang="fa-IR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چربی‌های اشباع</a:t>
            </a:r>
            <a:endParaRPr lang="fa-IR" sz="3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400" dirty="0">
                <a:solidFill>
                  <a:schemeClr val="tx1"/>
                </a:solidFill>
                <a:cs typeface="B Nazanin" panose="00000400000000000000" pitchFamily="2" charset="-78"/>
              </a:rPr>
              <a:t>مانند:</a:t>
            </a:r>
          </a:p>
          <a:p>
            <a:pPr lvl="1" algn="r" rtl="1">
              <a:buFont typeface="Wingdings" panose="05000000000000000000" pitchFamily="2" charset="2"/>
              <a:buChar char="Ø"/>
            </a:pPr>
            <a:r>
              <a:rPr lang="fa-IR" sz="2900" dirty="0">
                <a:solidFill>
                  <a:schemeClr val="tx1"/>
                </a:solidFill>
                <a:cs typeface="B Nazanin" panose="00000400000000000000" pitchFamily="2" charset="-78"/>
              </a:rPr>
              <a:t>روغن‌های جامد</a:t>
            </a:r>
          </a:p>
          <a:p>
            <a:pPr lvl="1" algn="r" rtl="1">
              <a:buFont typeface="Wingdings" panose="05000000000000000000" pitchFamily="2" charset="2"/>
              <a:buChar char="Ø"/>
            </a:pPr>
            <a:r>
              <a:rPr lang="fa-IR" sz="2900" dirty="0">
                <a:solidFill>
                  <a:schemeClr val="tx1"/>
                </a:solidFill>
                <a:cs typeface="B Nazanin" panose="00000400000000000000" pitchFamily="2" charset="-78"/>
              </a:rPr>
              <a:t>چربی‌های حیوانی</a:t>
            </a:r>
          </a:p>
          <a:p>
            <a:pPr marL="0" indent="0" algn="r" rtl="1">
              <a:buNone/>
            </a:pPr>
            <a:r>
              <a:rPr lang="fa-IR" sz="3400" dirty="0">
                <a:solidFill>
                  <a:schemeClr val="tx1"/>
                </a:solidFill>
                <a:cs typeface="B Nazanin" panose="00000400000000000000" pitchFamily="2" charset="-78"/>
              </a:rPr>
              <a:t>مقدار مصرف </a:t>
            </a:r>
            <a:r>
              <a:rPr lang="fa-IR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چربی‌های غیراشباع</a:t>
            </a:r>
            <a:endParaRPr lang="fa-IR" sz="3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400" dirty="0">
                <a:solidFill>
                  <a:schemeClr val="tx1"/>
                </a:solidFill>
                <a:cs typeface="B Nazanin" panose="00000400000000000000" pitchFamily="2" charset="-78"/>
              </a:rPr>
              <a:t>مانند:</a:t>
            </a:r>
          </a:p>
          <a:p>
            <a:pPr marL="457200" lvl="1" indent="0" algn="r" rtl="1">
              <a:buNone/>
            </a:pPr>
            <a:r>
              <a:rPr lang="fa-IR" sz="2900" dirty="0">
                <a:solidFill>
                  <a:schemeClr val="tx1"/>
                </a:solidFill>
                <a:cs typeface="B Nazanin" panose="00000400000000000000" pitchFamily="2" charset="-78"/>
              </a:rPr>
              <a:t>روغن‌های گیاهی</a:t>
            </a:r>
          </a:p>
          <a:p>
            <a:pPr marL="0" indent="0" algn="r" rtl="1">
              <a:buNone/>
            </a:pPr>
            <a:r>
              <a:rPr lang="fa-IR" sz="3400" dirty="0">
                <a:solidFill>
                  <a:schemeClr val="tx1"/>
                </a:solidFill>
                <a:cs typeface="B Nazanin" panose="00000400000000000000" pitchFamily="2" charset="-78"/>
              </a:rPr>
              <a:t>به طور کلی، مصرف بیشتر میوه و سبزی تازه و کاهش مصرف چربی‌های اشباع می‌تواند در کاهش خطر سرطان مؤثر باشد.</a:t>
            </a:r>
          </a:p>
          <a:p>
            <a:pPr marL="0" indent="0" algn="r" rtl="1">
              <a:buNone/>
            </a:pPr>
            <a:endParaRPr lang="fa-IR" sz="1600" dirty="0"/>
          </a:p>
          <a:p>
            <a:pPr marL="0" indent="0">
              <a:buNone/>
            </a:pPr>
            <a:endParaRPr lang="en-US" sz="15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807A20-8456-88C8-C5EE-2AEA84443B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1" y="2222090"/>
            <a:ext cx="4134030" cy="2782784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B3EB09-2E14-E474-6493-065C66884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84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9562" y="98322"/>
            <a:ext cx="4529959" cy="651641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sz="2000" b="1" dirty="0">
                <a:solidFill>
                  <a:srgbClr val="7030A0"/>
                </a:solidFill>
                <a:cs typeface="B Titr" panose="00000700000000000000" pitchFamily="2" charset="-78"/>
              </a:rPr>
              <a:t>۳. روش آماده‌سازی غذا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6717" y="860440"/>
            <a:ext cx="7412167" cy="406750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نحوه پخت غذا نیز با خطر سرطان ارتباط دارد.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سوختن یا زغال‌شدن گوشت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باعث تولید مواد سرطان‌زا می‌شود. بنابراین: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نباید گوشت در حرارت بسیار بالا بسوزد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بهتر است از روش‌های سالم‌تر مانند: </a:t>
            </a:r>
          </a:p>
          <a:p>
            <a:pPr marL="457200" lvl="1" indent="0" algn="r" rtl="1">
              <a:lnSpc>
                <a:spcPct val="150000"/>
              </a:lnSpc>
              <a:buNone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1. آب‌پز کردن</a:t>
            </a:r>
            <a:endParaRPr lang="fa-IR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457200" lvl="1" indent="0" algn="r" rtl="1">
              <a:lnSpc>
                <a:spcPct val="150000"/>
              </a:lnSpc>
              <a:buNone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2. بخارپز کردن</a:t>
            </a:r>
            <a:endParaRPr lang="fa-IR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استفاده شود.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fa-IR" sz="16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en-US" sz="15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66496E-6AFD-6043-65FC-062648B386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225" y="1055178"/>
            <a:ext cx="3395202" cy="2226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20DC07-DC69-CE4D-003C-7DDA3234D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39" y="3640479"/>
            <a:ext cx="3619374" cy="2226837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AE6756-B126-9324-A8B8-2B7074042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52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9D4D53-6168-F7AC-CF9F-8CDB26637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6869" y="1961486"/>
            <a:ext cx="8596668" cy="1772314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fa-IR" sz="3200" b="1" dirty="0">
              <a:solidFill>
                <a:srgbClr val="7030A0"/>
              </a:solidFill>
              <a:cs typeface="B Titr" panose="00000700000000000000" pitchFamily="2" charset="-78"/>
            </a:endParaRPr>
          </a:p>
          <a:p>
            <a:pPr marL="0" indent="0" algn="ctr">
              <a:buNone/>
            </a:pPr>
            <a:r>
              <a:rPr lang="fa-IR" sz="3200" b="1" dirty="0">
                <a:solidFill>
                  <a:srgbClr val="7030A0"/>
                </a:solidFill>
                <a:cs typeface="B Titr" panose="00000700000000000000" pitchFamily="2" charset="-78"/>
              </a:rPr>
              <a:t>پیشنهادهایی  برای غذای سالم :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A76AF93-5177-8113-3AD9-6C2A0EC7C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52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55923" y="877392"/>
            <a:ext cx="8209935" cy="447435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rtl="1">
              <a:lnSpc>
                <a:spcPct val="150000"/>
              </a:lnSpc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توصیه‌های تغذیه‌ای برای پیشگیری از سرطان</a:t>
            </a:r>
          </a:p>
          <a:p>
            <a:pPr marL="285750" indent="-285750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ترکیب بشقاب: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حداقل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۲/۳ گیاهی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(غلات سبوس‌دار، سبزیجات، حبوبات، میوه) و حداکثر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۱/۳ حیوانی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(لبنیات، ماهی، گوشت)</a:t>
            </a:r>
          </a:p>
          <a:p>
            <a:pPr marL="285750" indent="-285750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تعادل انرژی: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توازن بین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کالری دریافتی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و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فعالیت بدنی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برای پیشگیری از اضافه‌وزن</a:t>
            </a:r>
          </a:p>
          <a:p>
            <a:pPr marL="285750" indent="-285750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مصرف کامل مواد غذایی: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تا حد امکان نزدیک به شکل طبیعی</a:t>
            </a:r>
            <a:r>
              <a:rPr lang="fa-IR" i="1" dirty="0">
                <a:solidFill>
                  <a:schemeClr val="tx1"/>
                </a:solidFill>
                <a:cs typeface="B Nazanin" panose="00000400000000000000" pitchFamily="2" charset="-78"/>
              </a:rPr>
              <a:t>مثال: به جای آب‌سیب، یک سیب کامل</a:t>
            </a:r>
            <a:endParaRPr lang="fa-IR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285750" indent="-285750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پخت سبزیجات: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با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آب کم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و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زمان کوتاه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(پخت زیاد → کاهش ویتامین‌ها و مواد معدنی)</a:t>
            </a:r>
          </a:p>
          <a:p>
            <a:pPr marL="285750" indent="-285750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شست‌وشو: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شستن کامل میوه و سبزی برای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کاهش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(نه حذف کامل) سموم و آفت‌کش‌ها</a:t>
            </a:r>
          </a:p>
          <a:p>
            <a:pPr algn="r" rtl="1"/>
            <a:endParaRPr lang="fa-IR" sz="1800" dirty="0"/>
          </a:p>
          <a:p>
            <a:pPr algn="r" rtl="1"/>
            <a:endParaRPr lang="fa-IR" sz="1600" dirty="0"/>
          </a:p>
          <a:p>
            <a:pPr algn="r" rtl="1"/>
            <a:endParaRPr lang="fa-IR" sz="1600" dirty="0"/>
          </a:p>
          <a:p>
            <a:pPr marL="4445" marR="37465" indent="-4445" algn="r" rtl="1">
              <a:lnSpc>
                <a:spcPct val="103000"/>
              </a:lnSpc>
              <a:spcBef>
                <a:spcPts val="0"/>
              </a:spcBef>
              <a:spcAft>
                <a:spcPts val="280"/>
              </a:spcAft>
            </a:pPr>
            <a:endParaRPr lang="fa-IR" sz="14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 rtl="1"/>
            <a:endParaRPr lang="en-US" sz="1400" dirty="0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2007269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0" y="0"/>
            <a:ext cx="86995" cy="86995"/>
            <a:chOff x="0" y="0"/>
            <a:chExt cx="87147" cy="87147"/>
          </a:xfrm>
        </p:grpSpPr>
        <p:sp>
          <p:nvSpPr>
            <p:cNvPr id="7" name="Shape 1420068"/>
            <p:cNvSpPr/>
            <p:nvPr/>
          </p:nvSpPr>
          <p:spPr>
            <a:xfrm>
              <a:off x="0" y="0"/>
              <a:ext cx="87147" cy="87147"/>
            </a:xfrm>
            <a:custGeom>
              <a:avLst/>
              <a:gdLst/>
              <a:ahLst/>
              <a:cxnLst/>
              <a:rect l="0" t="0" r="0" b="0"/>
              <a:pathLst>
                <a:path w="87147" h="87147">
                  <a:moveTo>
                    <a:pt x="0" y="0"/>
                  </a:moveTo>
                  <a:lnTo>
                    <a:pt x="87147" y="0"/>
                  </a:lnTo>
                  <a:lnTo>
                    <a:pt x="87147" y="87147"/>
                  </a:lnTo>
                  <a:lnTo>
                    <a:pt x="0" y="87147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ED008B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algn="r"/>
              <a:endParaRPr lang="en-US"/>
            </a:p>
          </p:txBody>
        </p:sp>
      </p:grp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0" y="0"/>
            <a:ext cx="86995" cy="86995"/>
            <a:chOff x="0" y="0"/>
            <a:chExt cx="87147" cy="87147"/>
          </a:xfrm>
        </p:grpSpPr>
        <p:sp>
          <p:nvSpPr>
            <p:cNvPr id="11" name="Shape 1422052"/>
            <p:cNvSpPr/>
            <p:nvPr/>
          </p:nvSpPr>
          <p:spPr>
            <a:xfrm>
              <a:off x="0" y="0"/>
              <a:ext cx="87147" cy="87147"/>
            </a:xfrm>
            <a:custGeom>
              <a:avLst/>
              <a:gdLst/>
              <a:ahLst/>
              <a:cxnLst/>
              <a:rect l="0" t="0" r="0" b="0"/>
              <a:pathLst>
                <a:path w="87147" h="87147">
                  <a:moveTo>
                    <a:pt x="0" y="0"/>
                  </a:moveTo>
                  <a:lnTo>
                    <a:pt x="87147" y="0"/>
                  </a:lnTo>
                  <a:lnTo>
                    <a:pt x="87147" y="87147"/>
                  </a:lnTo>
                  <a:lnTo>
                    <a:pt x="0" y="87147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ED008B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82331" y="1244772"/>
            <a:ext cx="2966538" cy="2103481"/>
            <a:chOff x="35698" y="41604"/>
            <a:chExt cx="2103121" cy="2598675"/>
          </a:xfrm>
        </p:grpSpPr>
        <p:pic>
          <p:nvPicPr>
            <p:cNvPr id="14" name="Picture 1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103515" y="1439365"/>
              <a:ext cx="1026837" cy="1200912"/>
            </a:xfrm>
            <a:prstGeom prst="rect">
              <a:avLst/>
            </a:prstGeom>
          </p:spPr>
        </p:pic>
        <p:pic>
          <p:nvPicPr>
            <p:cNvPr id="15" name="Picture 14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5698" y="41604"/>
              <a:ext cx="2103121" cy="1527048"/>
            </a:xfrm>
            <a:prstGeom prst="rect">
              <a:avLst/>
            </a:prstGeom>
          </p:spPr>
        </p:pic>
        <p:pic>
          <p:nvPicPr>
            <p:cNvPr id="16" name="Picture 15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5698" y="1521663"/>
              <a:ext cx="1069848" cy="1118616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E5EA1281-2668-C8F4-1954-21C302E4E2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498" y="3854247"/>
            <a:ext cx="2872427" cy="210348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0817007-3C51-0FD4-3E72-C46FEF85DB47}"/>
              </a:ext>
            </a:extLst>
          </p:cNvPr>
          <p:cNvSpPr txBox="1"/>
          <p:nvPr/>
        </p:nvSpPr>
        <p:spPr>
          <a:xfrm>
            <a:off x="3236925" y="70369"/>
            <a:ext cx="6100916" cy="6001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kumimoji="0" lang="fa-IR" altLang="en-US" sz="24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1. </a:t>
            </a:r>
            <a:r>
              <a:rPr kumimoji="0" lang="ar-SA" altLang="en-US" sz="24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از رژیم غذایی غنی از مواد گیاهی استفاده کنید</a:t>
            </a:r>
            <a:r>
              <a:rPr kumimoji="0" lang="fa-IR" altLang="en-US" sz="24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.</a:t>
            </a:r>
            <a:endParaRPr kumimoji="0" lang="ar-SA" altLang="en-US" sz="24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56100-29C6-CB26-1157-950193E8C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91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307</TotalTime>
  <Words>1235</Words>
  <Application>Microsoft Office PowerPoint</Application>
  <PresentationFormat>Widescreen</PresentationFormat>
  <Paragraphs>139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4" baseType="lpstr">
      <vt:lpstr>2  Titr</vt:lpstr>
      <vt:lpstr>AP Yekan bold</vt:lpstr>
      <vt:lpstr>Arial</vt:lpstr>
      <vt:lpstr>B Nazanin</vt:lpstr>
      <vt:lpstr>B Titr</vt:lpstr>
      <vt:lpstr>Batang</vt:lpstr>
      <vt:lpstr>Calibri</vt:lpstr>
      <vt:lpstr>Century Gothic</vt:lpstr>
      <vt:lpstr>Manrope</vt:lpstr>
      <vt:lpstr>Sahel Black</vt:lpstr>
      <vt:lpstr>Tahoma</vt:lpstr>
      <vt:lpstr>Times New Roman</vt:lpstr>
      <vt:lpstr>Trebuchet MS</vt:lpstr>
      <vt:lpstr>Wingdings</vt:lpstr>
      <vt:lpstr>Wingdings 3</vt:lpstr>
      <vt:lpstr>Facet</vt:lpstr>
      <vt:lpstr>PowerPoint Presentation</vt:lpstr>
      <vt:lpstr>PowerPoint Presentation</vt:lpstr>
      <vt:lpstr>فصل سوم: تغذیه</vt:lpstr>
      <vt:lpstr>PowerPoint Presentation</vt:lpstr>
      <vt:lpstr>۱. رژیم غذایی پرکالری و چاقی</vt:lpstr>
      <vt:lpstr>۲. نوع مواد غذایی مصرفی</vt:lpstr>
      <vt:lpstr>۳. روش آماده‌سازی غذا</vt:lpstr>
      <vt:lpstr>PowerPoint Presentation</vt:lpstr>
      <vt:lpstr>PowerPoint Presentation</vt:lpstr>
      <vt:lpstr> 2. در رژیم غذایی خود، فیبر کافی در نظر بگیرید.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Taqavi</dc:creator>
  <cp:lastModifiedBy>hosein raeesi</cp:lastModifiedBy>
  <cp:revision>73</cp:revision>
  <dcterms:created xsi:type="dcterms:W3CDTF">2026-05-11T08:07:03Z</dcterms:created>
  <dcterms:modified xsi:type="dcterms:W3CDTF">2026-06-16T10:03:32Z</dcterms:modified>
</cp:coreProperties>
</file>