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76" r:id="rId2"/>
  </p:sldMasterIdLst>
  <p:notesMasterIdLst>
    <p:notesMasterId r:id="rId16"/>
  </p:notesMasterIdLst>
  <p:sldIdLst>
    <p:sldId id="256" r:id="rId3"/>
    <p:sldId id="275" r:id="rId4"/>
    <p:sldId id="277" r:id="rId5"/>
    <p:sldId id="257" r:id="rId6"/>
    <p:sldId id="27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8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4C2DD-D49E-499A-A371-100A6C5061EF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72CD0-0B0E-4AAE-8F62-AA28C675BF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48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227" y="1800148"/>
            <a:ext cx="8958693" cy="1845097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227" y="4243426"/>
            <a:ext cx="10791153" cy="1832460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3733" b="0" i="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A55D1B7-BE86-4FFB-B5F3-D3ACDB5C2B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9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A60019B8-6468-47D8-870B-7D70026161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7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F3327C58-064F-479B-9F14-34F3FD27DB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07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4E8AADE9-648F-4EAC-8CEC-170E8246F4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4360" y="5261461"/>
            <a:ext cx="1725376" cy="6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422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B6BCB-7152-4685-B371-41A0060A6D55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05485" y="6493360"/>
            <a:ext cx="683339" cy="365125"/>
          </a:xfrm>
        </p:spPr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956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C4A6-2999-41BF-AD64-BE417ECC1E7D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08661" y="6483633"/>
            <a:ext cx="683339" cy="365125"/>
          </a:xfrm>
        </p:spPr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22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9396D-8C4E-44CE-8875-FFF66E1355D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9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949-324E-42B3-81A9-598C25C47F3A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343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FB97F-BAA6-4314-A7EF-303F9E290E2B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537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0B7D-02AB-4002-9550-C121A4D647DA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574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BD516-1932-4E1D-BB0D-22177FD841C5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1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171294"/>
            <a:ext cx="10994760" cy="1189327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800147"/>
            <a:ext cx="10994760" cy="4479341"/>
          </a:xfrm>
        </p:spPr>
        <p:txBody>
          <a:bodyPr/>
          <a:lstStyle>
            <a:lvl1pPr algn="l">
              <a:defRPr sz="3733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F9B9F687-D203-4B84-BA83-8AD4B90096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322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6B43B-7AC5-4BA9-AE77-2B9B3075D167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92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D66A7-2B5C-4A49-AD77-0255BDDAEBD8}" type="datetime1">
              <a:rPr lang="en-US" smtClean="0"/>
              <a:t>6/16/2026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95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090-ACB9-44BD-B70B-62C2F3F7A19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83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DED4-0E87-4EC3-A579-8F356CAFA1E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5512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6896-304A-49C2-A9FE-91BA11BCE503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59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7E954-A963-430F-BA7E-51BF368D88C2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35206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B0EC-EE6B-4412-B27F-37C1426CFCA5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645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E098-CBD2-451E-A266-5CB99EBD1D6A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472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97C9-03BF-4689-8A9E-D90209AA9CA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4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1" y="578507"/>
            <a:ext cx="9773120" cy="763525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598079"/>
            <a:ext cx="9773120" cy="4681415"/>
          </a:xfrm>
        </p:spPr>
        <p:txBody>
          <a:bodyPr/>
          <a:lstStyle>
            <a:lvl1pPr>
              <a:defRPr sz="3733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CD778748-5C98-4006-9B7F-DBBA0F92011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35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FFC2FD58-AB76-4D7D-9F0D-EFDB8B04F4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24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937B34E0-1504-4FD7-B3C6-4AC1EAF5FB2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21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374901"/>
            <a:ext cx="10994761" cy="1018033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839" y="2242820"/>
            <a:ext cx="5386917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39" y="2818181"/>
            <a:ext cx="5386917" cy="285049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2242820"/>
            <a:ext cx="5389033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818181"/>
            <a:ext cx="5389033" cy="285049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FEF38881-A531-49AB-A73B-EB3CD5A64B3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4C37E2F3-5080-473B-AE5E-B2A3C766E2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342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D5CD4F20-7DE5-4886-97A6-427D5B53C2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6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C302764A-1DD1-4D30-9C43-8F087D0F0A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42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6ECE72C-1DBB-4FF1-9479-C3039A78D0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9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6ECE72C-1DBB-4FF1-9479-C3039A78D0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1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AD8E43-38D1-5E4C-50FF-F781A7593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797" y="1103174"/>
            <a:ext cx="7462151" cy="465165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softEdge rad="112500"/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78E3C8-29C3-E20F-62F6-675013830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D1DE8-3C85-C326-8183-292B30375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5024" y="918115"/>
            <a:ext cx="8596668" cy="280183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13. آیا سرطان همیشه با درد همراه است؟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درد جزيى از سرطان نيست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 در بيشتر موارد مى توان درد سرطان را با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درمان درست بهبود بخشيد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وقتى درد سرطان درمان نشود ممكن است دچار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اضطراب، افسردگی و بى خوابى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شويد ولى با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درمان درد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كيفيت زندگى بالاترى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داريد، از زندگى لذت مى بريد و مى توانيد درمان هاى معمول را بهتر تحمل كنيد.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مصرف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مواد اپيوييدى (مشتقات ترياك) پزشكى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اعتياد آور نيست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 شرطى كه با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تجويز پزشك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باشد و براى درمان درد به كار رود.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برخى بيماران براى بهبود درد نياز به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دوز بيشترى از مواد اپيوييدى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دارند و اين به معناى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وابستگى</a:t>
            </a: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نيست.</a:t>
            </a:r>
          </a:p>
          <a:p>
            <a:pPr marL="0" indent="0" algn="r" rtl="1">
              <a:buNone/>
            </a:pPr>
            <a:endParaRPr lang="fa-I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F45623-1A82-1504-DD62-B34699757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10</a:t>
            </a:fld>
            <a:endParaRPr lang="en-US"/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37623E26-9731-53DF-2B68-52B8BD655869}"/>
              </a:ext>
            </a:extLst>
          </p:cNvPr>
          <p:cNvSpPr/>
          <p:nvPr/>
        </p:nvSpPr>
        <p:spPr>
          <a:xfrm>
            <a:off x="2828539" y="62480"/>
            <a:ext cx="6704760" cy="7343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8A0F57-36D5-BA3F-AFBA-9027953F9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329" y="4208402"/>
            <a:ext cx="5353797" cy="245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5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FD5DA-F601-9E48-D395-7252D61F1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1121" y="974655"/>
            <a:ext cx="8974975" cy="5508978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از درد نترسيد، چرا كه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ترس از درد، درد را افزايش مى دهد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درباره درد حرف بزنيد،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پنهان نكنيد يا تحمل نكنيد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برخى درد را تحمل مى كنند به اين دليل كه:</a:t>
            </a:r>
            <a:endParaRPr lang="fa-IR" sz="20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تحمل درد را بر اساس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فرهنگ يا اعتقادات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خود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فضيلت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مى شمارند.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گمان مى كنند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درد جزيى از بيمارى است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و اگر مهم بود پزشك خودش از آنها سوال مى كرد.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گمان مى كنند در مورد نحوه درمان درد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حق انتخاب يا اظهار نظر ندارند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مى گويند نمى خواهيم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داروهاى شيميايى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مصرف كنيم يا نمى خواهيم به بدن خود آسيب بزنيم.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گمان مى كنند كه به داروهاى ضد درد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وابسته (معتاد</a:t>
            </a:r>
            <a:r>
              <a:rPr lang="fa-IR" sz="2000" b="1" dirty="0">
                <a:cs typeface="B Nazanin" panose="00000400000000000000" pitchFamily="2" charset="-78"/>
              </a:rPr>
              <a:t>)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مى شوند.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گمان مى كنند اگر بگويند درد دارند يا داروى ضد درد بگيرند يعنى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پذيرفتن اينكه به روزهاى آخر زندگى خود نزديك شده اند</a:t>
            </a:r>
            <a:r>
              <a:rPr lang="fa-IR" sz="2000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2000" dirty="0">
                <a:solidFill>
                  <a:schemeClr val="tx1"/>
                </a:solidFill>
                <a:cs typeface="B Nazanin" panose="00000400000000000000" pitchFamily="2" charset="-78"/>
              </a:rPr>
              <a:t>گمان مى كنند اگر حالا كه آنقدر درد ندارند، دارو بخورند، بعدها كه واقعاً درد شديدى داشتند </a:t>
            </a: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داروها موثر نخواهد بود</a:t>
            </a:r>
            <a:r>
              <a:rPr lang="fa-IR" sz="20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3E1E68-E336-525A-9A06-C0EF6B617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11</a:t>
            </a:fld>
            <a:endParaRPr lang="en-US"/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A9199281-B97D-4BE1-8D8B-BC33905FCF44}"/>
              </a:ext>
            </a:extLst>
          </p:cNvPr>
          <p:cNvSpPr/>
          <p:nvPr/>
        </p:nvSpPr>
        <p:spPr>
          <a:xfrm>
            <a:off x="2412903" y="211218"/>
            <a:ext cx="6704760" cy="7343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2AF735-64E4-BFBD-3D83-466D4B6E5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96" y="2128944"/>
            <a:ext cx="2867025" cy="294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3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5ADD1-7BDA-BB37-E98C-496412704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6001" y="1080192"/>
            <a:ext cx="8596668" cy="234880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algn="r" rtl="1">
              <a:buNone/>
            </a:pPr>
            <a:r>
              <a:rPr lang="ar-DZ" b="1" dirty="0">
                <a:solidFill>
                  <a:srgbClr val="FF0000"/>
                </a:solidFill>
                <a:cs typeface="B Nazanin" panose="00000400000000000000" pitchFamily="2" charset="-78"/>
              </a:rPr>
              <a:t>و كلام پايانى اينكه:</a:t>
            </a:r>
          </a:p>
          <a:p>
            <a:pPr marL="0" indent="0" algn="r" rtl="1">
              <a:buNone/>
            </a:pPr>
            <a:r>
              <a:rPr lang="ar-DZ" dirty="0">
                <a:solidFill>
                  <a:schemeClr val="tx1"/>
                </a:solidFill>
                <a:cs typeface="B Nazanin" panose="00000400000000000000" pitchFamily="2" charset="-78"/>
              </a:rPr>
              <a:t>براى اينكه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مغلوب حريف خود نشويد </a:t>
            </a:r>
            <a:r>
              <a:rPr lang="ar-DZ" dirty="0">
                <a:solidFill>
                  <a:schemeClr val="tx1"/>
                </a:solidFill>
                <a:cs typeface="B Nazanin" panose="00000400000000000000" pitchFamily="2" charset="-78"/>
              </a:rPr>
              <a:t>بايد اول</a:t>
            </a:r>
            <a:r>
              <a:rPr lang="ar-DZ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خود </a:t>
            </a:r>
            <a:r>
              <a:rPr lang="ar-DZ" dirty="0">
                <a:solidFill>
                  <a:schemeClr val="tx1"/>
                </a:solidFill>
                <a:cs typeface="B Nazanin" panose="00000400000000000000" pitchFamily="2" charset="-78"/>
              </a:rPr>
              <a:t>و سپس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او را درست بشناسيد</a:t>
            </a:r>
            <a:r>
              <a:rPr lang="ar-DZ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آگاهى خود را درباره سرطان افزايش دهيد </a:t>
            </a:r>
            <a:r>
              <a:rPr lang="ar-DZ" dirty="0">
                <a:cs typeface="B Nazanin" panose="00000400000000000000" pitchFamily="2" charset="-78"/>
              </a:rPr>
              <a:t>و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باورهاى غلط خود را تغيير دهيد </a:t>
            </a:r>
            <a:r>
              <a:rPr lang="ar-DZ" dirty="0">
                <a:solidFill>
                  <a:schemeClr val="tx1"/>
                </a:solidFill>
                <a:cs typeface="B Nazanin" panose="00000400000000000000" pitchFamily="2" charset="-78"/>
              </a:rPr>
              <a:t>تا پيروز شويد و در اين راه به ديگران نيز يارى رسانيد تا بيشتر بدانند.</a:t>
            </a:r>
          </a:p>
          <a:p>
            <a:pPr marL="0" indent="0" algn="r" rtl="1">
              <a:buNone/>
            </a:pPr>
            <a:r>
              <a:rPr lang="ar-DZ" dirty="0">
                <a:solidFill>
                  <a:schemeClr val="tx1"/>
                </a:solidFill>
                <a:cs typeface="B Nazanin" panose="00000400000000000000" pitchFamily="2" charset="-78"/>
              </a:rPr>
              <a:t>براى دستيابى به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رستگارى</a:t>
            </a:r>
            <a:r>
              <a:rPr lang="ar-DZ" dirty="0">
                <a:cs typeface="B Nazanin" panose="00000400000000000000" pitchFamily="2" charset="-78"/>
              </a:rPr>
              <a:t>، </a:t>
            </a:r>
            <a:r>
              <a:rPr lang="ar-DZ" b="1" dirty="0">
                <a:solidFill>
                  <a:srgbClr val="00B050"/>
                </a:solidFill>
                <a:cs typeface="B Nazanin" panose="00000400000000000000" pitchFamily="2" charset="-78"/>
              </a:rPr>
              <a:t>دانستن حق همه ماست و رهايى از باورهاى نادرست وظيفه اى همگانى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6611C5-4AC5-02A8-AEC5-67985AD27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4A3BAC-347E-8C8C-88C3-0CA5B4BB5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65" y="3008084"/>
            <a:ext cx="4610743" cy="36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5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82751" y="136524"/>
            <a:ext cx="9857677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r" defTabSz="121917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rPr>
              <a:t>از حسن توجه شما سپاسگزارم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00D3BA-FF8A-8F08-25AC-2233F19AE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668" y="1802822"/>
            <a:ext cx="6719020" cy="475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5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2251971" y="2004102"/>
            <a:ext cx="8106486" cy="90024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 </a:t>
            </a: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2952834" y="3121212"/>
            <a:ext cx="6704760" cy="11560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chemeClr val="tx1"/>
                </a:solidFill>
                <a:latin typeface="2  Titr"/>
                <a:cs typeface="B Titr" panose="00000700000000000000" pitchFamily="2" charset="-78"/>
              </a:rPr>
              <a:t>فصل 2: </a:t>
            </a: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497" y="166256"/>
            <a:ext cx="1367942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4B8F9-7CB2-F643-2B76-2FFB16647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546" y="228553"/>
            <a:ext cx="8486078" cy="13208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6000" dirty="0">
                <a:solidFill>
                  <a:schemeClr val="bg1"/>
                </a:solidFill>
                <a:cs typeface="B Titr" panose="00000700000000000000" pitchFamily="2" charset="-78"/>
              </a:rPr>
              <a:t>فصل دوم </a:t>
            </a:r>
            <a:endParaRPr lang="en-US" sz="6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75C209E-6782-2508-70CA-35B112B1C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2287" y="1549353"/>
            <a:ext cx="8026596" cy="454969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167F17-E948-C518-C1B1-920179B1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BA46-C19D-12CC-C9E1-0380F21DD954}"/>
              </a:ext>
            </a:extLst>
          </p:cNvPr>
          <p:cNvSpPr txBox="1"/>
          <p:nvPr/>
        </p:nvSpPr>
        <p:spPr>
          <a:xfrm>
            <a:off x="4509654" y="1841562"/>
            <a:ext cx="36160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9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99ECFCC-725B-E590-694B-9F5CB5379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8326" y="1208738"/>
            <a:ext cx="8596313" cy="276059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سرطان، سال ها به عنوان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عامل اجتناب ناپذیر مرگ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تلقی می شده، بنابراین چندان عجیب نیست که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باورهای نادرست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درباره آن زیاد باشد. در این مجموعه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مهمترین باورهای نادرست درباره سرطان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بیان می شود.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1. درمان قطعی سرطان کشف شده است، ولی شرکت های بزرگ داروسازی اجازه نمی دهند که این درمان به کار رود!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اگر چنین درمانی وجود میداشت قطعا اینگونه افراد از آن بهره می جستند.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9C2A8F-EEAC-3429-3831-5E047B2CF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4</a:t>
            </a:fld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F57FC8F-FD33-1B09-F6DD-C49405DE94B9}"/>
              </a:ext>
            </a:extLst>
          </p:cNvPr>
          <p:cNvSpPr/>
          <p:nvPr/>
        </p:nvSpPr>
        <p:spPr>
          <a:xfrm>
            <a:off x="2853952" y="103908"/>
            <a:ext cx="6704760" cy="7416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59B350-6F92-5AC2-A2B0-6EDC81904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79" y="3969328"/>
            <a:ext cx="4043075" cy="255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4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99ECFCC-725B-E590-694B-9F5CB5379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4017" y="1364598"/>
            <a:ext cx="8596313" cy="231039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2. آیا بیمار مبتلا به سرطان، سرنوشت غم انگیز محتومی دارد؟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 پیشرفت های صورت گرفته در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دانش پزشکی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امروزه دست کم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نیمی از سرطان ها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بهبود می یابند و بسیاری دیگر از موارد باقی مانده نیز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طول عمری طولانی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خواهند داشت.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میزان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بقای بیماران مبتلا به سرطان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بیش از هر چیز به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نوع سرطان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مرحله بیماری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بستگی دارد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FE78B2-E1AD-21CF-1D97-D99AC1C7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5</a:t>
            </a:fld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F57FC8F-FD33-1B09-F6DD-C49405DE94B9}"/>
              </a:ext>
            </a:extLst>
          </p:cNvPr>
          <p:cNvSpPr/>
          <p:nvPr/>
        </p:nvSpPr>
        <p:spPr>
          <a:xfrm>
            <a:off x="2743620" y="149344"/>
            <a:ext cx="6704760" cy="7858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2C024E-2FEE-CEFE-E660-D8689E4B4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63" y="3674989"/>
            <a:ext cx="4491470" cy="28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23DD5-F7AF-DEB5-D5D4-DD75B5179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7823" y="1218224"/>
            <a:ext cx="8596668" cy="365511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3. آیا سرطان یک بیماری مسری است؟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برخی</a:t>
            </a:r>
            <a:r>
              <a:rPr lang="fa-IR" dirty="0">
                <a:cs typeface="B Nazanin" panose="00000400000000000000" pitchFamily="2" charset="-78"/>
              </a:rPr>
              <a:t> از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عوامل ایجادکننده سرطان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از دسته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عوامل عفونی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هستند؛ مانند نقشی که برخی عوامل عفونی در ایجاد سرطان های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معده، دهانه رحم و کبد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دارند و به شیوه هایی می توانند انتقال یابند.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ولی </a:t>
            </a:r>
            <a:r>
              <a:rPr lang="fa-IR" b="1" dirty="0">
                <a:cs typeface="B Nazanin" panose="00000400000000000000" pitchFamily="2" charset="-78"/>
              </a:rPr>
              <a:t>خود بیماری سرطان انتقال نمی یابد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4. آیا ارث میتواند علت ایجاد سرطان باشد؟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شاید در برخي خانواده ها امکان بروز یک نوع سرطان بیش از معمول باشد اما چیزی که بیش </a:t>
            </a:r>
            <a:r>
              <a:rPr lang="fa-IR" dirty="0">
                <a:cs typeface="B Nazanin" panose="00000400000000000000" pitchFamily="2" charset="-78"/>
              </a:rPr>
              <a:t>از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عوامل ارثی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مهم است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شیوه زندگي نامناسب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مانند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مصرف سیگار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عوامل تغذیه ای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محیطی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است.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5. آیا سرطان میتواند به وسیله ضربه یا تصادف ایجاد شود؟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گاهی اوقات یک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ضربه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سبب میشود توجه ما به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توده یا نقطه ای از بدن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جلب شود اما به این معنی نیست که آن ضربه این بیماری را ایجاد کرده است.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D8271-215C-B0DF-7C44-66A05DF4F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6</a:t>
            </a:fld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5FABAF6C-6A0E-325C-DD27-DF12519B9659}"/>
              </a:ext>
            </a:extLst>
          </p:cNvPr>
          <p:cNvSpPr/>
          <p:nvPr/>
        </p:nvSpPr>
        <p:spPr>
          <a:xfrm>
            <a:off x="2552615" y="179106"/>
            <a:ext cx="6704760" cy="8481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3AB8BF-EC0C-67DD-BA1E-73A3ED3DD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35430"/>
            <a:ext cx="4710546" cy="208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1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E6B3E-A55F-87A4-4CDD-DB4084124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3662" y="1043869"/>
            <a:ext cx="8596668" cy="5138251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6. آیا عمل جراحي باعث پخش شدن سرطان در بدن می شود؟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نمونه برداری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اساسی ترین راه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تشخیص بیماری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و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جراحی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یکی از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مهم ترین روش های درمان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بیماری سرطان است و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سبب انتشار بیماری نمی شود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7. آیا اطلاع داشتن از بیماری سبب بدتر شدن بیماری می شود؟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باید دانسته های قبلی بیمار را سنجید و هر اندازه که عالقه مند بود به او اطلاعات را منتقل کرد.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دیده شده است که بیمارانی که از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سرطان خود آگاهند</a:t>
            </a:r>
            <a:r>
              <a:rPr lang="fa-IR" dirty="0">
                <a:cs typeface="B Nazanin" panose="00000400000000000000" pitchFamily="2" charset="-78"/>
              </a:rPr>
              <a:t>،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 بیماری 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خود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بهتر کنار می آیند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درمان ها را بهتر پیگیری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می کنند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و به جز در دوره کوتاه پس از تشخیص بیماری،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وضعیت روانی بهتری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دارند.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8. آیا با انجام رادیوتراپی و شیمی درمانی برای یک بیمار، ضرری متوجه اطرافیان می شود؟</a:t>
            </a:r>
            <a:endParaRPr lang="fa-IR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شیمی درمانی و رادیوتراپی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یکی از شیوه های درمان بیماری است و بیماری که با این روش ها درمان می شود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ضرری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را متوجه اطرافیان نمی کند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D41DA6-BDB8-EA99-788B-0F7406631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7</a:t>
            </a:fld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2D3B09B0-54B1-267D-5C00-F329DAEFD5EB}"/>
              </a:ext>
            </a:extLst>
          </p:cNvPr>
          <p:cNvSpPr/>
          <p:nvPr/>
        </p:nvSpPr>
        <p:spPr>
          <a:xfrm>
            <a:off x="2496030" y="265737"/>
            <a:ext cx="6704760" cy="7343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B5594F-BCB4-EBB2-A66A-D26DA69B4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98" y="5351317"/>
            <a:ext cx="2667000" cy="133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0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87487-A0E6-22CF-FFD2-B6831C89B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2472" y="1114540"/>
            <a:ext cx="8596668" cy="3880773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r" rtl="1">
              <a:lnSpc>
                <a:spcPct val="170000"/>
              </a:lnSpc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9: آیا استفاده از دئودورانت و ضدعرق صابونی، مایع و یا اسپری سبب ابتلا به سرطان می شود؟</a:t>
            </a:r>
          </a:p>
          <a:p>
            <a:pPr marL="0" indent="0" algn="r" rtl="1">
              <a:lnSpc>
                <a:spcPct val="170000"/>
              </a:lnSpc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تاکنون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هیچ مطالعه و تحقیقی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 مسأله را نشان نداده است و مجموعه اطلاعات حال حاضر بیان کنندۀ این مطلب است 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که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مصرف این مواد ارتباطی به بروز سرطان ندارد.</a:t>
            </a: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10. آیا استفاده از ظروف و بسته بندی های پلاستیکی در مایکروفر سبب بروز سرطان می شود؟</a:t>
            </a: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استفاده از ظروف پالستیکی معمولی </a:t>
            </a:r>
            <a:r>
              <a:rPr lang="fa-IR" dirty="0">
                <a:cs typeface="B Nazanin" panose="00000400000000000000" pitchFamily="2" charset="-78"/>
              </a:rPr>
              <a:t>(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که برای استفاده در مایکروفر ساخته نشده اند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)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برای گرم کردن غذا در مایکروفر سبب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آب شدن پلاستیک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نشت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یکسری مواد شیمیایی در غذا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می شود که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ممکن است سرطانزا باشند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برای پخت و پز در مایکروفر حتما </a:t>
            </a:r>
            <a:r>
              <a:rPr lang="en-US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باید </a:t>
            </a:r>
            <a:r>
              <a:rPr lang="fa-IR" dirty="0">
                <a:cs typeface="B Nazanin" panose="00000400000000000000" pitchFamily="2" charset="-78"/>
              </a:rPr>
              <a:t>از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ظروف مخصوص این کار</a:t>
            </a:r>
            <a:r>
              <a:rPr lang="fa-IR" dirty="0">
                <a:solidFill>
                  <a:srgbClr val="00B050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استفاده کنید.</a:t>
            </a:r>
          </a:p>
          <a:p>
            <a:pPr marL="0" indent="0" algn="r" rtl="1">
              <a:buNone/>
            </a:pPr>
            <a:endParaRPr lang="fa-IR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chemeClr val="accent1">
                  <a:lumMod val="75000"/>
                </a:schemeClr>
              </a:solidFill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32D88-7EB3-A5FE-2F39-D9FDA17AA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8</a:t>
            </a:fld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7B018FA1-3BDF-AD1D-73CA-F94E6B9429B0}"/>
              </a:ext>
            </a:extLst>
          </p:cNvPr>
          <p:cNvSpPr/>
          <p:nvPr/>
        </p:nvSpPr>
        <p:spPr>
          <a:xfrm>
            <a:off x="2659553" y="132868"/>
            <a:ext cx="6704760" cy="7343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EFF74E-5934-D633-A846-A0CC88C85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6" y="1035842"/>
            <a:ext cx="2425717" cy="21470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D74910-BD14-0E51-7D92-BE7886319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36" y="3429000"/>
            <a:ext cx="2425717" cy="203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5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595CFABC-72C2-702D-FC01-ADDD1E2F9CCC}"/>
              </a:ext>
            </a:extLst>
          </p:cNvPr>
          <p:cNvSpPr/>
          <p:nvPr/>
        </p:nvSpPr>
        <p:spPr>
          <a:xfrm>
            <a:off x="1768666" y="80914"/>
            <a:ext cx="6704760" cy="7343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و باورهای نادرست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55EFE-5FA4-9B95-72E6-33800C4E1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83" y="4452049"/>
            <a:ext cx="3984090" cy="22557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235E1C-786D-AFD9-F84D-62D2D7CA8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550" y="4583135"/>
            <a:ext cx="4279763" cy="1993565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D8207400-7B42-1236-C0C7-5D681053A7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091998" y="1174229"/>
            <a:ext cx="8993661" cy="32778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11.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آیا بیماران دچار سرطان باید از مصرف شکر خودداری کنند؟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مصرف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شکر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سبب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رشد سریع تر سرطان نمی شود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از طرف دیگر،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عدم استفاده از شکر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نیز سبب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کاهش سرعت رشد سلول های سرطانی نخواهد شد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12.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آیا مردمان خوب و درست کار سرطان نمی گیرند؟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سرطان مانند تمام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بيمارى هاى مزمن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فقط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يك بيمارى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است و فرد بيمار در ابتلاى به آن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تقصيرى ندارد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</a:t>
            </a: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ممكن است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عادت ها و شيوه زندگى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ما از جمله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تنش ها، اضطراب ها و رقابت هاى ناسالم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به اين دليل كه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سيستم دفاعى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بدن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ما را ضعيف مى كنند، در ابتلا به سرطان نقش داشته باشد، اما در نهايت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سرطان فقط يك بيمارى است نه يك عقوبت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C8682E-88D9-8F99-34C1-7B2293732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CD6F7-E1D1-4C09-864A-C9E6E4D23B1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4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224</TotalTime>
  <Words>1125</Words>
  <Application>Microsoft Office PowerPoint</Application>
  <PresentationFormat>Widescreen</PresentationFormat>
  <Paragraphs>78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2  Titr</vt:lpstr>
      <vt:lpstr>Arial</vt:lpstr>
      <vt:lpstr>B Nazanin</vt:lpstr>
      <vt:lpstr>B Titr</vt:lpstr>
      <vt:lpstr>B Zar</vt:lpstr>
      <vt:lpstr>Calibri</vt:lpstr>
      <vt:lpstr>IranNastaliq</vt:lpstr>
      <vt:lpstr>Tahoma</vt:lpstr>
      <vt:lpstr>Times New Roman</vt:lpstr>
      <vt:lpstr>Trebuchet MS</vt:lpstr>
      <vt:lpstr>Wingdings 3</vt:lpstr>
      <vt:lpstr>Office Theme</vt:lpstr>
      <vt:lpstr>Facet</vt:lpstr>
      <vt:lpstr>PowerPoint Presentation</vt:lpstr>
      <vt:lpstr>PowerPoint Presentation</vt:lpstr>
      <vt:lpstr>فصل دوم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سرطان و باورهای نادرست</dc:title>
  <dc:creator>Ms Rasouli</dc:creator>
  <cp:lastModifiedBy>hosein raeesi</cp:lastModifiedBy>
  <cp:revision>50</cp:revision>
  <dcterms:created xsi:type="dcterms:W3CDTF">2026-05-25T04:59:33Z</dcterms:created>
  <dcterms:modified xsi:type="dcterms:W3CDTF">2026-06-16T10:35:04Z</dcterms:modified>
</cp:coreProperties>
</file>