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65" r:id="rId2"/>
    <p:sldId id="257" r:id="rId3"/>
    <p:sldId id="262" r:id="rId4"/>
    <p:sldId id="258" r:id="rId5"/>
    <p:sldId id="259" r:id="rId6"/>
    <p:sldId id="260" r:id="rId7"/>
    <p:sldId id="263" r:id="rId8"/>
    <p:sldId id="264" r:id="rId9"/>
    <p:sldId id="261" r:id="rId10"/>
    <p:sldId id="267"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70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B7797F-FE58-460C-A093-0F89388ABD45}" type="datetimeFigureOut">
              <a:rPr lang="en-US" smtClean="0"/>
              <a:t>6/16/2026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A481E4-E42C-4BC9-B4BE-0E3C94994E05}" type="slidenum">
              <a:rPr lang="en-US" smtClean="0"/>
              <a:t>‹#›</a:t>
            </a:fld>
            <a:endParaRPr lang="en-US"/>
          </a:p>
        </p:txBody>
      </p:sp>
    </p:spTree>
    <p:extLst>
      <p:ext uri="{BB962C8B-B14F-4D97-AF65-F5344CB8AC3E}">
        <p14:creationId xmlns:p14="http://schemas.microsoft.com/office/powerpoint/2010/main" val="29601847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A481E4-E42C-4BC9-B4BE-0E3C94994E05}" type="slidenum">
              <a:rPr lang="en-US" smtClean="0"/>
              <a:t>10</a:t>
            </a:fld>
            <a:endParaRPr lang="en-US"/>
          </a:p>
        </p:txBody>
      </p:sp>
    </p:spTree>
    <p:extLst>
      <p:ext uri="{BB962C8B-B14F-4D97-AF65-F5344CB8AC3E}">
        <p14:creationId xmlns:p14="http://schemas.microsoft.com/office/powerpoint/2010/main" val="33725615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B86D3-EAEB-4333-AD50-640441A4B59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30A00F6-AFB6-43A5-A846-581ED6C2DE2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8C71417-7BF0-40F6-8CBF-EB16EFFD2C30}"/>
              </a:ext>
            </a:extLst>
          </p:cNvPr>
          <p:cNvSpPr>
            <a:spLocks noGrp="1"/>
          </p:cNvSpPr>
          <p:nvPr>
            <p:ph type="dt" sz="half" idx="10"/>
          </p:nvPr>
        </p:nvSpPr>
        <p:spPr/>
        <p:txBody>
          <a:bodyPr/>
          <a:lstStyle/>
          <a:p>
            <a:fld id="{A0C82BF0-09C7-412D-84CC-0FDF5EEE7392}" type="datetimeFigureOut">
              <a:rPr lang="en-US" smtClean="0"/>
              <a:t>6/16/2026</a:t>
            </a:fld>
            <a:endParaRPr lang="en-US"/>
          </a:p>
        </p:txBody>
      </p:sp>
      <p:sp>
        <p:nvSpPr>
          <p:cNvPr id="5" name="Footer Placeholder 4">
            <a:extLst>
              <a:ext uri="{FF2B5EF4-FFF2-40B4-BE49-F238E27FC236}">
                <a16:creationId xmlns:a16="http://schemas.microsoft.com/office/drawing/2014/main" id="{69A5F676-32F3-4BC7-ACE0-3718E19651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CD0124-27B6-4AEB-80B3-0701D9EB066B}"/>
              </a:ext>
            </a:extLst>
          </p:cNvPr>
          <p:cNvSpPr>
            <a:spLocks noGrp="1"/>
          </p:cNvSpPr>
          <p:nvPr>
            <p:ph type="sldNum" sz="quarter" idx="12"/>
          </p:nvPr>
        </p:nvSpPr>
        <p:spPr/>
        <p:txBody>
          <a:bodyPr/>
          <a:lstStyle/>
          <a:p>
            <a:fld id="{D5D13A7D-6FB6-461F-B7AA-0722DBD1C6C0}" type="slidenum">
              <a:rPr lang="en-US" smtClean="0"/>
              <a:t>‹#›</a:t>
            </a:fld>
            <a:endParaRPr lang="en-US"/>
          </a:p>
        </p:txBody>
      </p:sp>
    </p:spTree>
    <p:extLst>
      <p:ext uri="{BB962C8B-B14F-4D97-AF65-F5344CB8AC3E}">
        <p14:creationId xmlns:p14="http://schemas.microsoft.com/office/powerpoint/2010/main" val="843566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0236B-293E-43DC-9683-A053B35AA44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E59C4F6-4ACF-43BE-B422-43919AF52A8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B2AE33-3D25-49C0-9A0D-A4C5E26AECD5}"/>
              </a:ext>
            </a:extLst>
          </p:cNvPr>
          <p:cNvSpPr>
            <a:spLocks noGrp="1"/>
          </p:cNvSpPr>
          <p:nvPr>
            <p:ph type="dt" sz="half" idx="10"/>
          </p:nvPr>
        </p:nvSpPr>
        <p:spPr/>
        <p:txBody>
          <a:bodyPr/>
          <a:lstStyle/>
          <a:p>
            <a:fld id="{A0C82BF0-09C7-412D-84CC-0FDF5EEE7392}" type="datetimeFigureOut">
              <a:rPr lang="en-US" smtClean="0"/>
              <a:t>6/16/2026</a:t>
            </a:fld>
            <a:endParaRPr lang="en-US"/>
          </a:p>
        </p:txBody>
      </p:sp>
      <p:sp>
        <p:nvSpPr>
          <p:cNvPr id="5" name="Footer Placeholder 4">
            <a:extLst>
              <a:ext uri="{FF2B5EF4-FFF2-40B4-BE49-F238E27FC236}">
                <a16:creationId xmlns:a16="http://schemas.microsoft.com/office/drawing/2014/main" id="{138484B9-12B3-4234-8B2C-85350209A1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E73850-CBF8-4C2E-A187-8756008AFEA0}"/>
              </a:ext>
            </a:extLst>
          </p:cNvPr>
          <p:cNvSpPr>
            <a:spLocks noGrp="1"/>
          </p:cNvSpPr>
          <p:nvPr>
            <p:ph type="sldNum" sz="quarter" idx="12"/>
          </p:nvPr>
        </p:nvSpPr>
        <p:spPr/>
        <p:txBody>
          <a:bodyPr/>
          <a:lstStyle/>
          <a:p>
            <a:fld id="{D5D13A7D-6FB6-461F-B7AA-0722DBD1C6C0}" type="slidenum">
              <a:rPr lang="en-US" smtClean="0"/>
              <a:t>‹#›</a:t>
            </a:fld>
            <a:endParaRPr lang="en-US"/>
          </a:p>
        </p:txBody>
      </p:sp>
    </p:spTree>
    <p:extLst>
      <p:ext uri="{BB962C8B-B14F-4D97-AF65-F5344CB8AC3E}">
        <p14:creationId xmlns:p14="http://schemas.microsoft.com/office/powerpoint/2010/main" val="301397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FF0A05D-0E27-4474-854B-62F5DA1E7E4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F395C0D-19AD-4D1A-A7E2-FEA862C2FC9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7FF801-08BC-496C-BD65-47C02CCE8E5D}"/>
              </a:ext>
            </a:extLst>
          </p:cNvPr>
          <p:cNvSpPr>
            <a:spLocks noGrp="1"/>
          </p:cNvSpPr>
          <p:nvPr>
            <p:ph type="dt" sz="half" idx="10"/>
          </p:nvPr>
        </p:nvSpPr>
        <p:spPr/>
        <p:txBody>
          <a:bodyPr/>
          <a:lstStyle/>
          <a:p>
            <a:fld id="{A0C82BF0-09C7-412D-84CC-0FDF5EEE7392}" type="datetimeFigureOut">
              <a:rPr lang="en-US" smtClean="0"/>
              <a:t>6/16/2026</a:t>
            </a:fld>
            <a:endParaRPr lang="en-US"/>
          </a:p>
        </p:txBody>
      </p:sp>
      <p:sp>
        <p:nvSpPr>
          <p:cNvPr id="5" name="Footer Placeholder 4">
            <a:extLst>
              <a:ext uri="{FF2B5EF4-FFF2-40B4-BE49-F238E27FC236}">
                <a16:creationId xmlns:a16="http://schemas.microsoft.com/office/drawing/2014/main" id="{E122A25D-2666-49D3-8EBA-0A9C01FE4D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9A8925-2E16-41AB-BA57-6FBFF250F485}"/>
              </a:ext>
            </a:extLst>
          </p:cNvPr>
          <p:cNvSpPr>
            <a:spLocks noGrp="1"/>
          </p:cNvSpPr>
          <p:nvPr>
            <p:ph type="sldNum" sz="quarter" idx="12"/>
          </p:nvPr>
        </p:nvSpPr>
        <p:spPr/>
        <p:txBody>
          <a:bodyPr/>
          <a:lstStyle/>
          <a:p>
            <a:fld id="{D5D13A7D-6FB6-461F-B7AA-0722DBD1C6C0}" type="slidenum">
              <a:rPr lang="en-US" smtClean="0"/>
              <a:t>‹#›</a:t>
            </a:fld>
            <a:endParaRPr lang="en-US"/>
          </a:p>
        </p:txBody>
      </p:sp>
    </p:spTree>
    <p:extLst>
      <p:ext uri="{BB962C8B-B14F-4D97-AF65-F5344CB8AC3E}">
        <p14:creationId xmlns:p14="http://schemas.microsoft.com/office/powerpoint/2010/main" val="292062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1FEF6-E8C0-4ABC-B137-A4FEA9EA92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BF5DE0E-B497-4A0A-ACE2-92C3B10C960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7B87BD-881D-4911-8156-1AEA9CD06FA5}"/>
              </a:ext>
            </a:extLst>
          </p:cNvPr>
          <p:cNvSpPr>
            <a:spLocks noGrp="1"/>
          </p:cNvSpPr>
          <p:nvPr>
            <p:ph type="dt" sz="half" idx="10"/>
          </p:nvPr>
        </p:nvSpPr>
        <p:spPr/>
        <p:txBody>
          <a:bodyPr/>
          <a:lstStyle/>
          <a:p>
            <a:fld id="{A0C82BF0-09C7-412D-84CC-0FDF5EEE7392}" type="datetimeFigureOut">
              <a:rPr lang="en-US" smtClean="0"/>
              <a:t>6/16/2026</a:t>
            </a:fld>
            <a:endParaRPr lang="en-US"/>
          </a:p>
        </p:txBody>
      </p:sp>
      <p:sp>
        <p:nvSpPr>
          <p:cNvPr id="5" name="Footer Placeholder 4">
            <a:extLst>
              <a:ext uri="{FF2B5EF4-FFF2-40B4-BE49-F238E27FC236}">
                <a16:creationId xmlns:a16="http://schemas.microsoft.com/office/drawing/2014/main" id="{3545CDF2-0B7D-4D28-9EC3-3F25C172FB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635C07-F6A1-4250-AD3A-8B4219399224}"/>
              </a:ext>
            </a:extLst>
          </p:cNvPr>
          <p:cNvSpPr>
            <a:spLocks noGrp="1"/>
          </p:cNvSpPr>
          <p:nvPr>
            <p:ph type="sldNum" sz="quarter" idx="12"/>
          </p:nvPr>
        </p:nvSpPr>
        <p:spPr/>
        <p:txBody>
          <a:bodyPr/>
          <a:lstStyle/>
          <a:p>
            <a:fld id="{D5D13A7D-6FB6-461F-B7AA-0722DBD1C6C0}" type="slidenum">
              <a:rPr lang="en-US" smtClean="0"/>
              <a:t>‹#›</a:t>
            </a:fld>
            <a:endParaRPr lang="en-US"/>
          </a:p>
        </p:txBody>
      </p:sp>
    </p:spTree>
    <p:extLst>
      <p:ext uri="{BB962C8B-B14F-4D97-AF65-F5344CB8AC3E}">
        <p14:creationId xmlns:p14="http://schemas.microsoft.com/office/powerpoint/2010/main" val="3914560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50442-D298-4A49-A83F-ECAD1C57836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3B00280-B4E3-4948-B386-0DE5D0C8C77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248E84B-40AC-4CFB-AB5E-67D4C9DD10FA}"/>
              </a:ext>
            </a:extLst>
          </p:cNvPr>
          <p:cNvSpPr>
            <a:spLocks noGrp="1"/>
          </p:cNvSpPr>
          <p:nvPr>
            <p:ph type="dt" sz="half" idx="10"/>
          </p:nvPr>
        </p:nvSpPr>
        <p:spPr/>
        <p:txBody>
          <a:bodyPr/>
          <a:lstStyle/>
          <a:p>
            <a:fld id="{A0C82BF0-09C7-412D-84CC-0FDF5EEE7392}" type="datetimeFigureOut">
              <a:rPr lang="en-US" smtClean="0"/>
              <a:t>6/16/2026</a:t>
            </a:fld>
            <a:endParaRPr lang="en-US"/>
          </a:p>
        </p:txBody>
      </p:sp>
      <p:sp>
        <p:nvSpPr>
          <p:cNvPr id="5" name="Footer Placeholder 4">
            <a:extLst>
              <a:ext uri="{FF2B5EF4-FFF2-40B4-BE49-F238E27FC236}">
                <a16:creationId xmlns:a16="http://schemas.microsoft.com/office/drawing/2014/main" id="{BF6BB692-A409-4982-9E24-87AC6B0E59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B8CE21-8868-43D7-9A22-6D7B07D9F14E}"/>
              </a:ext>
            </a:extLst>
          </p:cNvPr>
          <p:cNvSpPr>
            <a:spLocks noGrp="1"/>
          </p:cNvSpPr>
          <p:nvPr>
            <p:ph type="sldNum" sz="quarter" idx="12"/>
          </p:nvPr>
        </p:nvSpPr>
        <p:spPr/>
        <p:txBody>
          <a:bodyPr/>
          <a:lstStyle/>
          <a:p>
            <a:fld id="{D5D13A7D-6FB6-461F-B7AA-0722DBD1C6C0}" type="slidenum">
              <a:rPr lang="en-US" smtClean="0"/>
              <a:t>‹#›</a:t>
            </a:fld>
            <a:endParaRPr lang="en-US"/>
          </a:p>
        </p:txBody>
      </p:sp>
    </p:spTree>
    <p:extLst>
      <p:ext uri="{BB962C8B-B14F-4D97-AF65-F5344CB8AC3E}">
        <p14:creationId xmlns:p14="http://schemas.microsoft.com/office/powerpoint/2010/main" val="2273650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778236-3B62-4A21-9078-68B27FC40D7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38B1D6B-97C4-4A92-9BA7-67367822C67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AE5F67D-F561-49FB-8655-54EF5121DDF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D9084B5-F341-48F5-9026-7A0309B840F7}"/>
              </a:ext>
            </a:extLst>
          </p:cNvPr>
          <p:cNvSpPr>
            <a:spLocks noGrp="1"/>
          </p:cNvSpPr>
          <p:nvPr>
            <p:ph type="dt" sz="half" idx="10"/>
          </p:nvPr>
        </p:nvSpPr>
        <p:spPr/>
        <p:txBody>
          <a:bodyPr/>
          <a:lstStyle/>
          <a:p>
            <a:fld id="{A0C82BF0-09C7-412D-84CC-0FDF5EEE7392}" type="datetimeFigureOut">
              <a:rPr lang="en-US" smtClean="0"/>
              <a:t>6/16/2026</a:t>
            </a:fld>
            <a:endParaRPr lang="en-US"/>
          </a:p>
        </p:txBody>
      </p:sp>
      <p:sp>
        <p:nvSpPr>
          <p:cNvPr id="6" name="Footer Placeholder 5">
            <a:extLst>
              <a:ext uri="{FF2B5EF4-FFF2-40B4-BE49-F238E27FC236}">
                <a16:creationId xmlns:a16="http://schemas.microsoft.com/office/drawing/2014/main" id="{4700F0D4-CA82-4C40-9DBD-30EE249010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F2DDC85-4967-433C-8C41-94E96DE66736}"/>
              </a:ext>
            </a:extLst>
          </p:cNvPr>
          <p:cNvSpPr>
            <a:spLocks noGrp="1"/>
          </p:cNvSpPr>
          <p:nvPr>
            <p:ph type="sldNum" sz="quarter" idx="12"/>
          </p:nvPr>
        </p:nvSpPr>
        <p:spPr/>
        <p:txBody>
          <a:bodyPr/>
          <a:lstStyle/>
          <a:p>
            <a:fld id="{D5D13A7D-6FB6-461F-B7AA-0722DBD1C6C0}" type="slidenum">
              <a:rPr lang="en-US" smtClean="0"/>
              <a:t>‹#›</a:t>
            </a:fld>
            <a:endParaRPr lang="en-US"/>
          </a:p>
        </p:txBody>
      </p:sp>
    </p:spTree>
    <p:extLst>
      <p:ext uri="{BB962C8B-B14F-4D97-AF65-F5344CB8AC3E}">
        <p14:creationId xmlns:p14="http://schemas.microsoft.com/office/powerpoint/2010/main" val="1363369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E40D8-1E7D-4C4B-AC5F-DE4C624F4F6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363B1A1-C13F-4BB2-82F0-C81CF25403C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5B577E4-2E75-411C-89E4-E8FDBCB7F4E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FF161A5-5D35-43B5-B710-5F8BE5324C5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163358F-077E-4C53-91FB-F5F27233047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8110AC7-AFB6-453F-8C90-8DB55481FC5B}"/>
              </a:ext>
            </a:extLst>
          </p:cNvPr>
          <p:cNvSpPr>
            <a:spLocks noGrp="1"/>
          </p:cNvSpPr>
          <p:nvPr>
            <p:ph type="dt" sz="half" idx="10"/>
          </p:nvPr>
        </p:nvSpPr>
        <p:spPr/>
        <p:txBody>
          <a:bodyPr/>
          <a:lstStyle/>
          <a:p>
            <a:fld id="{A0C82BF0-09C7-412D-84CC-0FDF5EEE7392}" type="datetimeFigureOut">
              <a:rPr lang="en-US" smtClean="0"/>
              <a:t>6/16/2026</a:t>
            </a:fld>
            <a:endParaRPr lang="en-US"/>
          </a:p>
        </p:txBody>
      </p:sp>
      <p:sp>
        <p:nvSpPr>
          <p:cNvPr id="8" name="Footer Placeholder 7">
            <a:extLst>
              <a:ext uri="{FF2B5EF4-FFF2-40B4-BE49-F238E27FC236}">
                <a16:creationId xmlns:a16="http://schemas.microsoft.com/office/drawing/2014/main" id="{39470F5C-BF12-4C24-93E9-65451676FAD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073DD05-D12D-49D4-88E5-4EFA564D1069}"/>
              </a:ext>
            </a:extLst>
          </p:cNvPr>
          <p:cNvSpPr>
            <a:spLocks noGrp="1"/>
          </p:cNvSpPr>
          <p:nvPr>
            <p:ph type="sldNum" sz="quarter" idx="12"/>
          </p:nvPr>
        </p:nvSpPr>
        <p:spPr/>
        <p:txBody>
          <a:bodyPr/>
          <a:lstStyle/>
          <a:p>
            <a:fld id="{D5D13A7D-6FB6-461F-B7AA-0722DBD1C6C0}" type="slidenum">
              <a:rPr lang="en-US" smtClean="0"/>
              <a:t>‹#›</a:t>
            </a:fld>
            <a:endParaRPr lang="en-US"/>
          </a:p>
        </p:txBody>
      </p:sp>
    </p:spTree>
    <p:extLst>
      <p:ext uri="{BB962C8B-B14F-4D97-AF65-F5344CB8AC3E}">
        <p14:creationId xmlns:p14="http://schemas.microsoft.com/office/powerpoint/2010/main" val="1822183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4AFD6-BCE4-4580-914C-855B2871AC2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167E723-963C-4173-A30D-9B10236000DF}"/>
              </a:ext>
            </a:extLst>
          </p:cNvPr>
          <p:cNvSpPr>
            <a:spLocks noGrp="1"/>
          </p:cNvSpPr>
          <p:nvPr>
            <p:ph type="dt" sz="half" idx="10"/>
          </p:nvPr>
        </p:nvSpPr>
        <p:spPr/>
        <p:txBody>
          <a:bodyPr/>
          <a:lstStyle/>
          <a:p>
            <a:fld id="{A0C82BF0-09C7-412D-84CC-0FDF5EEE7392}" type="datetimeFigureOut">
              <a:rPr lang="en-US" smtClean="0"/>
              <a:t>6/16/2026</a:t>
            </a:fld>
            <a:endParaRPr lang="en-US"/>
          </a:p>
        </p:txBody>
      </p:sp>
      <p:sp>
        <p:nvSpPr>
          <p:cNvPr id="4" name="Footer Placeholder 3">
            <a:extLst>
              <a:ext uri="{FF2B5EF4-FFF2-40B4-BE49-F238E27FC236}">
                <a16:creationId xmlns:a16="http://schemas.microsoft.com/office/drawing/2014/main" id="{5231FC99-21F6-4E1F-9DAD-EA7E10AA03D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84EC908-38EB-4D05-9A96-77B46C524666}"/>
              </a:ext>
            </a:extLst>
          </p:cNvPr>
          <p:cNvSpPr>
            <a:spLocks noGrp="1"/>
          </p:cNvSpPr>
          <p:nvPr>
            <p:ph type="sldNum" sz="quarter" idx="12"/>
          </p:nvPr>
        </p:nvSpPr>
        <p:spPr/>
        <p:txBody>
          <a:bodyPr/>
          <a:lstStyle/>
          <a:p>
            <a:fld id="{D5D13A7D-6FB6-461F-B7AA-0722DBD1C6C0}" type="slidenum">
              <a:rPr lang="en-US" smtClean="0"/>
              <a:t>‹#›</a:t>
            </a:fld>
            <a:endParaRPr lang="en-US"/>
          </a:p>
        </p:txBody>
      </p:sp>
    </p:spTree>
    <p:extLst>
      <p:ext uri="{BB962C8B-B14F-4D97-AF65-F5344CB8AC3E}">
        <p14:creationId xmlns:p14="http://schemas.microsoft.com/office/powerpoint/2010/main" val="6658010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597FF23-0A29-4567-A5D2-F58D60E3C9C4}"/>
              </a:ext>
            </a:extLst>
          </p:cNvPr>
          <p:cNvSpPr>
            <a:spLocks noGrp="1"/>
          </p:cNvSpPr>
          <p:nvPr>
            <p:ph type="dt" sz="half" idx="10"/>
          </p:nvPr>
        </p:nvSpPr>
        <p:spPr/>
        <p:txBody>
          <a:bodyPr/>
          <a:lstStyle/>
          <a:p>
            <a:fld id="{A0C82BF0-09C7-412D-84CC-0FDF5EEE7392}" type="datetimeFigureOut">
              <a:rPr lang="en-US" smtClean="0"/>
              <a:t>6/16/2026</a:t>
            </a:fld>
            <a:endParaRPr lang="en-US"/>
          </a:p>
        </p:txBody>
      </p:sp>
      <p:sp>
        <p:nvSpPr>
          <p:cNvPr id="3" name="Footer Placeholder 2">
            <a:extLst>
              <a:ext uri="{FF2B5EF4-FFF2-40B4-BE49-F238E27FC236}">
                <a16:creationId xmlns:a16="http://schemas.microsoft.com/office/drawing/2014/main" id="{3957E312-F931-4722-914A-5DDB4900E7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92DE0E6-90D5-4604-B558-4DA6117EACEE}"/>
              </a:ext>
            </a:extLst>
          </p:cNvPr>
          <p:cNvSpPr>
            <a:spLocks noGrp="1"/>
          </p:cNvSpPr>
          <p:nvPr>
            <p:ph type="sldNum" sz="quarter" idx="12"/>
          </p:nvPr>
        </p:nvSpPr>
        <p:spPr/>
        <p:txBody>
          <a:bodyPr/>
          <a:lstStyle/>
          <a:p>
            <a:fld id="{D5D13A7D-6FB6-461F-B7AA-0722DBD1C6C0}" type="slidenum">
              <a:rPr lang="en-US" smtClean="0"/>
              <a:t>‹#›</a:t>
            </a:fld>
            <a:endParaRPr lang="en-US"/>
          </a:p>
        </p:txBody>
      </p:sp>
    </p:spTree>
    <p:extLst>
      <p:ext uri="{BB962C8B-B14F-4D97-AF65-F5344CB8AC3E}">
        <p14:creationId xmlns:p14="http://schemas.microsoft.com/office/powerpoint/2010/main" val="8919991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03419-C23D-4DFB-B0CE-F36E7FE9DC3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EFE66EB-D1D3-4D12-BBF6-970126916C8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E89132F-31C4-423C-8AC6-D10E85FE53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E2A2751-F220-4DB5-9A7D-39B71887C6F4}"/>
              </a:ext>
            </a:extLst>
          </p:cNvPr>
          <p:cNvSpPr>
            <a:spLocks noGrp="1"/>
          </p:cNvSpPr>
          <p:nvPr>
            <p:ph type="dt" sz="half" idx="10"/>
          </p:nvPr>
        </p:nvSpPr>
        <p:spPr/>
        <p:txBody>
          <a:bodyPr/>
          <a:lstStyle/>
          <a:p>
            <a:fld id="{A0C82BF0-09C7-412D-84CC-0FDF5EEE7392}" type="datetimeFigureOut">
              <a:rPr lang="en-US" smtClean="0"/>
              <a:t>6/16/2026</a:t>
            </a:fld>
            <a:endParaRPr lang="en-US"/>
          </a:p>
        </p:txBody>
      </p:sp>
      <p:sp>
        <p:nvSpPr>
          <p:cNvPr id="6" name="Footer Placeholder 5">
            <a:extLst>
              <a:ext uri="{FF2B5EF4-FFF2-40B4-BE49-F238E27FC236}">
                <a16:creationId xmlns:a16="http://schemas.microsoft.com/office/drawing/2014/main" id="{4559A8A3-9E1C-4CBE-B0A9-A1043E9D626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5A82D3-3C23-4053-859A-5D27153FF400}"/>
              </a:ext>
            </a:extLst>
          </p:cNvPr>
          <p:cNvSpPr>
            <a:spLocks noGrp="1"/>
          </p:cNvSpPr>
          <p:nvPr>
            <p:ph type="sldNum" sz="quarter" idx="12"/>
          </p:nvPr>
        </p:nvSpPr>
        <p:spPr/>
        <p:txBody>
          <a:bodyPr/>
          <a:lstStyle/>
          <a:p>
            <a:fld id="{D5D13A7D-6FB6-461F-B7AA-0722DBD1C6C0}" type="slidenum">
              <a:rPr lang="en-US" smtClean="0"/>
              <a:t>‹#›</a:t>
            </a:fld>
            <a:endParaRPr lang="en-US"/>
          </a:p>
        </p:txBody>
      </p:sp>
    </p:spTree>
    <p:extLst>
      <p:ext uri="{BB962C8B-B14F-4D97-AF65-F5344CB8AC3E}">
        <p14:creationId xmlns:p14="http://schemas.microsoft.com/office/powerpoint/2010/main" val="730010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1FF96-9501-411B-91BF-CC0E89FA4E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541D494-51D6-442B-A86A-4CF2B4D686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34AE5F2-7C3E-4065-8C0B-C724E51F26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8E0BB6B-E460-4FB6-AC02-ACCB382DADE7}"/>
              </a:ext>
            </a:extLst>
          </p:cNvPr>
          <p:cNvSpPr>
            <a:spLocks noGrp="1"/>
          </p:cNvSpPr>
          <p:nvPr>
            <p:ph type="dt" sz="half" idx="10"/>
          </p:nvPr>
        </p:nvSpPr>
        <p:spPr/>
        <p:txBody>
          <a:bodyPr/>
          <a:lstStyle/>
          <a:p>
            <a:fld id="{A0C82BF0-09C7-412D-84CC-0FDF5EEE7392}" type="datetimeFigureOut">
              <a:rPr lang="en-US" smtClean="0"/>
              <a:t>6/16/2026</a:t>
            </a:fld>
            <a:endParaRPr lang="en-US"/>
          </a:p>
        </p:txBody>
      </p:sp>
      <p:sp>
        <p:nvSpPr>
          <p:cNvPr id="6" name="Footer Placeholder 5">
            <a:extLst>
              <a:ext uri="{FF2B5EF4-FFF2-40B4-BE49-F238E27FC236}">
                <a16:creationId xmlns:a16="http://schemas.microsoft.com/office/drawing/2014/main" id="{EF02C3E5-55BA-48AA-BAF3-940A070C19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0A52F7-FA2D-4746-8D8C-C4D9E57F07EB}"/>
              </a:ext>
            </a:extLst>
          </p:cNvPr>
          <p:cNvSpPr>
            <a:spLocks noGrp="1"/>
          </p:cNvSpPr>
          <p:nvPr>
            <p:ph type="sldNum" sz="quarter" idx="12"/>
          </p:nvPr>
        </p:nvSpPr>
        <p:spPr/>
        <p:txBody>
          <a:bodyPr/>
          <a:lstStyle/>
          <a:p>
            <a:fld id="{D5D13A7D-6FB6-461F-B7AA-0722DBD1C6C0}" type="slidenum">
              <a:rPr lang="en-US" smtClean="0"/>
              <a:t>‹#›</a:t>
            </a:fld>
            <a:endParaRPr lang="en-US"/>
          </a:p>
        </p:txBody>
      </p:sp>
    </p:spTree>
    <p:extLst>
      <p:ext uri="{BB962C8B-B14F-4D97-AF65-F5344CB8AC3E}">
        <p14:creationId xmlns:p14="http://schemas.microsoft.com/office/powerpoint/2010/main" val="4664062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7B2197-FDC0-4D02-8B4A-A1250554B94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D94C20B-3A14-4E86-9CC9-DC59DE95353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44C1B5-B080-4503-BB42-3150BB5E80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C82BF0-09C7-412D-84CC-0FDF5EEE7392}" type="datetimeFigureOut">
              <a:rPr lang="en-US" smtClean="0"/>
              <a:t>6/16/2026</a:t>
            </a:fld>
            <a:endParaRPr lang="en-US"/>
          </a:p>
        </p:txBody>
      </p:sp>
      <p:sp>
        <p:nvSpPr>
          <p:cNvPr id="5" name="Footer Placeholder 4">
            <a:extLst>
              <a:ext uri="{FF2B5EF4-FFF2-40B4-BE49-F238E27FC236}">
                <a16:creationId xmlns:a16="http://schemas.microsoft.com/office/drawing/2014/main" id="{2BD58E3D-5996-4A33-81FA-FF9951AD89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541C9DC-6701-4EE5-90A7-661FBB5EAA6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D13A7D-6FB6-461F-B7AA-0722DBD1C6C0}" type="slidenum">
              <a:rPr lang="en-US" smtClean="0"/>
              <a:t>‹#›</a:t>
            </a:fld>
            <a:endParaRPr lang="en-US"/>
          </a:p>
        </p:txBody>
      </p:sp>
    </p:spTree>
    <p:extLst>
      <p:ext uri="{BB962C8B-B14F-4D97-AF65-F5344CB8AC3E}">
        <p14:creationId xmlns:p14="http://schemas.microsoft.com/office/powerpoint/2010/main" val="10522752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5A5A0-8091-4885-AE3B-5CEE775327AC}"/>
              </a:ext>
            </a:extLst>
          </p:cNvPr>
          <p:cNvSpPr>
            <a:spLocks noGrp="1"/>
          </p:cNvSpPr>
          <p:nvPr>
            <p:ph type="title"/>
          </p:nvPr>
        </p:nvSpPr>
        <p:spPr>
          <a:xfrm>
            <a:off x="962378" y="681214"/>
            <a:ext cx="9728200" cy="1757186"/>
          </a:xfrm>
        </p:spPr>
        <p:txBody>
          <a:bodyPr>
            <a:normAutofit fontScale="90000"/>
          </a:bodyPr>
          <a:lstStyle/>
          <a:p>
            <a:pPr algn="ctr">
              <a:lnSpc>
                <a:spcPct val="150000"/>
              </a:lnSpc>
            </a:pPr>
            <a:r>
              <a:rPr lang="fa-IR" sz="4000" b="1" dirty="0">
                <a:solidFill>
                  <a:schemeClr val="accent1"/>
                </a:solidFill>
                <a:latin typeface="B titr"/>
              </a:rPr>
              <a:t>فصل دوازدهم</a:t>
            </a:r>
            <a:r>
              <a:rPr lang="fa-IR" sz="6000" b="1" dirty="0">
                <a:solidFill>
                  <a:schemeClr val="accent1"/>
                </a:solidFill>
                <a:latin typeface="B titr"/>
              </a:rPr>
              <a:t/>
            </a:r>
            <a:br>
              <a:rPr lang="fa-IR" sz="6000" b="1" dirty="0">
                <a:solidFill>
                  <a:schemeClr val="accent1"/>
                </a:solidFill>
                <a:latin typeface="B titr"/>
              </a:rPr>
            </a:br>
            <a:r>
              <a:rPr lang="fa-IR" sz="4000" b="1" dirty="0">
                <a:solidFill>
                  <a:schemeClr val="accent1"/>
                </a:solidFill>
                <a:latin typeface="B titr"/>
              </a:rPr>
              <a:t>ایمنی در محیط کار</a:t>
            </a:r>
            <a:r>
              <a:rPr lang="en-US" dirty="0">
                <a:latin typeface="B titr"/>
              </a:rPr>
              <a:t/>
            </a:r>
            <a:br>
              <a:rPr lang="en-US" dirty="0">
                <a:latin typeface="B titr"/>
              </a:rPr>
            </a:br>
            <a:endParaRPr lang="en-US" dirty="0"/>
          </a:p>
        </p:txBody>
      </p:sp>
      <p:pic>
        <p:nvPicPr>
          <p:cNvPr id="8" name="Content Placeholder 7">
            <a:extLst>
              <a:ext uri="{FF2B5EF4-FFF2-40B4-BE49-F238E27FC236}">
                <a16:creationId xmlns:a16="http://schemas.microsoft.com/office/drawing/2014/main" id="{4D14B5F1-84C0-44D2-8F65-9DEFCDE5298B}"/>
              </a:ext>
            </a:extLst>
          </p:cNvPr>
          <p:cNvPicPr>
            <a:picLocks noGrp="1" noChangeAspect="1"/>
          </p:cNvPicPr>
          <p:nvPr>
            <p:ph idx="1"/>
          </p:nvPr>
        </p:nvPicPr>
        <p:blipFill>
          <a:blip r:embed="rId2"/>
          <a:stretch>
            <a:fillRect/>
          </a:stretch>
        </p:blipFill>
        <p:spPr>
          <a:xfrm>
            <a:off x="962378" y="2223911"/>
            <a:ext cx="9728200" cy="4268963"/>
          </a:xfrm>
          <a:prstGeom prst="rect">
            <a:avLst/>
          </a:prstGeom>
        </p:spPr>
      </p:pic>
    </p:spTree>
    <p:extLst>
      <p:ext uri="{BB962C8B-B14F-4D97-AF65-F5344CB8AC3E}">
        <p14:creationId xmlns:p14="http://schemas.microsoft.com/office/powerpoint/2010/main" val="13840603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96DFA9A-D8E8-4983-981E-789DBF1E63A8}"/>
              </a:ext>
            </a:extLst>
          </p:cNvPr>
          <p:cNvSpPr/>
          <p:nvPr/>
        </p:nvSpPr>
        <p:spPr>
          <a:xfrm>
            <a:off x="169333" y="479475"/>
            <a:ext cx="11684000" cy="3878498"/>
          </a:xfrm>
          <a:prstGeom prst="rect">
            <a:avLst/>
          </a:prstGeom>
        </p:spPr>
        <p:txBody>
          <a:bodyPr wrap="square">
            <a:spAutoFit/>
          </a:bodyPr>
          <a:lstStyle/>
          <a:p>
            <a:pPr algn="just" rtl="1">
              <a:lnSpc>
                <a:spcPct val="150000"/>
              </a:lnSpc>
            </a:pPr>
            <a:r>
              <a:rPr lang="fa-IR" b="1" dirty="0">
                <a:solidFill>
                  <a:schemeClr val="accent1"/>
                </a:solidFill>
              </a:rPr>
              <a:t>توصیه هایی برای  پیشگیرهای فردی از بروز سرطان شغلی :</a:t>
            </a:r>
          </a:p>
          <a:p>
            <a:pPr marL="285750" indent="-285750" algn="just" rtl="1">
              <a:lnSpc>
                <a:spcPct val="200000"/>
              </a:lnSpc>
              <a:buFont typeface="Arial" panose="020B0604020202020204" pitchFamily="34" charset="0"/>
              <a:buChar char="•"/>
            </a:pPr>
            <a:r>
              <a:rPr lang="fa-IR" sz="1600" dirty="0"/>
              <a:t>در هنگام کار با مواد شیمیایی، رعایت اصول بهداشت و ایمنی در محیط کار بسیار با اهمیت است.</a:t>
            </a:r>
          </a:p>
          <a:p>
            <a:pPr marL="285750" indent="-285750" algn="just" rtl="1">
              <a:lnSpc>
                <a:spcPct val="200000"/>
              </a:lnSpc>
              <a:buFont typeface="Arial" panose="020B0604020202020204" pitchFamily="34" charset="0"/>
              <a:buChar char="•"/>
            </a:pPr>
            <a:r>
              <a:rPr lang="fa-IR" sz="1600" dirty="0"/>
              <a:t>در هنگام کاراز تجهیزات حفاظت فردی</a:t>
            </a:r>
            <a:r>
              <a:rPr lang="en-US" sz="1600" dirty="0"/>
              <a:t>) </a:t>
            </a:r>
            <a:r>
              <a:rPr lang="fa-IR" sz="1600" dirty="0"/>
              <a:t>مانند ماسک، عینک، دستکش، لباس کار) استفاده کنید.</a:t>
            </a:r>
          </a:p>
          <a:p>
            <a:pPr marL="285750" indent="-285750" algn="just" rtl="1">
              <a:lnSpc>
                <a:spcPct val="200000"/>
              </a:lnSpc>
              <a:buFont typeface="Arial" panose="020B0604020202020204" pitchFamily="34" charset="0"/>
              <a:buChar char="•"/>
            </a:pPr>
            <a:r>
              <a:rPr lang="fa-IR" sz="1600" dirty="0"/>
              <a:t>تا حد ممکن سطوح کاری را عاری از گرد و غبار و مواد شیمیایی نگهدارید و از روش های تمیز کردن تر(مرطوب) استفاده کنید.</a:t>
            </a:r>
          </a:p>
          <a:p>
            <a:pPr marL="285750" indent="-285750" algn="just" rtl="1">
              <a:lnSpc>
                <a:spcPct val="200000"/>
              </a:lnSpc>
              <a:buFont typeface="Arial" panose="020B0604020202020204" pitchFamily="34" charset="0"/>
              <a:buChar char="•"/>
            </a:pPr>
            <a:r>
              <a:rPr lang="fa-IR" sz="1600" dirty="0"/>
              <a:t>ازتماس با آفت کش ها پرهیز کنید.قرار گرفتن در معرض آفت کش ها عمدتا از طریق پوست صورت میگیرد. در صورت تماس با پوست به سرعت پوست را شستشو دهید.</a:t>
            </a:r>
          </a:p>
          <a:p>
            <a:pPr marL="285750" indent="-285750" algn="just" rtl="1">
              <a:lnSpc>
                <a:spcPct val="200000"/>
              </a:lnSpc>
              <a:buFont typeface="Arial" panose="020B0604020202020204" pitchFamily="34" charset="0"/>
              <a:buChar char="•"/>
            </a:pPr>
            <a:r>
              <a:rPr lang="fa-IR" sz="1600" dirty="0"/>
              <a:t>در مصرف مواد و حلال های فرار شیمیایی لازم است اتاق، تهویه کامل داشته باشد. در صورت امکان درمحیط آزاد با حلال ها کار کنید یا پنجره ها را باز کنید.</a:t>
            </a:r>
          </a:p>
          <a:p>
            <a:pPr marL="285750" indent="-285750" algn="just" rtl="1">
              <a:lnSpc>
                <a:spcPct val="200000"/>
              </a:lnSpc>
              <a:buFont typeface="Arial" panose="020B0604020202020204" pitchFamily="34" charset="0"/>
              <a:buChar char="•"/>
            </a:pPr>
            <a:r>
              <a:rPr lang="fa-IR" sz="1600" dirty="0"/>
              <a:t>در صورت مشاهده هر گونه برآمدگی یا زخمی که بهبود نمی یابد، به دنبال درمان سریع آن باشید و هر چه سریع تر به پزشک مراجعه کنید.</a:t>
            </a:r>
          </a:p>
          <a:p>
            <a:pPr marL="285750" indent="-285750" algn="just" rtl="1">
              <a:lnSpc>
                <a:spcPct val="200000"/>
              </a:lnSpc>
              <a:buFont typeface="Arial" panose="020B0604020202020204" pitchFamily="34" charset="0"/>
              <a:buChar char="•"/>
            </a:pPr>
            <a:r>
              <a:rPr lang="fa-IR" sz="1600" dirty="0"/>
              <a:t>از برخورد غیر ضروری با اشعه ایکس تا حد امکان پرهیز کنید.</a:t>
            </a:r>
          </a:p>
        </p:txBody>
      </p:sp>
      <p:pic>
        <p:nvPicPr>
          <p:cNvPr id="3" name="Picture 2">
            <a:extLst>
              <a:ext uri="{FF2B5EF4-FFF2-40B4-BE49-F238E27FC236}">
                <a16:creationId xmlns:a16="http://schemas.microsoft.com/office/drawing/2014/main" id="{C6F2FA5B-FC58-4630-B289-74DD12D11853}"/>
              </a:ext>
            </a:extLst>
          </p:cNvPr>
          <p:cNvPicPr>
            <a:picLocks noChangeAspect="1"/>
          </p:cNvPicPr>
          <p:nvPr/>
        </p:nvPicPr>
        <p:blipFill>
          <a:blip r:embed="rId3"/>
          <a:stretch>
            <a:fillRect/>
          </a:stretch>
        </p:blipFill>
        <p:spPr>
          <a:xfrm>
            <a:off x="4989689" y="4533121"/>
            <a:ext cx="2451705" cy="2011854"/>
          </a:xfrm>
          <a:prstGeom prst="rect">
            <a:avLst/>
          </a:prstGeom>
        </p:spPr>
      </p:pic>
    </p:spTree>
    <p:extLst>
      <p:ext uri="{BB962C8B-B14F-4D97-AF65-F5344CB8AC3E}">
        <p14:creationId xmlns:p14="http://schemas.microsoft.com/office/powerpoint/2010/main" val="28823309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3F258E-82FB-4649-94D5-5EBEF8A20B99}"/>
              </a:ext>
            </a:extLst>
          </p:cNvPr>
          <p:cNvSpPr txBox="1"/>
          <p:nvPr/>
        </p:nvSpPr>
        <p:spPr>
          <a:xfrm>
            <a:off x="850605" y="507345"/>
            <a:ext cx="10189928" cy="5796459"/>
          </a:xfrm>
          <a:prstGeom prst="rect">
            <a:avLst/>
          </a:prstGeom>
          <a:noFill/>
        </p:spPr>
        <p:txBody>
          <a:bodyPr wrap="square" rtlCol="0">
            <a:spAutoFit/>
          </a:bodyPr>
          <a:lstStyle/>
          <a:p>
            <a:pPr algn="just" rtl="1">
              <a:lnSpc>
                <a:spcPct val="200000"/>
              </a:lnSpc>
            </a:pPr>
            <a:r>
              <a:rPr lang="fa-IR" sz="2000" b="1" dirty="0">
                <a:solidFill>
                  <a:schemeClr val="accent1"/>
                </a:solidFill>
                <a:latin typeface="B titr"/>
              </a:rPr>
              <a:t>ایمنی در محیط کار</a:t>
            </a:r>
          </a:p>
          <a:p>
            <a:pPr algn="just" rtl="1">
              <a:lnSpc>
                <a:spcPct val="200000"/>
              </a:lnSpc>
            </a:pPr>
            <a:r>
              <a:rPr lang="fa-IR" sz="2000" dirty="0">
                <a:latin typeface="B zar"/>
              </a:rPr>
              <a:t>سرطان های ناشی از کار، یکی از تهدیدهای خاموش در محیط‌های کاری است که می‌تواند جان میلیون‌ها نفر را در سراسر جهان به خطر اندازد. برخی مشاغل به دلیل ماهیت کاری خود، بیشتر از سایرین، افراد را در معرض مواد سرطان‌زا قرار می‌دهند. دراین مشاغل، مواجهه مداوم با مواد شیمیایی، فلزات سنگین(مانند سرب و جیوه)، گازهای سمی یا تابش‌های زیان‌آور(مانند اشعه ایکس) باعث افزایش خطر ابتلا به سرطان می‌شود. </a:t>
            </a:r>
            <a:r>
              <a:rPr lang="fa-IR" sz="2000" dirty="0">
                <a:solidFill>
                  <a:prstClr val="black"/>
                </a:solidFill>
                <a:latin typeface="B zar"/>
              </a:rPr>
              <a:t>شناخت عوامل خطر، شناسایی مشاغل حساس و به‌ کارگیری روش‌های موثر برای پیشگیری، راه‌حل‌هایی عملی برای کاهش این تهدید هستند.</a:t>
            </a:r>
            <a:endParaRPr lang="en-US" sz="2000" dirty="0">
              <a:solidFill>
                <a:prstClr val="black"/>
              </a:solidFill>
              <a:latin typeface="B zar"/>
            </a:endParaRPr>
          </a:p>
          <a:p>
            <a:pPr algn="just" rtl="1">
              <a:lnSpc>
                <a:spcPct val="200000"/>
              </a:lnSpc>
            </a:pPr>
            <a:r>
              <a:rPr lang="fa-IR" sz="2000" dirty="0">
                <a:solidFill>
                  <a:prstClr val="black"/>
                </a:solidFill>
                <a:latin typeface="B zar"/>
              </a:rPr>
              <a:t>با رعایت موارد بهداشتی در زندگی ومحیط کار، علاوه بر پیشگیری از بروز سرطان ها  می توان به کسانی که  مبتلا به این بیماری شده اند، امید زندگی بهتر و طولانی تری داد.</a:t>
            </a:r>
            <a:endParaRPr lang="fa-IR" sz="2000" dirty="0">
              <a:latin typeface="B zar"/>
            </a:endParaRPr>
          </a:p>
          <a:p>
            <a:pPr algn="r">
              <a:lnSpc>
                <a:spcPct val="150000"/>
              </a:lnSpc>
            </a:pPr>
            <a:endParaRPr lang="fa-IR" dirty="0">
              <a:solidFill>
                <a:srgbClr val="696969"/>
              </a:solidFill>
              <a:latin typeface="B zar"/>
            </a:endParaRPr>
          </a:p>
          <a:p>
            <a:pPr algn="r">
              <a:lnSpc>
                <a:spcPct val="150000"/>
              </a:lnSpc>
            </a:pPr>
            <a:endParaRPr lang="fa-IR" dirty="0">
              <a:solidFill>
                <a:srgbClr val="696969"/>
              </a:solidFill>
              <a:latin typeface="B zar"/>
            </a:endParaRPr>
          </a:p>
        </p:txBody>
      </p:sp>
    </p:spTree>
    <p:extLst>
      <p:ext uri="{BB962C8B-B14F-4D97-AF65-F5344CB8AC3E}">
        <p14:creationId xmlns:p14="http://schemas.microsoft.com/office/powerpoint/2010/main" val="10994272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99BD578-477D-40BD-8892-893F1F772235}"/>
              </a:ext>
            </a:extLst>
          </p:cNvPr>
          <p:cNvSpPr txBox="1"/>
          <p:nvPr/>
        </p:nvSpPr>
        <p:spPr>
          <a:xfrm>
            <a:off x="316089" y="620889"/>
            <a:ext cx="11164711" cy="4669163"/>
          </a:xfrm>
          <a:prstGeom prst="rect">
            <a:avLst/>
          </a:prstGeom>
          <a:noFill/>
        </p:spPr>
        <p:txBody>
          <a:bodyPr wrap="square" rtlCol="0">
            <a:spAutoFit/>
          </a:bodyPr>
          <a:lstStyle/>
          <a:p>
            <a:pPr algn="r" rtl="1">
              <a:lnSpc>
                <a:spcPct val="150000"/>
              </a:lnSpc>
            </a:pPr>
            <a:r>
              <a:rPr lang="fa-IR" b="1" dirty="0">
                <a:solidFill>
                  <a:schemeClr val="accent1"/>
                </a:solidFill>
              </a:rPr>
              <a:t>برخی از سرطان های شغلی شایع ناشی از عوامل محیطی</a:t>
            </a:r>
          </a:p>
          <a:p>
            <a:pPr marL="285750" indent="-285750" algn="just" rtl="1">
              <a:lnSpc>
                <a:spcPct val="150000"/>
              </a:lnSpc>
              <a:buFont typeface="Arial" panose="020B0604020202020204" pitchFamily="34" charset="0"/>
              <a:buChar char="•"/>
            </a:pPr>
            <a:r>
              <a:rPr lang="fa-IR" b="1" dirty="0">
                <a:solidFill>
                  <a:schemeClr val="accent1"/>
                </a:solidFill>
              </a:rPr>
              <a:t>سرطان پوست: </a:t>
            </a:r>
            <a:r>
              <a:rPr lang="fa-IR" sz="1600" dirty="0"/>
              <a:t>حدود 75 درصد سرطان های شغلی، سرطان پوستی هستند. مواجهه طولانی با نور آفتاب، در بروز سرطان پوست تاثیر دارد. سرطان پوست در بین کارکنان  صنایع گاز، پالایشگاه نفت، تقطیر، کوره ها، صنایع فلزی، رنگرزی و ... یک خطر شغلی به شمار می آید.</a:t>
            </a:r>
          </a:p>
          <a:p>
            <a:pPr algn="just" rtl="1">
              <a:lnSpc>
                <a:spcPct val="150000"/>
              </a:lnSpc>
            </a:pPr>
            <a:endParaRPr lang="fa-IR" sz="1600" b="1" dirty="0">
              <a:solidFill>
                <a:schemeClr val="accent1"/>
              </a:solidFill>
            </a:endParaRPr>
          </a:p>
          <a:p>
            <a:pPr marL="285750" indent="-285750" algn="r" rtl="1">
              <a:lnSpc>
                <a:spcPct val="150000"/>
              </a:lnSpc>
              <a:buFont typeface="Arial" panose="020B0604020202020204" pitchFamily="34" charset="0"/>
              <a:buChar char="•"/>
            </a:pPr>
            <a:r>
              <a:rPr lang="fa-IR" b="1" dirty="0">
                <a:solidFill>
                  <a:schemeClr val="accent1"/>
                </a:solidFill>
              </a:rPr>
              <a:t>سرطان ریه: </a:t>
            </a:r>
            <a:r>
              <a:rPr lang="fa-IR" sz="1600" dirty="0"/>
              <a:t>سرطان ریه یک خطر شغلی در صنایع گاز، ذوب فلزات، معادن و نیز کارخانه های آسیاب کردن آرسنیک است به ویژه اینکه اگر کارکنان این مراکز سیگار هم بکشند، به شدت بر احتمال ابتلای آنها به سرطان ریه افزوده میشود.</a:t>
            </a:r>
          </a:p>
          <a:p>
            <a:pPr algn="r" rtl="1">
              <a:lnSpc>
                <a:spcPct val="150000"/>
              </a:lnSpc>
            </a:pPr>
            <a:endParaRPr lang="fa-IR" sz="1600" dirty="0"/>
          </a:p>
          <a:p>
            <a:pPr marL="285750" indent="-285750" algn="r" rtl="1">
              <a:lnSpc>
                <a:spcPct val="150000"/>
              </a:lnSpc>
              <a:buFont typeface="Arial" panose="020B0604020202020204" pitchFamily="34" charset="0"/>
              <a:buChar char="•"/>
            </a:pPr>
            <a:r>
              <a:rPr lang="fa-IR" b="1" dirty="0">
                <a:solidFill>
                  <a:schemeClr val="accent1"/>
                </a:solidFill>
              </a:rPr>
              <a:t>سرطان خون: </a:t>
            </a:r>
            <a:r>
              <a:rPr lang="fa-IR" sz="1600" dirty="0"/>
              <a:t>در بین افرادی که در برخی از صنایع شیمیایی کار می کنند سرطان های خون بیشتر دیده میشود. مشاغلی که در معرض سرطان خون هستند: کارکنان کاغذ سازی، افرادی که با پرتو های رادیواکتیو سر و کار دارند،ساختن و به کاربردن رنگ ها،  لعاب ها، مرکب و مواد نگه دارنده</a:t>
            </a:r>
          </a:p>
          <a:p>
            <a:pPr algn="r" rtl="1">
              <a:lnSpc>
                <a:spcPct val="150000"/>
              </a:lnSpc>
            </a:pPr>
            <a:endParaRPr lang="fa-IR" sz="1600" dirty="0"/>
          </a:p>
          <a:p>
            <a:pPr marL="285750" indent="-285750" algn="r" rtl="1">
              <a:lnSpc>
                <a:spcPct val="150000"/>
              </a:lnSpc>
              <a:buFont typeface="Arial" panose="020B0604020202020204" pitchFamily="34" charset="0"/>
              <a:buChar char="•"/>
            </a:pPr>
            <a:r>
              <a:rPr lang="fa-IR" sz="1600" b="1" dirty="0">
                <a:solidFill>
                  <a:schemeClr val="accent1"/>
                </a:solidFill>
              </a:rPr>
              <a:t>سرطان مثانه: </a:t>
            </a:r>
            <a:r>
              <a:rPr lang="fa-IR" sz="1600" dirty="0"/>
              <a:t>اگر سرطان مثانه زود تشخیص داده شود،  درمان بیماری تا نود درصد قطعی و پایدار است. صنایع پیوسته با سرطان مثانه عبارتند از: رنگ سازی و رنگ آمیزی( رنگ کردن پوست و کاغذ)، انئاع رنگ ها، کابل سازی، لاستیک سازی</a:t>
            </a:r>
            <a:endParaRPr lang="en-US" dirty="0"/>
          </a:p>
        </p:txBody>
      </p:sp>
    </p:spTree>
    <p:extLst>
      <p:ext uri="{BB962C8B-B14F-4D97-AF65-F5344CB8AC3E}">
        <p14:creationId xmlns:p14="http://schemas.microsoft.com/office/powerpoint/2010/main" val="21391164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A959CB6-8CAF-4748-9C8B-4CB1919A9B1E}"/>
              </a:ext>
            </a:extLst>
          </p:cNvPr>
          <p:cNvSpPr txBox="1"/>
          <p:nvPr/>
        </p:nvSpPr>
        <p:spPr>
          <a:xfrm rot="10800000" flipH="1" flipV="1">
            <a:off x="482010" y="819934"/>
            <a:ext cx="11227980" cy="5000728"/>
          </a:xfrm>
          <a:prstGeom prst="rect">
            <a:avLst/>
          </a:prstGeom>
          <a:noFill/>
        </p:spPr>
        <p:txBody>
          <a:bodyPr wrap="square" rtlCol="0">
            <a:spAutoFit/>
          </a:bodyPr>
          <a:lstStyle/>
          <a:p>
            <a:pPr algn="r" rtl="1"/>
            <a:r>
              <a:rPr lang="fa-IR" dirty="0">
                <a:solidFill>
                  <a:srgbClr val="0070C0"/>
                </a:solidFill>
              </a:rPr>
              <a:t>مشاغل پرخطر در ابتلا به سرطان شغلی </a:t>
            </a:r>
          </a:p>
          <a:p>
            <a:pPr marL="285750" indent="-285750" algn="justLow" rtl="1">
              <a:lnSpc>
                <a:spcPct val="200000"/>
              </a:lnSpc>
              <a:buFont typeface="Wingdings" panose="05000000000000000000" pitchFamily="2" charset="2"/>
              <a:buChar char="Ø"/>
            </a:pPr>
            <a:r>
              <a:rPr lang="fa-IR" b="1" dirty="0">
                <a:solidFill>
                  <a:schemeClr val="accent1"/>
                </a:solidFill>
              </a:rPr>
              <a:t>کارگران معادن: </a:t>
            </a:r>
            <a:r>
              <a:rPr lang="fa-IR" dirty="0"/>
              <a:t>در معرض گاز رادون، سیلیس و آزبست(پنبه نسوز) قرار دارند. کارگرانی که به طور مداوم در معرض این گازها و گرد و غبار ها  قرار دارند، احتمال ابتلا به سرطان ریه در آن ها ۵ برابر بیشتر از سایر کارگران است.</a:t>
            </a:r>
          </a:p>
          <a:p>
            <a:pPr algn="justLow" rtl="1">
              <a:lnSpc>
                <a:spcPct val="200000"/>
              </a:lnSpc>
            </a:pPr>
            <a:endParaRPr lang="fa-IR" dirty="0"/>
          </a:p>
          <a:p>
            <a:pPr marL="285750" indent="-285750" algn="justLow" rtl="1">
              <a:lnSpc>
                <a:spcPct val="150000"/>
              </a:lnSpc>
              <a:buFont typeface="Wingdings" panose="05000000000000000000" pitchFamily="2" charset="2"/>
              <a:buChar char="Ø"/>
            </a:pPr>
            <a:r>
              <a:rPr lang="fa-IR" b="1" dirty="0">
                <a:solidFill>
                  <a:schemeClr val="accent1"/>
                </a:solidFill>
              </a:rPr>
              <a:t>کشاورزان: </a:t>
            </a:r>
            <a:r>
              <a:rPr lang="fa-IR" dirty="0">
                <a:latin typeface="B zar"/>
              </a:rPr>
              <a:t>سموم ضدآفتی که در تولید مواد غذایی غیر اورگانیک استفاده می شوند نه تنها باعث نگرانی مصرف کنندگان هستند، بلکه صدمات بسیار بیشتری به کشاورزان وارد می کنند. طبق تحقیقات، نرخ ابتلا به بعضی سرطان ها در میان کشاورزان و خانواده های آن ها بیشتر از میزان عادی است.</a:t>
            </a:r>
          </a:p>
          <a:p>
            <a:pPr algn="justLow" rtl="1">
              <a:lnSpc>
                <a:spcPct val="150000"/>
              </a:lnSpc>
            </a:pPr>
            <a:endParaRPr lang="fa-IR" dirty="0">
              <a:latin typeface="B zar"/>
            </a:endParaRPr>
          </a:p>
          <a:p>
            <a:pPr marL="285750" indent="-285750" algn="justLow" rtl="1">
              <a:lnSpc>
                <a:spcPct val="150000"/>
              </a:lnSpc>
              <a:buFont typeface="Wingdings" panose="05000000000000000000" pitchFamily="2" charset="2"/>
              <a:buChar char="Ø"/>
            </a:pPr>
            <a:r>
              <a:rPr lang="fa-IR" b="1" dirty="0">
                <a:solidFill>
                  <a:schemeClr val="accent1"/>
                </a:solidFill>
              </a:rPr>
              <a:t>جوشکارها: </a:t>
            </a:r>
            <a:r>
              <a:rPr lang="fa-IR" dirty="0"/>
              <a:t>طبق پژوهش های صورت گرفته، قرارگیری در معرض گاز جوشکاری و اشعه ها میلیون ها جوشکار در سراسر دنیا را در معرض ابتلا به سرطان قرار داده است.این مواد سمی می توانند باعث بروز سرطان های ریه، کلیه، آب مروارید و دیگر بیماری ها شوند.</a:t>
            </a:r>
          </a:p>
          <a:p>
            <a:pPr marL="285750" indent="-285750" algn="just" rtl="1">
              <a:lnSpc>
                <a:spcPct val="200000"/>
              </a:lnSpc>
              <a:buFont typeface="Wingdings" panose="05000000000000000000" pitchFamily="2" charset="2"/>
              <a:buChar char="Ø"/>
            </a:pPr>
            <a:endParaRPr lang="en-US" dirty="0"/>
          </a:p>
        </p:txBody>
      </p:sp>
    </p:spTree>
    <p:extLst>
      <p:ext uri="{BB962C8B-B14F-4D97-AF65-F5344CB8AC3E}">
        <p14:creationId xmlns:p14="http://schemas.microsoft.com/office/powerpoint/2010/main" val="22455434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D20739E-FB7F-45E7-8695-818EE5FDCB36}"/>
              </a:ext>
            </a:extLst>
          </p:cNvPr>
          <p:cNvSpPr/>
          <p:nvPr/>
        </p:nvSpPr>
        <p:spPr>
          <a:xfrm>
            <a:off x="654756" y="251894"/>
            <a:ext cx="10534633" cy="5442516"/>
          </a:xfrm>
          <a:prstGeom prst="rect">
            <a:avLst/>
          </a:prstGeom>
        </p:spPr>
        <p:txBody>
          <a:bodyPr wrap="square">
            <a:spAutoFit/>
          </a:bodyPr>
          <a:lstStyle/>
          <a:p>
            <a:pPr algn="r" rtl="1"/>
            <a:endParaRPr lang="en-US" dirty="0"/>
          </a:p>
          <a:p>
            <a:pPr marL="285750" lvl="0" indent="-285750" algn="just" rtl="1">
              <a:lnSpc>
                <a:spcPct val="200000"/>
              </a:lnSpc>
              <a:buFont typeface="Wingdings" panose="05000000000000000000" pitchFamily="2" charset="2"/>
              <a:buChar char="Ø"/>
            </a:pPr>
            <a:r>
              <a:rPr lang="fa-IR" b="1" dirty="0">
                <a:solidFill>
                  <a:schemeClr val="accent1"/>
                </a:solidFill>
                <a:latin typeface="B zar"/>
              </a:rPr>
              <a:t>آرایشگرها: </a:t>
            </a:r>
            <a:r>
              <a:rPr lang="fa-IR" dirty="0">
                <a:solidFill>
                  <a:prstClr val="black"/>
                </a:solidFill>
                <a:latin typeface="B zar"/>
              </a:rPr>
              <a:t>استفاده ی گاه و بیگاه از مواد رنگ خطر چندانی برای افراد عادی ندارد، اما سرو کار داشتن مداوم با این مواد برای آرایشگرها بسیار خطرساز است. مواد شیمیایی (آمین های اروماتیک) موجود در برخی رنگ موها، خطر ابتلا به سرطان مثانه را در آرایشگرها بالا می برد.</a:t>
            </a:r>
          </a:p>
          <a:p>
            <a:pPr lvl="0" algn="just" rtl="1">
              <a:lnSpc>
                <a:spcPct val="200000"/>
              </a:lnSpc>
            </a:pPr>
            <a:r>
              <a:rPr lang="fa-IR" dirty="0">
                <a:solidFill>
                  <a:prstClr val="black"/>
                </a:solidFill>
                <a:latin typeface="B zar"/>
              </a:rPr>
              <a:t>تصور بر آن بود که از سال ۱۹۷۰ دیگر از این مواد شیمیایی در ساخت رنگ مو استفاده نمی شود، اما تحقیقات جدید از وجود این مواد در خون آرایشگرها حکایت دارد. برای کم شدن خطر، آرایشگرها باید در هنگام استفاده از محصولات شیمیایی دستکش به دست کنند و سالن آرایشگاه از تهویه ی مناسبی برخوردار باشد</a:t>
            </a:r>
            <a:r>
              <a:rPr lang="fa-IR" dirty="0">
                <a:solidFill>
                  <a:prstClr val="black"/>
                </a:solidFill>
              </a:rPr>
              <a:t>.</a:t>
            </a:r>
          </a:p>
          <a:p>
            <a:pPr lvl="0" algn="just" rtl="1">
              <a:lnSpc>
                <a:spcPct val="200000"/>
              </a:lnSpc>
            </a:pPr>
            <a:endParaRPr lang="en-US" dirty="0"/>
          </a:p>
          <a:p>
            <a:pPr algn="just" rtl="1">
              <a:lnSpc>
                <a:spcPct val="150000"/>
              </a:lnSpc>
            </a:pPr>
            <a:r>
              <a:rPr lang="fa-IR" b="1" dirty="0">
                <a:solidFill>
                  <a:schemeClr val="accent1"/>
                </a:solidFill>
                <a:latin typeface="B zar"/>
              </a:rPr>
              <a:t>کارگران صنایع شیمیایی: </a:t>
            </a:r>
            <a:r>
              <a:rPr lang="fa-IR" dirty="0">
                <a:latin typeface="B zar"/>
              </a:rPr>
              <a:t>کارگرانی که به مدت چندین سال در صنایع شیمیایی، پتروشیمی و کارگاه‌های فاقد تهویه مناسب مشغول به کار هستند، بیشتر در معرض ابتلا به سرطان‌هایی مانند ریه، مثانه، خون و پوست قرار می‌گیرند. این آسیب‌ها به دلیل انباشته شدن ذرات سمی در بدن به‌ مرور زمان بروز می‌کنند و اغلب سال‌ها پس از شروع فعالیت شغلی آشکار می‌شوند</a:t>
            </a:r>
            <a:r>
              <a:rPr lang="fa-IR" dirty="0"/>
              <a:t>.</a:t>
            </a:r>
          </a:p>
        </p:txBody>
      </p:sp>
    </p:spTree>
    <p:extLst>
      <p:ext uri="{BB962C8B-B14F-4D97-AF65-F5344CB8AC3E}">
        <p14:creationId xmlns:p14="http://schemas.microsoft.com/office/powerpoint/2010/main" val="12021426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9E7BF3-30EE-4263-B4ED-8E8741A561D1}"/>
              </a:ext>
            </a:extLst>
          </p:cNvPr>
          <p:cNvSpPr/>
          <p:nvPr/>
        </p:nvSpPr>
        <p:spPr>
          <a:xfrm>
            <a:off x="180622" y="590640"/>
            <a:ext cx="11684000" cy="4611519"/>
          </a:xfrm>
          <a:prstGeom prst="rect">
            <a:avLst/>
          </a:prstGeom>
        </p:spPr>
        <p:txBody>
          <a:bodyPr wrap="square">
            <a:spAutoFit/>
          </a:bodyPr>
          <a:lstStyle/>
          <a:p>
            <a:pPr marL="285750" indent="-285750" algn="just" rtl="1">
              <a:lnSpc>
                <a:spcPct val="150000"/>
              </a:lnSpc>
              <a:buFont typeface="Wingdings" panose="05000000000000000000" pitchFamily="2" charset="2"/>
              <a:buChar char="Ø"/>
            </a:pPr>
            <a:r>
              <a:rPr lang="fa-IR" b="1" dirty="0">
                <a:solidFill>
                  <a:schemeClr val="accent1"/>
                </a:solidFill>
              </a:rPr>
              <a:t>کارکنان بخش رادیولوژی یا هسته‌ای: </a:t>
            </a:r>
            <a:r>
              <a:rPr lang="fa-IR" dirty="0">
                <a:latin typeface="B zar"/>
              </a:rPr>
              <a:t>تماس با اشعه ایکس می‌تواند باعث جهش در </a:t>
            </a:r>
            <a:r>
              <a:rPr lang="en-US" dirty="0">
                <a:latin typeface="B zar"/>
              </a:rPr>
              <a:t>DNA</a:t>
            </a:r>
            <a:r>
              <a:rPr lang="fa-IR" dirty="0">
                <a:latin typeface="B zar"/>
              </a:rPr>
              <a:t> شود و ممکن است در آینده منجر به بروز انواع سرطان شود. </a:t>
            </a:r>
            <a:endParaRPr lang="fa-IR" dirty="0"/>
          </a:p>
          <a:p>
            <a:pPr marL="285750" indent="-285750" algn="just" rtl="1">
              <a:lnSpc>
                <a:spcPct val="150000"/>
              </a:lnSpc>
              <a:buFont typeface="Wingdings" panose="05000000000000000000" pitchFamily="2" charset="2"/>
              <a:buChar char="Ø"/>
            </a:pPr>
            <a:r>
              <a:rPr lang="fa-IR" b="1" dirty="0">
                <a:solidFill>
                  <a:schemeClr val="accent1"/>
                </a:solidFill>
              </a:rPr>
              <a:t>کارگران ایزوگام کار</a:t>
            </a:r>
            <a:r>
              <a:rPr lang="fa-IR" b="1" dirty="0">
                <a:solidFill>
                  <a:schemeClr val="accent1"/>
                </a:solidFill>
                <a:latin typeface="B zar"/>
              </a:rPr>
              <a:t>: </a:t>
            </a:r>
            <a:r>
              <a:rPr lang="fa-IR" dirty="0">
                <a:latin typeface="B zar"/>
              </a:rPr>
              <a:t>کارگرانی که بام های ساختمان ها و جاده ها را آسفالت می کنند، خطر ابتلا به سرطان در آن ها بالا است. محققان پی برده اند که کارگران ایزوگام کار و دیگر مشاغلی که با قیر داغ سر و کار دارند، بعد از شیفت های کاری، میزان ماده ی شیمیایی هیدروکربن اروماتیک چند حلقه ای در خون آن ها افزایش می یابد و خطر بروز سرطان را بالا می برد.</a:t>
            </a:r>
          </a:p>
          <a:p>
            <a:pPr algn="just" rtl="1">
              <a:lnSpc>
                <a:spcPct val="150000"/>
              </a:lnSpc>
            </a:pPr>
            <a:endParaRPr lang="fa-IR" dirty="0">
              <a:latin typeface="B zar"/>
            </a:endParaRPr>
          </a:p>
          <a:p>
            <a:pPr marL="285750" indent="-285750" algn="just" rtl="1">
              <a:lnSpc>
                <a:spcPct val="150000"/>
              </a:lnSpc>
              <a:buFont typeface="Wingdings" panose="05000000000000000000" pitchFamily="2" charset="2"/>
              <a:buChar char="v"/>
            </a:pPr>
            <a:r>
              <a:rPr lang="fa-IR" dirty="0">
                <a:latin typeface="B zar"/>
              </a:rPr>
              <a:t>مواجهه با دود سیگار در محیط کار ازجمله موارد مخاطرات شغلی برای سرطان است. مطالعات در آمریکا نشان داده است </a:t>
            </a:r>
            <a:r>
              <a:rPr lang="fa-IR" dirty="0">
                <a:latin typeface="Dubai" panose="020B0503030403030204" pitchFamily="34" charset="-78"/>
                <a:cs typeface="Dubai" panose="020B0503030403030204" pitchFamily="34" charset="-78"/>
              </a:rPr>
              <a:t>7-4</a:t>
            </a:r>
            <a:r>
              <a:rPr lang="fa-IR" dirty="0">
                <a:latin typeface="B zar"/>
              </a:rPr>
              <a:t> درصد از مرگ های ناشی از  بیماری های قلبی عروقی مربوط به مواجهه افراد غیر سیگاری با دود سیگار درمحیط کار است. سیگار کشیدن غیر مستقیم توسط آژانس بین المللی پژوهش در سرطان به عنوان یک عامل سرطان زا در انسان شناخته شده است.</a:t>
            </a:r>
          </a:p>
          <a:p>
            <a:pPr marL="339725" indent="-163513" algn="just" rtl="1">
              <a:lnSpc>
                <a:spcPct val="150000"/>
              </a:lnSpc>
            </a:pPr>
            <a:r>
              <a:rPr lang="fa-IR" dirty="0">
                <a:latin typeface="B zar"/>
              </a:rPr>
              <a:t> موثرترین روش پیشگیری از " سیگار کشیدن غیر مستقیم"، ممنوعیت  مصرف  دخانیات  در محیط های کاری سر بسته است.</a:t>
            </a:r>
          </a:p>
          <a:p>
            <a:pPr algn="just" rtl="1">
              <a:lnSpc>
                <a:spcPct val="150000"/>
              </a:lnSpc>
            </a:pPr>
            <a:endParaRPr lang="fa-IR" dirty="0">
              <a:solidFill>
                <a:schemeClr val="accent1"/>
              </a:solidFill>
              <a:latin typeface="B zar"/>
            </a:endParaRPr>
          </a:p>
          <a:p>
            <a:pPr algn="r" rtl="1">
              <a:lnSpc>
                <a:spcPct val="150000"/>
              </a:lnSpc>
            </a:pPr>
            <a:endParaRPr lang="fa-IR" dirty="0">
              <a:latin typeface="B zar"/>
            </a:endParaRPr>
          </a:p>
        </p:txBody>
      </p:sp>
    </p:spTree>
    <p:extLst>
      <p:ext uri="{BB962C8B-B14F-4D97-AF65-F5344CB8AC3E}">
        <p14:creationId xmlns:p14="http://schemas.microsoft.com/office/powerpoint/2010/main" val="6367848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9F9937CC-0E9D-4270-9167-496BBBE2B079}"/>
              </a:ext>
            </a:extLst>
          </p:cNvPr>
          <p:cNvGraphicFramePr>
            <a:graphicFrameLocks noGrp="1"/>
          </p:cNvGraphicFramePr>
          <p:nvPr>
            <p:extLst>
              <p:ext uri="{D42A27DB-BD31-4B8C-83A1-F6EECF244321}">
                <p14:modId xmlns:p14="http://schemas.microsoft.com/office/powerpoint/2010/main" val="111412164"/>
              </p:ext>
            </p:extLst>
          </p:nvPr>
        </p:nvGraphicFramePr>
        <p:xfrm>
          <a:off x="1828800" y="666202"/>
          <a:ext cx="8127999" cy="5758525"/>
        </p:xfrm>
        <a:graphic>
          <a:graphicData uri="http://schemas.openxmlformats.org/drawingml/2006/table">
            <a:tbl>
              <a:tblPr firstRow="1" bandRow="1">
                <a:tableStyleId>{5C22544A-7EE6-4342-B048-85BDC9FD1C3A}</a:tableStyleId>
              </a:tblPr>
              <a:tblGrid>
                <a:gridCol w="2923822">
                  <a:extLst>
                    <a:ext uri="{9D8B030D-6E8A-4147-A177-3AD203B41FA5}">
                      <a16:colId xmlns:a16="http://schemas.microsoft.com/office/drawing/2014/main" val="120743714"/>
                    </a:ext>
                  </a:extLst>
                </a:gridCol>
                <a:gridCol w="2607734">
                  <a:extLst>
                    <a:ext uri="{9D8B030D-6E8A-4147-A177-3AD203B41FA5}">
                      <a16:colId xmlns:a16="http://schemas.microsoft.com/office/drawing/2014/main" val="1184636982"/>
                    </a:ext>
                  </a:extLst>
                </a:gridCol>
                <a:gridCol w="2596443">
                  <a:extLst>
                    <a:ext uri="{9D8B030D-6E8A-4147-A177-3AD203B41FA5}">
                      <a16:colId xmlns:a16="http://schemas.microsoft.com/office/drawing/2014/main" val="1558777922"/>
                    </a:ext>
                  </a:extLst>
                </a:gridCol>
              </a:tblGrid>
              <a:tr h="656137">
                <a:tc>
                  <a:txBody>
                    <a:bodyPr/>
                    <a:lstStyle/>
                    <a:p>
                      <a:pPr algn="ctr" rtl="1">
                        <a:lnSpc>
                          <a:spcPct val="100000"/>
                        </a:lnSpc>
                      </a:pPr>
                      <a:r>
                        <a:rPr lang="fa-IR" dirty="0"/>
                        <a:t>نوع صنایعی که از ماده آسیب رسان استفاده میکنند</a:t>
                      </a:r>
                      <a:endParaRPr lang="en-US" dirty="0"/>
                    </a:p>
                  </a:txBody>
                  <a:tcPr/>
                </a:tc>
                <a:tc>
                  <a:txBody>
                    <a:bodyPr/>
                    <a:lstStyle/>
                    <a:p>
                      <a:pPr algn="ctr" rtl="1">
                        <a:lnSpc>
                          <a:spcPct val="100000"/>
                        </a:lnSpc>
                      </a:pPr>
                      <a:r>
                        <a:rPr lang="fa-IR" dirty="0"/>
                        <a:t>نوع سرطان</a:t>
                      </a:r>
                      <a:endParaRPr lang="en-US" dirty="0"/>
                    </a:p>
                  </a:txBody>
                  <a:tcPr/>
                </a:tc>
                <a:tc>
                  <a:txBody>
                    <a:bodyPr/>
                    <a:lstStyle/>
                    <a:p>
                      <a:pPr algn="ctr" rtl="1">
                        <a:lnSpc>
                          <a:spcPct val="100000"/>
                        </a:lnSpc>
                      </a:pPr>
                      <a:r>
                        <a:rPr lang="fa-IR" dirty="0"/>
                        <a:t>نوع ماده آسیب رسان</a:t>
                      </a:r>
                      <a:endParaRPr lang="en-US" dirty="0"/>
                    </a:p>
                  </a:txBody>
                  <a:tcPr/>
                </a:tc>
                <a:extLst>
                  <a:ext uri="{0D108BD9-81ED-4DB2-BD59-A6C34878D82A}">
                    <a16:rowId xmlns:a16="http://schemas.microsoft.com/office/drawing/2014/main" val="888309134"/>
                  </a:ext>
                </a:extLst>
              </a:tr>
              <a:tr h="752310">
                <a:tc>
                  <a:txBody>
                    <a:bodyPr/>
                    <a:lstStyle/>
                    <a:p>
                      <a:pPr algn="ctr" rtl="1">
                        <a:lnSpc>
                          <a:spcPct val="100000"/>
                        </a:lnSpc>
                      </a:pPr>
                      <a:r>
                        <a:rPr lang="fa-IR" sz="1600" dirty="0">
                          <a:latin typeface="B zar"/>
                        </a:rPr>
                        <a:t>محصولات آزبستی سیمانی(شامل لوله های آزبست سیمانی، صفحه های ایرانیت که در صنایع گوناگون به کار می روند)</a:t>
                      </a:r>
                      <a:endParaRPr lang="en-US" sz="1600" dirty="0">
                        <a:latin typeface="B zar"/>
                      </a:endParaRPr>
                    </a:p>
                  </a:txBody>
                  <a:tcPr/>
                </a:tc>
                <a:tc>
                  <a:txBody>
                    <a:bodyPr/>
                    <a:lstStyle/>
                    <a:p>
                      <a:pPr algn="ctr" rtl="1">
                        <a:lnSpc>
                          <a:spcPct val="100000"/>
                        </a:lnSpc>
                      </a:pPr>
                      <a:r>
                        <a:rPr lang="fa-IR" dirty="0"/>
                        <a:t>حنجره، ریه، تخمدان</a:t>
                      </a:r>
                      <a:endParaRPr lang="en-US" dirty="0"/>
                    </a:p>
                  </a:txBody>
                  <a:tcPr/>
                </a:tc>
                <a:tc>
                  <a:txBody>
                    <a:bodyPr/>
                    <a:lstStyle/>
                    <a:p>
                      <a:pPr algn="ctr" rtl="1">
                        <a:lnSpc>
                          <a:spcPct val="100000"/>
                        </a:lnSpc>
                      </a:pPr>
                      <a:r>
                        <a:rPr lang="fa-IR" dirty="0"/>
                        <a:t>آزبست(پنبه نسوز)</a:t>
                      </a:r>
                      <a:endParaRPr lang="en-US" dirty="0"/>
                    </a:p>
                  </a:txBody>
                  <a:tcPr/>
                </a:tc>
                <a:extLst>
                  <a:ext uri="{0D108BD9-81ED-4DB2-BD59-A6C34878D82A}">
                    <a16:rowId xmlns:a16="http://schemas.microsoft.com/office/drawing/2014/main" val="3124859244"/>
                  </a:ext>
                </a:extLst>
              </a:tr>
              <a:tr h="418371">
                <a:tc>
                  <a:txBody>
                    <a:bodyPr/>
                    <a:lstStyle/>
                    <a:p>
                      <a:pPr algn="ctr" rtl="1">
                        <a:lnSpc>
                          <a:spcPct val="100000"/>
                        </a:lnSpc>
                      </a:pPr>
                      <a:r>
                        <a:rPr lang="fa-IR" dirty="0"/>
                        <a:t>هر نوع صنعت</a:t>
                      </a:r>
                      <a:endParaRPr lang="en-US" dirty="0"/>
                    </a:p>
                  </a:txBody>
                  <a:tcPr/>
                </a:tc>
                <a:tc>
                  <a:txBody>
                    <a:bodyPr/>
                    <a:lstStyle/>
                    <a:p>
                      <a:pPr algn="ctr" rtl="1">
                        <a:lnSpc>
                          <a:spcPct val="100000"/>
                        </a:lnSpc>
                      </a:pPr>
                      <a:r>
                        <a:rPr lang="fa-IR" dirty="0"/>
                        <a:t>ریه</a:t>
                      </a:r>
                      <a:endParaRPr lang="en-US" dirty="0"/>
                    </a:p>
                  </a:txBody>
                  <a:tcPr/>
                </a:tc>
                <a:tc>
                  <a:txBody>
                    <a:bodyPr/>
                    <a:lstStyle/>
                    <a:p>
                      <a:pPr algn="ctr" rtl="1">
                        <a:lnSpc>
                          <a:spcPct val="100000"/>
                        </a:lnSpc>
                      </a:pPr>
                      <a:r>
                        <a:rPr lang="fa-IR" dirty="0"/>
                        <a:t>سیگار، دود تنباکو</a:t>
                      </a:r>
                      <a:endParaRPr lang="en-US" dirty="0"/>
                    </a:p>
                  </a:txBody>
                  <a:tcPr/>
                </a:tc>
                <a:extLst>
                  <a:ext uri="{0D108BD9-81ED-4DB2-BD59-A6C34878D82A}">
                    <a16:rowId xmlns:a16="http://schemas.microsoft.com/office/drawing/2014/main" val="2933665512"/>
                  </a:ext>
                </a:extLst>
              </a:tr>
              <a:tr h="835900">
                <a:tc>
                  <a:txBody>
                    <a:bodyPr/>
                    <a:lstStyle/>
                    <a:p>
                      <a:pPr algn="ctr" rtl="1">
                        <a:lnSpc>
                          <a:spcPct val="100000"/>
                        </a:lnSpc>
                      </a:pPr>
                      <a:r>
                        <a:rPr lang="fa-IR" dirty="0"/>
                        <a:t>شیشه سازی، چینی سازی، سرامیک سازی، تولید آجر ماسه آهکی، ریخته گری، تولید پشم شیشه</a:t>
                      </a:r>
                      <a:endParaRPr lang="en-US" dirty="0"/>
                    </a:p>
                  </a:txBody>
                  <a:tcPr/>
                </a:tc>
                <a:tc>
                  <a:txBody>
                    <a:bodyPr/>
                    <a:lstStyle/>
                    <a:p>
                      <a:pPr algn="ctr" rtl="1">
                        <a:lnSpc>
                          <a:spcPct val="100000"/>
                        </a:lnSpc>
                      </a:pPr>
                      <a:r>
                        <a:rPr lang="fa-IR" dirty="0"/>
                        <a:t>ریه </a:t>
                      </a:r>
                      <a:endParaRPr lang="en-US" dirty="0"/>
                    </a:p>
                  </a:txBody>
                  <a:tcPr/>
                </a:tc>
                <a:tc>
                  <a:txBody>
                    <a:bodyPr/>
                    <a:lstStyle/>
                    <a:p>
                      <a:pPr algn="ctr" rtl="1">
                        <a:lnSpc>
                          <a:spcPct val="100000"/>
                        </a:lnSpc>
                      </a:pPr>
                      <a:r>
                        <a:rPr lang="fa-IR" dirty="0"/>
                        <a:t>سیلیس </a:t>
                      </a:r>
                      <a:endParaRPr lang="en-US" dirty="0"/>
                    </a:p>
                  </a:txBody>
                  <a:tcPr/>
                </a:tc>
                <a:extLst>
                  <a:ext uri="{0D108BD9-81ED-4DB2-BD59-A6C34878D82A}">
                    <a16:rowId xmlns:a16="http://schemas.microsoft.com/office/drawing/2014/main" val="2278572502"/>
                  </a:ext>
                </a:extLst>
              </a:tr>
              <a:tr h="334360">
                <a:tc>
                  <a:txBody>
                    <a:bodyPr/>
                    <a:lstStyle/>
                    <a:p>
                      <a:pPr algn="ctr" rtl="1">
                        <a:lnSpc>
                          <a:spcPct val="100000"/>
                        </a:lnSpc>
                      </a:pPr>
                      <a:r>
                        <a:rPr lang="fa-IR" dirty="0"/>
                        <a:t>صنایع آلومینیوم سازی</a:t>
                      </a:r>
                      <a:endParaRPr lang="en-US" dirty="0"/>
                    </a:p>
                  </a:txBody>
                  <a:tcPr/>
                </a:tc>
                <a:tc>
                  <a:txBody>
                    <a:bodyPr/>
                    <a:lstStyle/>
                    <a:p>
                      <a:pPr algn="ctr" rtl="1">
                        <a:lnSpc>
                          <a:spcPct val="100000"/>
                        </a:lnSpc>
                      </a:pPr>
                      <a:r>
                        <a:rPr lang="fa-IR" dirty="0"/>
                        <a:t>مثانه، ریه، پوست</a:t>
                      </a:r>
                      <a:endParaRPr lang="en-US" dirty="0"/>
                    </a:p>
                  </a:txBody>
                  <a:tcPr/>
                </a:tc>
                <a:tc>
                  <a:txBody>
                    <a:bodyPr/>
                    <a:lstStyle/>
                    <a:p>
                      <a:pPr algn="ctr" rtl="1">
                        <a:lnSpc>
                          <a:spcPct val="100000"/>
                        </a:lnSpc>
                      </a:pPr>
                      <a:r>
                        <a:rPr lang="fa-IR" dirty="0"/>
                        <a:t>تولید آلومینیوم</a:t>
                      </a:r>
                      <a:endParaRPr lang="en-US" dirty="0"/>
                    </a:p>
                  </a:txBody>
                  <a:tcPr/>
                </a:tc>
                <a:extLst>
                  <a:ext uri="{0D108BD9-81ED-4DB2-BD59-A6C34878D82A}">
                    <a16:rowId xmlns:a16="http://schemas.microsoft.com/office/drawing/2014/main" val="1972946540"/>
                  </a:ext>
                </a:extLst>
              </a:tr>
              <a:tr h="1337440">
                <a:tc>
                  <a:txBody>
                    <a:bodyPr/>
                    <a:lstStyle/>
                    <a:p>
                      <a:pPr algn="ctr" rtl="1">
                        <a:lnSpc>
                          <a:spcPct val="100000"/>
                        </a:lnSpc>
                      </a:pPr>
                      <a:r>
                        <a:rPr lang="fa-IR" dirty="0">
                          <a:effectLst/>
                        </a:rPr>
                        <a:t>صنایع تولید رنگ و مصرف کننده رنگ(مانند اتومبیل سازی)</a:t>
                      </a:r>
                    </a:p>
                  </a:txBody>
                  <a:tcPr marL="47625" marR="47625" marT="47625" marB="47625" anchor="ctr"/>
                </a:tc>
                <a:tc>
                  <a:txBody>
                    <a:bodyPr/>
                    <a:lstStyle/>
                    <a:p>
                      <a:pPr algn="ctr" rtl="1">
                        <a:lnSpc>
                          <a:spcPct val="100000"/>
                        </a:lnSpc>
                      </a:pPr>
                      <a:r>
                        <a:rPr lang="fa-IR" dirty="0"/>
                        <a:t>ریه، پوست، مثانه، لوسمی</a:t>
                      </a:r>
                      <a:endParaRPr lang="en-US" dirty="0"/>
                    </a:p>
                  </a:txBody>
                  <a:tcPr/>
                </a:tc>
                <a:tc>
                  <a:txBody>
                    <a:bodyPr/>
                    <a:lstStyle/>
                    <a:p>
                      <a:pPr algn="ctr" rtl="1">
                        <a:lnSpc>
                          <a:spcPct val="100000"/>
                        </a:lnSpc>
                      </a:pPr>
                      <a:r>
                        <a:rPr lang="fa-IR" dirty="0"/>
                        <a:t>ترکیبات کروم، بنزن، نیکل، آرسنیک، کادمیم، آمین های آروماتیک و هیدروکربن های آروماتیک چند حلقه ای در صنایع رنگ و رنگ سازی</a:t>
                      </a:r>
                      <a:endParaRPr lang="en-US" dirty="0"/>
                    </a:p>
                  </a:txBody>
                  <a:tcPr/>
                </a:tc>
                <a:extLst>
                  <a:ext uri="{0D108BD9-81ED-4DB2-BD59-A6C34878D82A}">
                    <a16:rowId xmlns:a16="http://schemas.microsoft.com/office/drawing/2014/main" val="3190496771"/>
                  </a:ext>
                </a:extLst>
              </a:tr>
              <a:tr h="1117857">
                <a:tc>
                  <a:txBody>
                    <a:bodyPr/>
                    <a:lstStyle/>
                    <a:p>
                      <a:pPr algn="ctr" rtl="1">
                        <a:lnSpc>
                          <a:spcPct val="100000"/>
                        </a:lnSpc>
                      </a:pPr>
                      <a:r>
                        <a:rPr lang="fa-IR" dirty="0"/>
                        <a:t>صنایع شیمیایی</a:t>
                      </a:r>
                      <a:endParaRPr lang="en-US" dirty="0"/>
                    </a:p>
                  </a:txBody>
                  <a:tcPr/>
                </a:tc>
                <a:tc>
                  <a:txBody>
                    <a:bodyPr/>
                    <a:lstStyle/>
                    <a:p>
                      <a:pPr algn="ctr" rtl="1">
                        <a:lnSpc>
                          <a:spcPct val="100000"/>
                        </a:lnSpc>
                      </a:pPr>
                      <a:r>
                        <a:rPr lang="fa-IR" dirty="0"/>
                        <a:t>ریه، مثانه</a:t>
                      </a:r>
                      <a:endParaRPr lang="en-US" dirty="0"/>
                    </a:p>
                  </a:txBody>
                  <a:tcPr/>
                </a:tc>
                <a:tc>
                  <a:txBody>
                    <a:bodyPr/>
                    <a:lstStyle/>
                    <a:p>
                      <a:pPr algn="ctr" rtl="1">
                        <a:lnSpc>
                          <a:spcPct val="100000"/>
                        </a:lnSpc>
                      </a:pPr>
                      <a:r>
                        <a:rPr lang="fa-IR" dirty="0"/>
                        <a:t>کروم</a:t>
                      </a:r>
                      <a:endParaRPr lang="en-US" dirty="0"/>
                    </a:p>
                  </a:txBody>
                  <a:tcPr/>
                </a:tc>
                <a:extLst>
                  <a:ext uri="{0D108BD9-81ED-4DB2-BD59-A6C34878D82A}">
                    <a16:rowId xmlns:a16="http://schemas.microsoft.com/office/drawing/2014/main" val="82238188"/>
                  </a:ext>
                </a:extLst>
              </a:tr>
            </a:tbl>
          </a:graphicData>
        </a:graphic>
      </p:graphicFrame>
      <p:sp>
        <p:nvSpPr>
          <p:cNvPr id="3" name="TextBox 2">
            <a:extLst>
              <a:ext uri="{FF2B5EF4-FFF2-40B4-BE49-F238E27FC236}">
                <a16:creationId xmlns:a16="http://schemas.microsoft.com/office/drawing/2014/main" id="{2E2378CA-B7DA-42A9-80A7-ED312E42818A}"/>
              </a:ext>
            </a:extLst>
          </p:cNvPr>
          <p:cNvSpPr txBox="1"/>
          <p:nvPr/>
        </p:nvSpPr>
        <p:spPr>
          <a:xfrm>
            <a:off x="3544714" y="112889"/>
            <a:ext cx="8127998" cy="338554"/>
          </a:xfrm>
          <a:prstGeom prst="rect">
            <a:avLst/>
          </a:prstGeom>
          <a:noFill/>
        </p:spPr>
        <p:txBody>
          <a:bodyPr wrap="square" rtlCol="0">
            <a:spAutoFit/>
          </a:bodyPr>
          <a:lstStyle/>
          <a:p>
            <a:pPr algn="r"/>
            <a:r>
              <a:rPr lang="fa-IR" sz="1600" dirty="0"/>
              <a:t>برخی سرطان هایی که در اثر مواجهه در محیط های شغلی ایجاد می شوند و علل ایجاد کننده آنها:</a:t>
            </a:r>
            <a:endParaRPr lang="en-US" sz="1600" dirty="0"/>
          </a:p>
        </p:txBody>
      </p:sp>
    </p:spTree>
    <p:extLst>
      <p:ext uri="{BB962C8B-B14F-4D97-AF65-F5344CB8AC3E}">
        <p14:creationId xmlns:p14="http://schemas.microsoft.com/office/powerpoint/2010/main" val="6677128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21A11377-B270-43D9-BA7F-E2BA961D480E}"/>
              </a:ext>
            </a:extLst>
          </p:cNvPr>
          <p:cNvGraphicFramePr>
            <a:graphicFrameLocks noGrp="1"/>
          </p:cNvGraphicFramePr>
          <p:nvPr>
            <p:extLst>
              <p:ext uri="{D42A27DB-BD31-4B8C-83A1-F6EECF244321}">
                <p14:modId xmlns:p14="http://schemas.microsoft.com/office/powerpoint/2010/main" val="2897568161"/>
              </p:ext>
            </p:extLst>
          </p:nvPr>
        </p:nvGraphicFramePr>
        <p:xfrm>
          <a:off x="2204156" y="301625"/>
          <a:ext cx="8127999" cy="5619711"/>
        </p:xfrm>
        <a:graphic>
          <a:graphicData uri="http://schemas.openxmlformats.org/drawingml/2006/table">
            <a:tbl>
              <a:tblPr firstRow="1" bandRow="1">
                <a:tableStyleId>{5C22544A-7EE6-4342-B048-85BDC9FD1C3A}</a:tableStyleId>
              </a:tblPr>
              <a:tblGrid>
                <a:gridCol w="2923822">
                  <a:extLst>
                    <a:ext uri="{9D8B030D-6E8A-4147-A177-3AD203B41FA5}">
                      <a16:colId xmlns:a16="http://schemas.microsoft.com/office/drawing/2014/main" val="2147048489"/>
                    </a:ext>
                  </a:extLst>
                </a:gridCol>
                <a:gridCol w="2607734">
                  <a:extLst>
                    <a:ext uri="{9D8B030D-6E8A-4147-A177-3AD203B41FA5}">
                      <a16:colId xmlns:a16="http://schemas.microsoft.com/office/drawing/2014/main" val="3404948674"/>
                    </a:ext>
                  </a:extLst>
                </a:gridCol>
                <a:gridCol w="2596443">
                  <a:extLst>
                    <a:ext uri="{9D8B030D-6E8A-4147-A177-3AD203B41FA5}">
                      <a16:colId xmlns:a16="http://schemas.microsoft.com/office/drawing/2014/main" val="1666689800"/>
                    </a:ext>
                  </a:extLst>
                </a:gridCol>
              </a:tblGrid>
              <a:tr h="864831">
                <a:tc>
                  <a:txBody>
                    <a:bodyPr/>
                    <a:lstStyle/>
                    <a:p>
                      <a:pPr algn="ctr" rtl="1"/>
                      <a:r>
                        <a:rPr lang="fa-IR" dirty="0">
                          <a:latin typeface="B zar"/>
                        </a:rPr>
                        <a:t>نوع صنایعی که از ماده آسیب رسان استفاده میکنند</a:t>
                      </a:r>
                      <a:endParaRPr lang="en-US" dirty="0">
                        <a:latin typeface="B zar"/>
                      </a:endParaRPr>
                    </a:p>
                  </a:txBody>
                  <a:tcPr/>
                </a:tc>
                <a:tc>
                  <a:txBody>
                    <a:bodyPr/>
                    <a:lstStyle/>
                    <a:p>
                      <a:pPr algn="ctr" rtl="1"/>
                      <a:r>
                        <a:rPr lang="fa-IR" dirty="0">
                          <a:latin typeface="B zar"/>
                        </a:rPr>
                        <a:t>نوع سرطان</a:t>
                      </a:r>
                      <a:endParaRPr lang="en-US" dirty="0">
                        <a:latin typeface="B zar"/>
                      </a:endParaRPr>
                    </a:p>
                  </a:txBody>
                  <a:tcPr/>
                </a:tc>
                <a:tc>
                  <a:txBody>
                    <a:bodyPr/>
                    <a:lstStyle/>
                    <a:p>
                      <a:pPr algn="ctr" rtl="1"/>
                      <a:r>
                        <a:rPr lang="fa-IR" dirty="0">
                          <a:latin typeface="B zar"/>
                        </a:rPr>
                        <a:t>نوع ماده آسیب رسان</a:t>
                      </a:r>
                      <a:endParaRPr lang="en-US" dirty="0">
                        <a:latin typeface="B zar"/>
                      </a:endParaRPr>
                    </a:p>
                  </a:txBody>
                  <a:tcPr/>
                </a:tc>
                <a:extLst>
                  <a:ext uri="{0D108BD9-81ED-4DB2-BD59-A6C34878D82A}">
                    <a16:rowId xmlns:a16="http://schemas.microsoft.com/office/drawing/2014/main" val="1782146435"/>
                  </a:ext>
                </a:extLst>
              </a:tr>
              <a:tr h="753062">
                <a:tc>
                  <a:txBody>
                    <a:bodyPr/>
                    <a:lstStyle/>
                    <a:p>
                      <a:pPr algn="ctr" rtl="1"/>
                      <a:r>
                        <a:rPr lang="fa-IR" dirty="0">
                          <a:latin typeface="B zar"/>
                        </a:rPr>
                        <a:t>کشاورزی و جنگل داری( در علف کش ها و حشره کش های پنبه، قهوه و برنج)، افزودنی خوراکی برای محافظت از چاقی و جلوگیری از ابتلا به بیماری، مواد شیمیایی صنعتی، صنایع شیشه</a:t>
                      </a:r>
                      <a:endParaRPr lang="en-US" dirty="0">
                        <a:latin typeface="B zar"/>
                      </a:endParaRPr>
                    </a:p>
                  </a:txBody>
                  <a:tcPr/>
                </a:tc>
                <a:tc>
                  <a:txBody>
                    <a:bodyPr/>
                    <a:lstStyle/>
                    <a:p>
                      <a:pPr algn="ctr" rtl="1"/>
                      <a:r>
                        <a:rPr lang="fa-IR" dirty="0">
                          <a:latin typeface="B zar"/>
                        </a:rPr>
                        <a:t>ریه، پوست، مثانه</a:t>
                      </a:r>
                      <a:endParaRPr lang="en-US" dirty="0">
                        <a:latin typeface="B zar"/>
                      </a:endParaRPr>
                    </a:p>
                  </a:txBody>
                  <a:tcPr/>
                </a:tc>
                <a:tc>
                  <a:txBody>
                    <a:bodyPr/>
                    <a:lstStyle/>
                    <a:p>
                      <a:pPr algn="ctr" rtl="1"/>
                      <a:r>
                        <a:rPr lang="fa-IR" dirty="0">
                          <a:latin typeface="B zar"/>
                        </a:rPr>
                        <a:t>آرسنیک</a:t>
                      </a:r>
                      <a:endParaRPr lang="en-US" dirty="0">
                        <a:latin typeface="B zar"/>
                      </a:endParaRPr>
                    </a:p>
                  </a:txBody>
                  <a:tcPr/>
                </a:tc>
                <a:extLst>
                  <a:ext uri="{0D108BD9-81ED-4DB2-BD59-A6C34878D82A}">
                    <a16:rowId xmlns:a16="http://schemas.microsoft.com/office/drawing/2014/main" val="3802809643"/>
                  </a:ext>
                </a:extLst>
              </a:tr>
              <a:tr h="501053">
                <a:tc>
                  <a:txBody>
                    <a:bodyPr/>
                    <a:lstStyle/>
                    <a:p>
                      <a:pPr algn="ctr" rtl="1"/>
                      <a:r>
                        <a:rPr lang="fa-IR" dirty="0">
                          <a:latin typeface="B zar"/>
                        </a:rPr>
                        <a:t>پرسنل پرتو شناسی، کارگران معادن اورانیوم،  صنعت هسته ای، معدن کاری زیر زمینی (به ویژه معدن اورانیوم)</a:t>
                      </a:r>
                      <a:endParaRPr lang="en-US" dirty="0">
                        <a:latin typeface="B zar"/>
                      </a:endParaRPr>
                    </a:p>
                  </a:txBody>
                  <a:tcPr/>
                </a:tc>
                <a:tc>
                  <a:txBody>
                    <a:bodyPr/>
                    <a:lstStyle/>
                    <a:p>
                      <a:pPr algn="ctr" rtl="1"/>
                      <a:r>
                        <a:rPr lang="fa-IR" dirty="0">
                          <a:latin typeface="B zar"/>
                        </a:rPr>
                        <a:t>ریه</a:t>
                      </a:r>
                      <a:endParaRPr lang="en-US" dirty="0">
                        <a:latin typeface="B zar"/>
                      </a:endParaRPr>
                    </a:p>
                  </a:txBody>
                  <a:tcPr/>
                </a:tc>
                <a:tc>
                  <a:txBody>
                    <a:bodyPr/>
                    <a:lstStyle/>
                    <a:p>
                      <a:pPr algn="ctr" rtl="1"/>
                      <a:r>
                        <a:rPr lang="fa-IR" dirty="0">
                          <a:latin typeface="B zar"/>
                        </a:rPr>
                        <a:t>رادون</a:t>
                      </a:r>
                      <a:endParaRPr lang="en-US" dirty="0">
                        <a:latin typeface="B zar"/>
                      </a:endParaRPr>
                    </a:p>
                  </a:txBody>
                  <a:tcPr/>
                </a:tc>
                <a:extLst>
                  <a:ext uri="{0D108BD9-81ED-4DB2-BD59-A6C34878D82A}">
                    <a16:rowId xmlns:a16="http://schemas.microsoft.com/office/drawing/2014/main" val="3307094899"/>
                  </a:ext>
                </a:extLst>
              </a:tr>
              <a:tr h="836736">
                <a:tc>
                  <a:txBody>
                    <a:bodyPr/>
                    <a:lstStyle/>
                    <a:p>
                      <a:pPr algn="ctr" rtl="1"/>
                      <a:r>
                        <a:rPr lang="fa-IR" dirty="0">
                          <a:latin typeface="B zar"/>
                        </a:rPr>
                        <a:t>صنایع آهن و فولاد</a:t>
                      </a:r>
                      <a:endParaRPr lang="en-US" dirty="0">
                        <a:latin typeface="B zar"/>
                      </a:endParaRPr>
                    </a:p>
                  </a:txBody>
                  <a:tcPr/>
                </a:tc>
                <a:tc>
                  <a:txBody>
                    <a:bodyPr/>
                    <a:lstStyle/>
                    <a:p>
                      <a:pPr algn="ctr" rtl="1"/>
                      <a:r>
                        <a:rPr lang="fa-IR" dirty="0">
                          <a:latin typeface="B zar"/>
                        </a:rPr>
                        <a:t>ریه</a:t>
                      </a:r>
                      <a:endParaRPr lang="en-US" dirty="0">
                        <a:latin typeface="B zar"/>
                      </a:endParaRPr>
                    </a:p>
                  </a:txBody>
                  <a:tcPr/>
                </a:tc>
                <a:tc>
                  <a:txBody>
                    <a:bodyPr/>
                    <a:lstStyle/>
                    <a:p>
                      <a:pPr algn="ctr" rtl="1"/>
                      <a:r>
                        <a:rPr lang="fa-IR" dirty="0">
                          <a:latin typeface="B zar"/>
                        </a:rPr>
                        <a:t>هیدروکربن های آروماتیک چند حلقه ای در ریخته گری آهن وفولاد</a:t>
                      </a:r>
                      <a:endParaRPr lang="en-US" dirty="0">
                        <a:latin typeface="B zar"/>
                      </a:endParaRPr>
                    </a:p>
                  </a:txBody>
                  <a:tcPr/>
                </a:tc>
                <a:extLst>
                  <a:ext uri="{0D108BD9-81ED-4DB2-BD59-A6C34878D82A}">
                    <a16:rowId xmlns:a16="http://schemas.microsoft.com/office/drawing/2014/main" val="3555455426"/>
                  </a:ext>
                </a:extLst>
              </a:tr>
              <a:tr h="342195">
                <a:tc>
                  <a:txBody>
                    <a:bodyPr/>
                    <a:lstStyle/>
                    <a:p>
                      <a:pPr algn="ctr" rtl="1"/>
                      <a:r>
                        <a:rPr lang="fa-IR" dirty="0">
                          <a:latin typeface="B zar"/>
                        </a:rPr>
                        <a:t>معادن زغال سنگ و تولید کننده زغال، پالایش نفت، صنایع فولاد سازی و شیمیایی</a:t>
                      </a:r>
                      <a:endParaRPr lang="en-US" dirty="0">
                        <a:latin typeface="B zar"/>
                      </a:endParaRPr>
                    </a:p>
                  </a:txBody>
                  <a:tcPr/>
                </a:tc>
                <a:tc>
                  <a:txBody>
                    <a:bodyPr/>
                    <a:lstStyle/>
                    <a:p>
                      <a:pPr algn="ctr" rtl="1"/>
                      <a:r>
                        <a:rPr lang="fa-IR" dirty="0">
                          <a:latin typeface="B zar"/>
                        </a:rPr>
                        <a:t>ریه، پوست، مثانه، کلیه</a:t>
                      </a:r>
                      <a:endParaRPr lang="en-US" dirty="0">
                        <a:latin typeface="B zar"/>
                      </a:endParaRPr>
                    </a:p>
                  </a:txBody>
                  <a:tcPr/>
                </a:tc>
                <a:tc>
                  <a:txBody>
                    <a:bodyPr/>
                    <a:lstStyle/>
                    <a:p>
                      <a:pPr algn="ctr" rtl="1"/>
                      <a:r>
                        <a:rPr lang="fa-IR" dirty="0">
                          <a:latin typeface="B zar"/>
                        </a:rPr>
                        <a:t>تولید کک و گاز از زغال و هیدروکربن های آروماتیک چند حلقه ای </a:t>
                      </a:r>
                      <a:endParaRPr lang="en-US" dirty="0">
                        <a:latin typeface="B zar"/>
                      </a:endParaRPr>
                    </a:p>
                  </a:txBody>
                  <a:tcPr/>
                </a:tc>
                <a:extLst>
                  <a:ext uri="{0D108BD9-81ED-4DB2-BD59-A6C34878D82A}">
                    <a16:rowId xmlns:a16="http://schemas.microsoft.com/office/drawing/2014/main" val="313459904"/>
                  </a:ext>
                </a:extLst>
              </a:tr>
            </a:tbl>
          </a:graphicData>
        </a:graphic>
      </p:graphicFrame>
    </p:spTree>
    <p:extLst>
      <p:ext uri="{BB962C8B-B14F-4D97-AF65-F5344CB8AC3E}">
        <p14:creationId xmlns:p14="http://schemas.microsoft.com/office/powerpoint/2010/main" val="41129167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E3E6AEF-5E21-41FA-A5F0-E75D1F0BE865}"/>
              </a:ext>
            </a:extLst>
          </p:cNvPr>
          <p:cNvSpPr/>
          <p:nvPr/>
        </p:nvSpPr>
        <p:spPr>
          <a:xfrm>
            <a:off x="801511" y="468717"/>
            <a:ext cx="10882488" cy="6273512"/>
          </a:xfrm>
          <a:prstGeom prst="rect">
            <a:avLst/>
          </a:prstGeom>
        </p:spPr>
        <p:txBody>
          <a:bodyPr wrap="square">
            <a:spAutoFit/>
          </a:bodyPr>
          <a:lstStyle/>
          <a:p>
            <a:pPr algn="just" rtl="1">
              <a:lnSpc>
                <a:spcPct val="150000"/>
              </a:lnSpc>
            </a:pPr>
            <a:r>
              <a:rPr lang="fa-IR" b="1" dirty="0">
                <a:solidFill>
                  <a:schemeClr val="accent1"/>
                </a:solidFill>
                <a:latin typeface="B zar"/>
              </a:rPr>
              <a:t>راهکارهای پیشگیری از سرطان شغلی در مشاغل مختلف</a:t>
            </a:r>
            <a:endParaRPr lang="fa-IR" dirty="0">
              <a:latin typeface="B zar"/>
            </a:endParaRPr>
          </a:p>
          <a:p>
            <a:pPr algn="just" rtl="1">
              <a:lnSpc>
                <a:spcPct val="150000"/>
              </a:lnSpc>
            </a:pPr>
            <a:endParaRPr lang="fa-IR" b="1" dirty="0">
              <a:solidFill>
                <a:schemeClr val="accent1"/>
              </a:solidFill>
              <a:latin typeface="B zar"/>
            </a:endParaRPr>
          </a:p>
          <a:p>
            <a:pPr algn="just" rtl="1">
              <a:lnSpc>
                <a:spcPct val="150000"/>
              </a:lnSpc>
            </a:pPr>
            <a:r>
              <a:rPr lang="fa-IR" b="1" dirty="0">
                <a:latin typeface="B zar"/>
              </a:rPr>
              <a:t>اگر شما کارفرما یا مدیر کارگاه یا کارخانه ای هستید به این نکات توجه کنید:</a:t>
            </a:r>
          </a:p>
          <a:p>
            <a:pPr marL="285750" indent="-285750" algn="just" rtl="1">
              <a:lnSpc>
                <a:spcPct val="150000"/>
              </a:lnSpc>
              <a:buFont typeface="Arial" panose="020B0604020202020204" pitchFamily="34" charset="0"/>
              <a:buChar char="•"/>
            </a:pPr>
            <a:r>
              <a:rPr lang="fa-IR" dirty="0"/>
              <a:t>محیط کار را به دستگاه های تهویه مناسب مجهز کنید.</a:t>
            </a:r>
          </a:p>
          <a:p>
            <a:pPr marL="285750" indent="-285750" algn="just" rtl="1">
              <a:lnSpc>
                <a:spcPct val="150000"/>
              </a:lnSpc>
              <a:buFont typeface="Arial" panose="020B0604020202020204" pitchFamily="34" charset="0"/>
              <a:buChar char="•"/>
            </a:pPr>
            <a:r>
              <a:rPr lang="fa-IR" dirty="0"/>
              <a:t>با کارشناسان بهداشت حرفه ای همکاری کنید. نظارت و بازرسی دقیق از سوی کارشناسان برای جلوگیری ازبروز سرطان ها بسیارمهم است.</a:t>
            </a:r>
          </a:p>
          <a:p>
            <a:pPr marL="285750" indent="-285750" algn="just" rtl="1">
              <a:lnSpc>
                <a:spcPct val="150000"/>
              </a:lnSpc>
              <a:buFont typeface="Arial" panose="020B0604020202020204" pitchFamily="34" charset="0"/>
              <a:buChar char="•"/>
            </a:pPr>
            <a:r>
              <a:rPr lang="fa-IR" dirty="0"/>
              <a:t>استفاده از موادی که مشکوک به سرطان زایی هستند را کاهش دهید و موادی که زیان آور نیستند، جایگزین آنها سازید.</a:t>
            </a:r>
          </a:p>
          <a:p>
            <a:pPr marL="285750" indent="-285750" algn="just" rtl="1">
              <a:lnSpc>
                <a:spcPct val="150000"/>
              </a:lnSpc>
              <a:buFont typeface="Arial" panose="020B0604020202020204" pitchFamily="34" charset="0"/>
              <a:buChar char="•"/>
            </a:pPr>
            <a:r>
              <a:rPr lang="fa-IR" dirty="0"/>
              <a:t>بر نظافت منظم و پیوسته محیط کار طبق روش های ایمن و بهداشتی نظارت کنید.</a:t>
            </a:r>
          </a:p>
          <a:p>
            <a:pPr marL="285750" indent="-285750" algn="just" rtl="1">
              <a:lnSpc>
                <a:spcPct val="150000"/>
              </a:lnSpc>
              <a:buFont typeface="Arial" panose="020B0604020202020204" pitchFamily="34" charset="0"/>
              <a:buChar char="•"/>
            </a:pPr>
            <a:r>
              <a:rPr lang="fa-IR" dirty="0"/>
              <a:t>برگزاری کارگاه‌های آموزشی و بروزرسانی اطلاعات ایمنی برای کارکنان شاغل در مراکز صنعتی لازم است.</a:t>
            </a:r>
          </a:p>
          <a:p>
            <a:pPr marL="285750" indent="-285750" algn="just" rtl="1">
              <a:lnSpc>
                <a:spcPct val="150000"/>
              </a:lnSpc>
              <a:buFont typeface="Arial" panose="020B0604020202020204" pitchFamily="34" charset="0"/>
              <a:buChar char="•"/>
            </a:pPr>
            <a:r>
              <a:rPr lang="fa-IR" dirty="0"/>
              <a:t>دسترسی آسان کارکنان به خدمات پزشکی و معاینات ادواری جهت تشخیص زود هنگام بیماری ها الزامی است.</a:t>
            </a:r>
          </a:p>
          <a:p>
            <a:pPr marL="285750" indent="-285750" algn="just" rtl="1">
              <a:lnSpc>
                <a:spcPct val="150000"/>
              </a:lnSpc>
              <a:buFont typeface="Arial" panose="020B0604020202020204" pitchFamily="34" charset="0"/>
              <a:buChar char="•"/>
            </a:pPr>
            <a:endParaRPr lang="fa-IR" b="1" dirty="0">
              <a:solidFill>
                <a:schemeClr val="accent1"/>
              </a:solidFill>
            </a:endParaRPr>
          </a:p>
          <a:p>
            <a:pPr algn="just" rtl="1">
              <a:lnSpc>
                <a:spcPct val="150000"/>
              </a:lnSpc>
            </a:pPr>
            <a:r>
              <a:rPr lang="fa-IR" b="1" dirty="0">
                <a:solidFill>
                  <a:schemeClr val="accent1"/>
                </a:solidFill>
              </a:rPr>
              <a:t> </a:t>
            </a:r>
            <a:endParaRPr lang="fa-IR" dirty="0"/>
          </a:p>
          <a:p>
            <a:pPr marL="285750" indent="-285750" algn="just" rtl="1">
              <a:lnSpc>
                <a:spcPct val="150000"/>
              </a:lnSpc>
              <a:buFont typeface="Arial" panose="020B0604020202020204" pitchFamily="34" charset="0"/>
              <a:buChar char="•"/>
            </a:pPr>
            <a:endParaRPr lang="fa-IR" dirty="0"/>
          </a:p>
          <a:p>
            <a:pPr marL="285750" indent="-285750" algn="just" rtl="1">
              <a:lnSpc>
                <a:spcPct val="150000"/>
              </a:lnSpc>
              <a:buFont typeface="Arial" panose="020B0604020202020204" pitchFamily="34" charset="0"/>
              <a:buChar char="•"/>
            </a:pPr>
            <a:endParaRPr lang="fa-IR" dirty="0"/>
          </a:p>
          <a:p>
            <a:pPr marL="285750" indent="-285750" algn="just" rtl="1">
              <a:lnSpc>
                <a:spcPct val="150000"/>
              </a:lnSpc>
              <a:buFont typeface="Arial" panose="020B0604020202020204" pitchFamily="34" charset="0"/>
              <a:buChar char="•"/>
            </a:pPr>
            <a:endParaRPr lang="fa-IR" dirty="0"/>
          </a:p>
          <a:p>
            <a:pPr algn="just" rtl="1">
              <a:lnSpc>
                <a:spcPct val="150000"/>
              </a:lnSpc>
            </a:pPr>
            <a:endParaRPr lang="fa-IR" dirty="0">
              <a:latin typeface="B zar"/>
            </a:endParaRPr>
          </a:p>
        </p:txBody>
      </p:sp>
      <p:pic>
        <p:nvPicPr>
          <p:cNvPr id="6" name="Picture 5">
            <a:extLst>
              <a:ext uri="{FF2B5EF4-FFF2-40B4-BE49-F238E27FC236}">
                <a16:creationId xmlns:a16="http://schemas.microsoft.com/office/drawing/2014/main" id="{0ED9899E-71B3-496F-95B8-1F48DC9C75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6636" y="4143023"/>
            <a:ext cx="4078727" cy="2714977"/>
          </a:xfrm>
          <a:prstGeom prst="rect">
            <a:avLst/>
          </a:prstGeom>
        </p:spPr>
      </p:pic>
    </p:spTree>
    <p:extLst>
      <p:ext uri="{BB962C8B-B14F-4D97-AF65-F5344CB8AC3E}">
        <p14:creationId xmlns:p14="http://schemas.microsoft.com/office/powerpoint/2010/main" val="94107901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422</TotalTime>
  <Words>1515</Words>
  <Application>Microsoft Office PowerPoint</Application>
  <PresentationFormat>Widescreen</PresentationFormat>
  <Paragraphs>87</Paragraphs>
  <Slides>10</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Arial</vt:lpstr>
      <vt:lpstr>B titr</vt:lpstr>
      <vt:lpstr>B zar</vt:lpstr>
      <vt:lpstr>Calibri</vt:lpstr>
      <vt:lpstr>Calibri Light</vt:lpstr>
      <vt:lpstr>Dubai</vt:lpstr>
      <vt:lpstr>Times New Roman</vt:lpstr>
      <vt:lpstr>Wingdings</vt:lpstr>
      <vt:lpstr>Office Theme</vt:lpstr>
      <vt:lpstr>فصل دوازدهم ایمنی در محیط کار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فصل دوازدهم</dc:title>
  <dc:creator>behdasht</dc:creator>
  <cp:lastModifiedBy>hosein raeesi</cp:lastModifiedBy>
  <cp:revision>47</cp:revision>
  <dcterms:created xsi:type="dcterms:W3CDTF">2026-05-13T18:45:49Z</dcterms:created>
  <dcterms:modified xsi:type="dcterms:W3CDTF">2026-06-16T09:56:05Z</dcterms:modified>
</cp:coreProperties>
</file>