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76" r:id="rId3"/>
    <p:sldId id="277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70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AD74E7-C711-43A3-82FF-6DCA40C43C5B}" type="datetimeFigureOut">
              <a:rPr lang="en-US" smtClean="0"/>
              <a:t>6/16/2026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0F4B4-DF62-41BB-9BCA-1F30790FD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015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 useBgFill="1">
        <p:nvSpPr>
          <p:cNvPr id="8" name="Rounded Rectangle 7"/>
          <p:cNvSpPr/>
          <p:nvPr/>
        </p:nvSpPr>
        <p:spPr>
          <a:xfrm>
            <a:off x="121920" y="101600"/>
            <a:ext cx="1194816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07C76-59FD-4E63-9C79-E9862531DDD1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60587" y="2942602"/>
            <a:ext cx="9530575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/>
          <p:cNvSpPr/>
          <p:nvPr/>
        </p:nvSpPr>
        <p:spPr>
          <a:xfrm>
            <a:off x="10096869" y="2944634"/>
            <a:ext cx="1587131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/>
          <p:cNvSpPr/>
          <p:nvPr/>
        </p:nvSpPr>
        <p:spPr>
          <a:xfrm>
            <a:off x="10283619" y="3136658"/>
            <a:ext cx="1213632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/>
          <p:cNvSpPr/>
          <p:nvPr/>
        </p:nvSpPr>
        <p:spPr>
          <a:xfrm>
            <a:off x="593978" y="3055622"/>
            <a:ext cx="9263793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82435" y="4625268"/>
            <a:ext cx="1016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22429" y="4559277"/>
            <a:ext cx="9006888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/>
          <p:cNvSpPr/>
          <p:nvPr/>
        </p:nvSpPr>
        <p:spPr>
          <a:xfrm>
            <a:off x="718628" y="3139440"/>
            <a:ext cx="9014491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073" y="4648200"/>
            <a:ext cx="87376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6273" y="3227034"/>
            <a:ext cx="88392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ECDF3-8F4C-461F-9629-DC6EFFECFB18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148936" y="228600"/>
            <a:ext cx="247904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273634" y="351410"/>
            <a:ext cx="2229647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98103" y="395428"/>
            <a:ext cx="1980708" cy="578898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81000"/>
            <a:ext cx="8229600" cy="57912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E43C1-162E-4A9A-8192-A9322D347B82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60A1D-DA75-4A52-B707-02BF6534C806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 useBgFill="1">
        <p:nvSpPr>
          <p:cNvPr id="8" name="Rounded Rectangle 7"/>
          <p:cNvSpPr/>
          <p:nvPr/>
        </p:nvSpPr>
        <p:spPr>
          <a:xfrm>
            <a:off x="121920" y="101600"/>
            <a:ext cx="1194816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1285-8651-4DAC-BF5C-DB674DB86A13}" type="datetime1">
              <a:rPr lang="en-US" smtClean="0"/>
              <a:t>6/16/2026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602635" y="2946400"/>
            <a:ext cx="11020213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Rectangle 15"/>
          <p:cNvSpPr/>
          <p:nvPr/>
        </p:nvSpPr>
        <p:spPr>
          <a:xfrm>
            <a:off x="756875" y="3048000"/>
            <a:ext cx="10711733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1941" y="3200400"/>
            <a:ext cx="102616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900661" y="4541521"/>
            <a:ext cx="1042416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1941" y="4607511"/>
            <a:ext cx="102616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01010" y="3124200"/>
            <a:ext cx="10423465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8171" y="408373"/>
            <a:ext cx="11014229" cy="103942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8171" y="1719071"/>
            <a:ext cx="53848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19071"/>
            <a:ext cx="53848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1B115-7C59-4CFA-9814-83F0FF83B66E}" type="datetime1">
              <a:rPr lang="en-US" smtClean="0"/>
              <a:t>6/16/2026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8171" y="408373"/>
            <a:ext cx="11014229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8171" y="1722438"/>
            <a:ext cx="5386917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8171" y="2438400"/>
            <a:ext cx="5386917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722438"/>
            <a:ext cx="5389033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38400"/>
            <a:ext cx="5389033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A23EA-52D9-47AC-B34C-860EFFB81E85}" type="datetime1">
              <a:rPr lang="en-US" smtClean="0"/>
              <a:t>6/16/2026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8EF72-14A6-43F5-A155-178B7848B5B2}" type="datetime1">
              <a:rPr lang="en-US" smtClean="0"/>
              <a:t>6/16/2026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 useBgFill="1">
        <p:nvSpPr>
          <p:cNvPr id="11" name="Rounded Rectangle 10"/>
          <p:cNvSpPr/>
          <p:nvPr/>
        </p:nvSpPr>
        <p:spPr>
          <a:xfrm>
            <a:off x="121920" y="101600"/>
            <a:ext cx="1194816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F2FEA-5834-495F-B624-6E08359295C8}" type="datetime1">
              <a:rPr lang="en-US" smtClean="0"/>
              <a:t>6/16/2026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144000" y="6356351"/>
            <a:ext cx="2844800" cy="365125"/>
          </a:xfrm>
        </p:spPr>
        <p:txBody>
          <a:bodyPr/>
          <a:lstStyle>
            <a:lvl1pPr>
              <a:defRPr sz="1050"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 useBgFill="1">
        <p:nvSpPr>
          <p:cNvPr id="12" name="Rounded Rectangle 11"/>
          <p:cNvSpPr/>
          <p:nvPr/>
        </p:nvSpPr>
        <p:spPr>
          <a:xfrm>
            <a:off x="121920" y="101600"/>
            <a:ext cx="1194816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685800"/>
            <a:ext cx="6096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4DF6E-A224-405D-9EFA-67E1D8B8F4FC}" type="datetime1">
              <a:rPr lang="en-US" smtClean="0"/>
              <a:t>6/16/2026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46712" y="1505712"/>
            <a:ext cx="3622088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/>
          <p:cNvSpPr/>
          <p:nvPr/>
        </p:nvSpPr>
        <p:spPr>
          <a:xfrm>
            <a:off x="902254" y="1642472"/>
            <a:ext cx="3311005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5334" y="2971800"/>
            <a:ext cx="3064845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5334" y="1734312"/>
            <a:ext cx="3064845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 useBgFill="1">
        <p:nvSpPr>
          <p:cNvPr id="9" name="Rounded Rectangle 8"/>
          <p:cNvSpPr/>
          <p:nvPr/>
        </p:nvSpPr>
        <p:spPr>
          <a:xfrm>
            <a:off x="121920" y="101600"/>
            <a:ext cx="1194816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14400" y="621437"/>
            <a:ext cx="103632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B5B64-9991-453B-BA8E-C71AD87BC725}" type="datetime1">
              <a:rPr lang="en-US" smtClean="0"/>
              <a:t>6/16/2026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14400" y="4953000"/>
            <a:ext cx="103632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/>
          <p:cNvSpPr/>
          <p:nvPr/>
        </p:nvSpPr>
        <p:spPr>
          <a:xfrm>
            <a:off x="1016000" y="5029200"/>
            <a:ext cx="10134353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219200" y="5638800"/>
            <a:ext cx="9771352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/>
          <p:cNvSpPr/>
          <p:nvPr/>
        </p:nvSpPr>
        <p:spPr>
          <a:xfrm>
            <a:off x="807452" y="5074920"/>
            <a:ext cx="10594848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75052" y="5656557"/>
            <a:ext cx="9659648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105401"/>
            <a:ext cx="9771352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 useBgFill="1">
        <p:nvSpPr>
          <p:cNvPr id="7" name="Rounded Rectangle 6"/>
          <p:cNvSpPr/>
          <p:nvPr/>
        </p:nvSpPr>
        <p:spPr>
          <a:xfrm>
            <a:off x="121920" y="101600"/>
            <a:ext cx="1194816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52601"/>
            <a:ext cx="109728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5310F32-2A3C-483D-9523-AE628A0CB19B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65760" y="278166"/>
            <a:ext cx="1146048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97151" y="372862"/>
            <a:ext cx="11174027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68171" y="408373"/>
            <a:ext cx="11014229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40000"/>
                <a:lumOff val="60000"/>
              </a:schemeClr>
            </a:gs>
            <a:gs pos="46000">
              <a:schemeClr val="accent4">
                <a:lumMod val="95000"/>
                <a:lumOff val="5000"/>
              </a:schemeClr>
            </a:gs>
            <a:gs pos="100000">
              <a:schemeClr val="accent4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ECC1F1F-C701-D9F3-9A52-0AAD2797B5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8472" y="1600200"/>
            <a:ext cx="9035055" cy="26276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19D774-DD4B-C20D-77D6-DB03DD8D5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155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200" dirty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>ششمین پیام: ازپوست خود محافظت کنید</a:t>
            </a:r>
            <a:endParaRPr lang="en-US" sz="3200" dirty="0">
              <a:solidFill>
                <a:schemeClr val="bg2">
                  <a:lumMod val="50000"/>
                </a:schemeClr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just" rtl="1"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سعی کنید از ساعت 10 صبح تا 4 عصر درمعرض نورشدید خورشید قرار نگیرید.</a:t>
            </a:r>
          </a:p>
          <a:p>
            <a:pPr algn="just" rtl="1"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درصورت تماس طولانی مدت باتابش آفتاب ازکرم ضد آفتاب، کلاه آفتاب گیر، عینک آفتابی و پوشش مناسب مانند لباس سفید، آستین دار و یقه بلند استفاده کنید.</a:t>
            </a:r>
          </a:p>
          <a:p>
            <a:pPr algn="just" rtl="1"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از عینک های آفتابی که میزان جذب اشعه فرابنفش </a:t>
            </a:r>
            <a:r>
              <a:rPr lang="en-US" sz="1800" b="1" dirty="0">
                <a:solidFill>
                  <a:srgbClr val="0070C0"/>
                </a:solidFill>
                <a:cs typeface="B Zar" pitchFamily="2" charset="-78"/>
              </a:rPr>
              <a:t>UV</a:t>
            </a: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 آنها 99تا 100 درصد است استفاده کنید.</a:t>
            </a:r>
          </a:p>
          <a:p>
            <a:pPr algn="just" rtl="1">
              <a:lnSpc>
                <a:spcPct val="17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اشعه فرابنفش خورشید حتی در روزهای ابری نیز به زمین می رسدبنابراین توصیه می شود هرروز از کرم ضد آفتاب استفاده کنید و هردو ساعت یکبار آن را تجدید کنید.</a:t>
            </a:r>
            <a:endParaRPr lang="en-US" sz="1800" b="1" dirty="0">
              <a:solidFill>
                <a:srgbClr val="0070C0"/>
              </a:solidFill>
              <a:cs typeface="B Zar" pitchFamily="2" charset="-78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6ACFAC-41A4-80AC-D2B7-B1E8C88D34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837CCE5-0FE7-41AC-EF28-6F54B23808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4336258"/>
            <a:ext cx="3257550" cy="2216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599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fa-IR" sz="2800" dirty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>هفتمین پیام: درمنزل و محیط کار اصول ایمنی را رعایت کنید</a:t>
            </a:r>
            <a:endParaRPr lang="en-US" sz="2800" dirty="0">
              <a:solidFill>
                <a:schemeClr val="bg2">
                  <a:lumMod val="50000"/>
                </a:schemeClr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برآورد می شود که 2تا 8 درصد از کل سرطان ها در دنیا</a:t>
            </a:r>
            <a:r>
              <a:rPr lang="en-US" sz="1800" b="1" dirty="0">
                <a:solidFill>
                  <a:srgbClr val="0070C0"/>
                </a:solidFill>
                <a:cs typeface="B Zar" pitchFamily="2" charset="-78"/>
              </a:rPr>
              <a:t> </a:t>
            </a: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ناشی از مواجهه با مواد سرطان زا در محیط کار باشند. </a:t>
            </a: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برخی از مشاغل مانند کشاورزی، سم پاشی، نقاشی، مبل سازی، کار در صنایع آهن، فولاد، زغال سنگ، لاستیک و کارتولید یا تعمیر پوتین و کفش خطر برخی از سرطان ها را افزایش می دهند.</a:t>
            </a: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ازتماس با آفت کش ها بپرهیزید.</a:t>
            </a: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از برخورد غیر ضروری با اشعه ایکس پرهیز کنید.</a:t>
            </a: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تا حدممکن سطوح کاری را عاری از گرد و غبار و مواد شیمیایی نگه دارید.</a:t>
            </a:r>
            <a:endParaRPr lang="en-US" sz="1800" b="1" dirty="0">
              <a:solidFill>
                <a:srgbClr val="0070C0"/>
              </a:solidFill>
              <a:cs typeface="B Zar" pitchFamily="2" charset="-78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CA9F91-B2C9-AC01-D0DD-6BBB47E10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4DC133-983C-6374-C7EB-55F40BE699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3698502"/>
            <a:ext cx="3487214" cy="2549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438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0128" y="408373"/>
            <a:ext cx="8260672" cy="963228"/>
          </a:xfrm>
        </p:spPr>
        <p:txBody>
          <a:bodyPr>
            <a:normAutofit/>
          </a:bodyPr>
          <a:lstStyle/>
          <a:p>
            <a:pPr rtl="1"/>
            <a:r>
              <a:rPr lang="fa-IR" sz="2800" dirty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>هشتمین پیام: زندگی روانی و معنوی سالمی داشته باشید</a:t>
            </a:r>
            <a:endParaRPr lang="en-US" sz="2800" dirty="0">
              <a:solidFill>
                <a:schemeClr val="bg2">
                  <a:lumMod val="50000"/>
                </a:schemeClr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600" y="1830388"/>
            <a:ext cx="8229600" cy="4525963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درزندگی اهداف واقع گرایانه داشته باشید.</a:t>
            </a: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ازتنش و اضطراب پرهیز کنید اضطراب سیستم دفاعی بدن را تضعیف می کند.</a:t>
            </a: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به طور میانگین 7 ساعت در شب بخوابید.</a:t>
            </a: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خودتان را دوست بدارید و به جسم و روان خود احترام بگذارید.</a:t>
            </a: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درصورت دارا بودن علائم بیماری روانی مانند افسردگی به پزشک مراجعه کنید.</a:t>
            </a: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دقایقی از روز را به خلوت کردن با خود و نماز و نیایش بپردازید تا به آرامش برسید.</a:t>
            </a: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به خداوند و حکمت او اعتماد کنید و به رحمت او امیدوار باشید.</a:t>
            </a:r>
            <a:endParaRPr lang="en-US" sz="1800" b="1" dirty="0">
              <a:solidFill>
                <a:srgbClr val="0070C0"/>
              </a:solidFill>
              <a:cs typeface="B Zar" pitchFamily="2" charset="-78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E0A210-3736-9D3F-1BB8-D1C792725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E68E39-E53C-DC9C-443E-0DA666D38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213588"/>
            <a:ext cx="3581400" cy="3759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82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fa-IR" sz="3200" dirty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>نهمین پیام:زندگی اجتماعی سالمی داشته باشید</a:t>
            </a:r>
            <a:endParaRPr lang="en-US" sz="3200" dirty="0">
              <a:solidFill>
                <a:schemeClr val="bg2">
                  <a:lumMod val="50000"/>
                </a:schemeClr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2000" b="1" dirty="0">
                <a:solidFill>
                  <a:srgbClr val="0070C0"/>
                </a:solidFill>
                <a:cs typeface="B Zar" pitchFamily="2" charset="-78"/>
              </a:rPr>
              <a:t>با دیگران بامهربانی و احترام رفتارکنیددیگران را دوست داشته باشید و قضاوت زودهنگام نداشته باشید.</a:t>
            </a: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2000" b="1" dirty="0">
                <a:solidFill>
                  <a:srgbClr val="0070C0"/>
                </a:solidFill>
                <a:cs typeface="B Zar" pitchFamily="2" charset="-78"/>
              </a:rPr>
              <a:t>به عقاید دیگران احترام بگذارید و به آنها توهین نکنید.</a:t>
            </a: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2000" b="1" dirty="0">
                <a:solidFill>
                  <a:srgbClr val="0070C0"/>
                </a:solidFill>
                <a:cs typeface="B Zar" pitchFamily="2" charset="-78"/>
              </a:rPr>
              <a:t>از رقابت های ناسالم و تنش آفرین بپرهیزید.</a:t>
            </a: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2000" b="1" dirty="0">
                <a:solidFill>
                  <a:srgbClr val="0070C0"/>
                </a:solidFill>
                <a:cs typeface="B Zar" pitchFamily="2" charset="-78"/>
              </a:rPr>
              <a:t>همه آدم ها خوبی ها و بدی هایی دارند آنها را همانگونه که هستند بپذیرید.</a:t>
            </a: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2000" b="1" dirty="0">
                <a:solidFill>
                  <a:srgbClr val="0070C0"/>
                </a:solidFill>
                <a:cs typeface="B Zar" pitchFamily="2" charset="-78"/>
              </a:rPr>
              <a:t>اگر کسی در حق شما بدی کرد خشم خودرا کنترل کنید و تلاش کنید اورا ببخشید.</a:t>
            </a: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2000" b="1" dirty="0">
                <a:solidFill>
                  <a:srgbClr val="0070C0"/>
                </a:solidFill>
                <a:cs typeface="B Zar" pitchFamily="2" charset="-78"/>
              </a:rPr>
              <a:t>درزندگی با دیگران مشورت کنید اما درپایان خودتان تصمیم بگیرید.</a:t>
            </a:r>
          </a:p>
          <a:p>
            <a:pPr algn="r" rt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BDEFEE-CD3E-3FA0-E2D2-2C0021075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6D2581D-0859-592D-35E9-76ECC85327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819400"/>
            <a:ext cx="32004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421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2800" dirty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>دهمین پیام: درصورت داشتن علائم هشداردهنده سرطان به پزشک مراجعه کنید</a:t>
            </a:r>
            <a:endParaRPr lang="en-US" sz="2800" dirty="0">
              <a:solidFill>
                <a:schemeClr val="bg2">
                  <a:lumMod val="50000"/>
                </a:schemeClr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r" rtl="1">
              <a:lnSpc>
                <a:spcPct val="11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ابتلا به سرطان در اقوام به ویژه اقوام درجه یک و دو</a:t>
            </a:r>
          </a:p>
          <a:p>
            <a:pPr algn="r" rtl="1">
              <a:lnSpc>
                <a:spcPct val="11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تغییر در خال های پوستی</a:t>
            </a:r>
          </a:p>
          <a:p>
            <a:pPr algn="r" rtl="1">
              <a:lnSpc>
                <a:spcPct val="11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زخم های بدون بهبود</a:t>
            </a:r>
          </a:p>
          <a:p>
            <a:pPr algn="r" rtl="1">
              <a:lnSpc>
                <a:spcPct val="11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توده در هرجای بدن</a:t>
            </a:r>
          </a:p>
          <a:p>
            <a:pPr algn="r" rtl="1">
              <a:lnSpc>
                <a:spcPct val="11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سرفه یا گرفتگی طولانی مدت صدا</a:t>
            </a:r>
          </a:p>
          <a:p>
            <a:pPr algn="r" rtl="1">
              <a:lnSpc>
                <a:spcPct val="11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اختلال در بلع یا سوءهاضمه طولانی</a:t>
            </a:r>
          </a:p>
          <a:p>
            <a:pPr algn="r" rtl="1">
              <a:lnSpc>
                <a:spcPct val="11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استفراغ یا سرفه خونی</a:t>
            </a:r>
          </a:p>
          <a:p>
            <a:pPr algn="r" rtl="1">
              <a:lnSpc>
                <a:spcPct val="11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تغییر در اجابت مزاج مانند اسهال یا یبوست طولانی مدت</a:t>
            </a:r>
          </a:p>
          <a:p>
            <a:pPr algn="r" rtl="1">
              <a:lnSpc>
                <a:spcPct val="11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خونریزی غیر طبیعی ادرار، مدفوع، واژن، نوک پستان</a:t>
            </a:r>
          </a:p>
          <a:p>
            <a:pPr algn="r" rtl="1">
              <a:lnSpc>
                <a:spcPct val="11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بی اشتهایی یا کاهش وزن بی دلیل</a:t>
            </a:r>
            <a:endParaRPr lang="en-US" sz="1800" b="1" dirty="0">
              <a:solidFill>
                <a:srgbClr val="0070C0"/>
              </a:solidFill>
              <a:cs typeface="B Zar" pitchFamily="2" charset="-78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5613BC-2193-6593-BD39-4FCF21EE8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FC9894-4846-6A6A-3A0B-DCB0CFDB4C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171" y="1752601"/>
            <a:ext cx="3913971" cy="4373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105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400" dirty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>با تشکرو سپاس</a:t>
            </a:r>
            <a:endParaRPr lang="en-US" sz="4400" dirty="0">
              <a:solidFill>
                <a:schemeClr val="bg2">
                  <a:lumMod val="50000"/>
                </a:schemeClr>
              </a:solidFill>
              <a:cs typeface="B Titr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0292" y="1752601"/>
            <a:ext cx="5831417" cy="43735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A9C9FF9-0EC9-53E9-891D-87BC62F83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145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F548800-D533-B443-A2FE-FE40DDE42DE9}"/>
              </a:ext>
            </a:extLst>
          </p:cNvPr>
          <p:cNvSpPr txBox="1"/>
          <p:nvPr/>
        </p:nvSpPr>
        <p:spPr>
          <a:xfrm>
            <a:off x="2510024" y="2245984"/>
            <a:ext cx="8234176" cy="122341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endParaRPr lang="fa-IR" sz="1050" b="1" kern="0" dirty="0">
              <a:solidFill>
                <a:srgbClr val="2F2B2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ctr">
              <a:lnSpc>
                <a:spcPct val="150000"/>
              </a:lnSpc>
            </a:pPr>
            <a:r>
              <a:rPr lang="fa-IR" sz="2100" b="1" kern="0" dirty="0">
                <a:solidFill>
                  <a:schemeClr val="bg1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راهنمای خودمراقبتی برای پیشگیری وکنترل سرطان</a:t>
            </a:r>
          </a:p>
          <a:p>
            <a:pPr algn="ctr">
              <a:lnSpc>
                <a:spcPct val="150000"/>
              </a:lnSpc>
            </a:pPr>
            <a:r>
              <a:rPr lang="fa-IR" sz="2100" b="1" kern="0" dirty="0">
                <a:solidFill>
                  <a:schemeClr val="tx1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 </a:t>
            </a:r>
            <a:endParaRPr lang="fa-IR" sz="2100" b="1" dirty="0">
              <a:solidFill>
                <a:schemeClr val="tx1"/>
              </a:solidFill>
              <a:latin typeface="Century Gothic"/>
              <a:cs typeface="B Titr" panose="00000700000000000000" pitchFamily="2" charset="-78"/>
            </a:endParaRPr>
          </a:p>
        </p:txBody>
      </p:sp>
      <p:sp>
        <p:nvSpPr>
          <p:cNvPr id="3" name="Rounded Rectangle 7">
            <a:extLst>
              <a:ext uri="{FF2B5EF4-FFF2-40B4-BE49-F238E27FC236}">
                <a16:creationId xmlns:a16="http://schemas.microsoft.com/office/drawing/2014/main" id="{5C860E7E-2B68-7967-751F-DAF119013068}"/>
              </a:ext>
            </a:extLst>
          </p:cNvPr>
          <p:cNvSpPr/>
          <p:nvPr/>
        </p:nvSpPr>
        <p:spPr>
          <a:xfrm>
            <a:off x="3380536" y="3534213"/>
            <a:ext cx="6296864" cy="141878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>
              <a:lnSpc>
                <a:spcPct val="107000"/>
              </a:lnSpc>
              <a:spcAft>
                <a:spcPts val="600"/>
              </a:spcAft>
            </a:pPr>
            <a:endParaRPr lang="fa-IR" sz="1500" b="1" dirty="0">
              <a:solidFill>
                <a:srgbClr val="FF0000"/>
              </a:solidFill>
              <a:latin typeface="2  Titr"/>
              <a:cs typeface="B Titr" panose="00000700000000000000" pitchFamily="2" charset="-78"/>
            </a:endParaRPr>
          </a:p>
          <a:p>
            <a:pPr algn="ctr" rtl="1">
              <a:lnSpc>
                <a:spcPct val="107000"/>
              </a:lnSpc>
              <a:spcAft>
                <a:spcPts val="600"/>
              </a:spcAft>
            </a:pPr>
            <a:r>
              <a:rPr lang="fa-IR" sz="2400" b="1" dirty="0">
                <a:solidFill>
                  <a:srgbClr val="002060"/>
                </a:solidFill>
                <a:latin typeface="2  Titr"/>
                <a:cs typeface="B Titr" panose="00000700000000000000" pitchFamily="2" charset="-78"/>
              </a:rPr>
              <a:t>فصل یکم: اصول ده گانه پیشگیری از سرطان</a:t>
            </a:r>
            <a:endParaRPr lang="en-US" sz="24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 rtl="1">
              <a:lnSpc>
                <a:spcPct val="150000"/>
              </a:lnSpc>
            </a:pPr>
            <a:endParaRPr lang="en-US" sz="1350" dirty="0">
              <a:highlight>
                <a:srgbClr val="FAF9F8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2" descr="دانشگاه علوم پزشکی اردبیل - ویکی‌پدیا، دانشنامهٔ آزاد">
            <a:extLst>
              <a:ext uri="{FF2B5EF4-FFF2-40B4-BE49-F238E27FC236}">
                <a16:creationId xmlns:a16="http://schemas.microsoft.com/office/drawing/2014/main" id="{3AB5EFA7-926C-A4F0-B21B-0DFE3175D0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1" y="228600"/>
            <a:ext cx="2666999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222016-B983-CB15-9E2E-B0A37974E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243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E1248A6-6F5C-9AE5-0182-CCEEDC671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62D3693-0E93-163D-D716-30AFD384D5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1284039"/>
            <a:ext cx="8991600" cy="50723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7BC9302-8B6C-7FB4-7443-88B186BB98D6}"/>
              </a:ext>
            </a:extLst>
          </p:cNvPr>
          <p:cNvSpPr txBox="1"/>
          <p:nvPr/>
        </p:nvSpPr>
        <p:spPr>
          <a:xfrm>
            <a:off x="2895600" y="533400"/>
            <a:ext cx="6094268" cy="487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07000"/>
              </a:lnSpc>
              <a:spcAft>
                <a:spcPts val="600"/>
              </a:spcAft>
            </a:pPr>
            <a:r>
              <a:rPr lang="fa-IR" sz="2400" b="1" dirty="0">
                <a:solidFill>
                  <a:srgbClr val="002060"/>
                </a:solidFill>
                <a:latin typeface="2  Titr"/>
                <a:cs typeface="B Titr" panose="00000700000000000000" pitchFamily="2" charset="-78"/>
              </a:rPr>
              <a:t>فصل یکم: اصول ده گانه پیشگیری از سرطان</a:t>
            </a:r>
            <a:endParaRPr lang="en-US" sz="24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63440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200" dirty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>اصول ده گانه پیشگیری از سرطان</a:t>
            </a:r>
            <a:endParaRPr lang="en-US" sz="3200" dirty="0">
              <a:solidFill>
                <a:schemeClr val="bg2">
                  <a:lumMod val="50000"/>
                </a:schemeClr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114300" indent="0" algn="just" rtl="1">
              <a:lnSpc>
                <a:spcPct val="200000"/>
              </a:lnSpc>
              <a:buNone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طبق اسناد سازمان جهانی بهداشت 40 % سرطان‌ها قابل پیشگیری هستندو مواردی هم که قابل پیشگیری نیستند اگر زودهنگام تشخیص داده شوند درمان پذیرهستند در اینجا به ده پیام بهداشتی اشاره می‌شود که می توانند برای پیشگیری و تشخیص زودهنگام سرطان کمک کننده باشند.</a:t>
            </a:r>
            <a:endParaRPr lang="en-US" sz="1800" b="1" dirty="0">
              <a:solidFill>
                <a:srgbClr val="0070C0"/>
              </a:solidFill>
              <a:cs typeface="B Zar" pitchFamily="2" charset="-78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08E4C7-1047-ED69-C617-376431B9A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EB91A62-48D1-97FB-016F-931899EF53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429000"/>
            <a:ext cx="4871126" cy="2426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456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200" dirty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>اولین پیام : ازمصرف دخانیات پرهیز کنید</a:t>
            </a:r>
            <a:endParaRPr lang="en-US" sz="3200" dirty="0">
              <a:solidFill>
                <a:schemeClr val="bg2">
                  <a:lumMod val="50000"/>
                </a:schemeClr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1715294"/>
            <a:ext cx="8839200" cy="4373563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just" rtl="1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استفاده از هریک از فراورده‌های توتون مانند سیگار، پیپ و قلیان و حتی جویدن توتون خطرناک است و می تواند باعث ایجاد سرطان های مختلف شود.</a:t>
            </a:r>
          </a:p>
          <a:p>
            <a:pPr algn="just" rtl="1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حتی اگر سیگار نمی‌کشید از نشستن در جاهایی که در آنجا سیگار می‌کشند خودداری کنید و در معرض دود سیگار نباشید.</a:t>
            </a:r>
          </a:p>
          <a:p>
            <a:pPr algn="just" rtl="1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اگر سیگار میکشید شاید مهم ترین تصمیم زندگی‌تان ترک سیگار باشد.</a:t>
            </a:r>
          </a:p>
          <a:p>
            <a:endParaRPr lang="en-US" dirty="0"/>
          </a:p>
        </p:txBody>
      </p:sp>
      <p:pic>
        <p:nvPicPr>
          <p:cNvPr id="1026" name="Picture 2" descr="C:\Users\Amoozesh\Desktop\New folder (2)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171" y="4190931"/>
            <a:ext cx="2504209" cy="2133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26F179-5B2B-1183-A3FB-84D983E0A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4CD99C3-6AAE-33D6-93E0-A58C066273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828627"/>
            <a:ext cx="2615180" cy="1981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35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200" dirty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>دومین پیام: فعالیت بدنی منظم داشته باشید</a:t>
            </a:r>
            <a:endParaRPr lang="en-US" sz="3200" dirty="0">
              <a:solidFill>
                <a:schemeClr val="bg2">
                  <a:lumMod val="50000"/>
                </a:schemeClr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0" y="1743003"/>
            <a:ext cx="9067800" cy="4449763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فعالیت بدنی منظم احتمال ابتلا به سرطان هارا کاهش می دهد بزرگسالان به حداقل 150 دقیقه فعالیت هوازی با شدت  متوسط در هفته مانند پیاده روی تند و حداقل دوبار درهفته به فعالیت های تقویت عضلات نیازدارند.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مجموع هفتگی (150 دقیقه) را می توانید خودتان مدیریت کنید  5 روز در هفته هرروز30 دقیقه یا  7 روز در هفته هرروز22 دقیقه اگر به این اندازه نمی توانید ورزش کنید مطمئن باشید حتی چند دقیقه ورزش کردن هم بهتر از ورزش نکردن است. </a:t>
            </a:r>
          </a:p>
          <a:p>
            <a:pPr algn="r" rt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1F4E38-4AD6-BFB2-216E-B65CC1505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7AF240D-AA9E-87D5-EC4B-3CF50B3082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4343399"/>
            <a:ext cx="2628900" cy="222221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330FA0E-49FD-85F1-565A-6FF115EA68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6774" y="4417183"/>
            <a:ext cx="2466975" cy="2148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894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fa-IR" sz="2800" dirty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>سومین پیام:وزن خود رادرحالت ایده آل نگه دارید</a:t>
            </a:r>
            <a:endParaRPr lang="en-US" sz="2800" dirty="0">
              <a:solidFill>
                <a:schemeClr val="bg2">
                  <a:lumMod val="50000"/>
                </a:schemeClr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1400" y="1784350"/>
            <a:ext cx="8229600" cy="4572001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چاقی احتمال انواع سرطان را افزایش می دهد. ازکاهش و افزایش وزن مکرر بپرهیزید چون اندکی بر خطر سرطان تاثیردارد.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مصرف مواد غذایی نشاسته ای را کم کنید. 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از نوشیدنی های شکردارپرهیز کنید و این نوشیدنی ها را با آب جایگزین کنید.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به اندازه مناسب غذا بخورید و وعده های اصلی غذا را حذف نکنید.</a:t>
            </a:r>
          </a:p>
          <a:p>
            <a:pPr algn="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غذا را در آرامش صرف کنید درحالت استرس و اضطراب غذا نخورید.</a:t>
            </a:r>
            <a:endParaRPr lang="en-US" sz="1800" b="1" dirty="0">
              <a:solidFill>
                <a:srgbClr val="0070C0"/>
              </a:solidFill>
              <a:cs typeface="B Zar" pitchFamily="2" charset="-78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D34B44-6840-EF95-602E-9B0D70D1B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A1D28B2-BA33-190C-CD82-AB93BC6859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416" y="2667000"/>
            <a:ext cx="3886200" cy="332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997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fa-IR" sz="3200" dirty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>چهارمین پیام: تغذیه سالم داشته باشید</a:t>
            </a:r>
            <a:endParaRPr lang="en-US" sz="3200" dirty="0">
              <a:solidFill>
                <a:schemeClr val="bg2">
                  <a:lumMod val="50000"/>
                </a:schemeClr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just" rtl="1">
              <a:lnSpc>
                <a:spcPct val="11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روزانه 5 وعده از سبزی ها و میوه ها استفاده کنید.</a:t>
            </a:r>
          </a:p>
          <a:p>
            <a:pPr algn="just" rtl="1">
              <a:lnSpc>
                <a:spcPct val="11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از روش های صحیح پخت مانند کبابی، بخارپز،آب پز و پخت ملایم در حرارت کم استفاده کنید.</a:t>
            </a:r>
          </a:p>
          <a:p>
            <a:pPr algn="just" rtl="1">
              <a:lnSpc>
                <a:spcPct val="11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غذاهای نیم سوخته و سوخته (کباب، جوجه کباب، ته دیگ، سیب زمینی و پیاز داغ سوخته) را مصرف نکنید.</a:t>
            </a:r>
          </a:p>
          <a:p>
            <a:pPr algn="just" rtl="1">
              <a:lnSpc>
                <a:spcPct val="11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مصرف قند و شکر را کاهش دهید.</a:t>
            </a:r>
          </a:p>
          <a:p>
            <a:pPr algn="just" rtl="1">
              <a:lnSpc>
                <a:spcPct val="11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مصرف نمک را محدود کنید و برای طعم دارکردن غذا از ادویه و چاشنی گیاهی استفاده کنید.</a:t>
            </a:r>
          </a:p>
          <a:p>
            <a:pPr algn="just" rtl="1">
              <a:lnSpc>
                <a:spcPct val="11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از مصرف انواع گوشت های دودی شده، سوسیس، کالباس و کنسرو بپرهیزید.</a:t>
            </a:r>
          </a:p>
          <a:p>
            <a:pPr algn="just" rtl="1">
              <a:lnSpc>
                <a:spcPct val="11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از مصرف مشروبات الکی پرهیز نمائید.</a:t>
            </a:r>
            <a:endParaRPr lang="en-US" sz="1800" b="1" dirty="0">
              <a:solidFill>
                <a:srgbClr val="0070C0"/>
              </a:solidFill>
              <a:cs typeface="B Zar" pitchFamily="2" charset="-78"/>
            </a:endParaRPr>
          </a:p>
        </p:txBody>
      </p:sp>
      <p:pic>
        <p:nvPicPr>
          <p:cNvPr id="3074" name="Picture 2" descr="C:\Users\Amoozesh\Desktop\download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700751"/>
            <a:ext cx="2971800" cy="2620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6B40F2-C7E0-3F53-5130-85E6656D6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71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200" dirty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>پنجمین پیام: خودرا دربرابر عفونت ها محافظت کنید</a:t>
            </a:r>
            <a:endParaRPr lang="en-US" sz="3200" dirty="0">
              <a:solidFill>
                <a:schemeClr val="bg2">
                  <a:lumMod val="50000"/>
                </a:schemeClr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برای پیشگیری ازابتلا به ویروس هپاتیت </a:t>
            </a:r>
            <a:r>
              <a:rPr lang="en-US" sz="1800" b="1" dirty="0">
                <a:solidFill>
                  <a:srgbClr val="0070C0"/>
                </a:solidFill>
                <a:cs typeface="B Zar" pitchFamily="2" charset="-78"/>
              </a:rPr>
              <a:t>B</a:t>
            </a: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 لازم است افرادپرخطر مانند کسانی که بافراورده های خونی سروکاردارندو یا رفتارهای جنسی پرخطر دارند واکسن بزنند.</a:t>
            </a: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برای آمیزش جنسی از وسایل یا مواد محافظت کننده  استفاده کنید تا به ویروس پاپیلوم انسانی ( </a:t>
            </a:r>
            <a:r>
              <a:rPr lang="en-US" sz="1800" b="1" dirty="0">
                <a:solidFill>
                  <a:srgbClr val="0070C0"/>
                </a:solidFill>
                <a:cs typeface="B Zar" pitchFamily="2" charset="-78"/>
              </a:rPr>
              <a:t>HPV</a:t>
            </a:r>
            <a:r>
              <a:rPr lang="fa-IR" sz="1800" b="1" dirty="0">
                <a:solidFill>
                  <a:srgbClr val="0070C0"/>
                </a:solidFill>
                <a:cs typeface="B Zar" pitchFamily="2" charset="-78"/>
              </a:rPr>
              <a:t>) و سرطان های ناشی از آن مانند سرطان دهان و حلق ، دهان رحم و مقعد مبتلا نشوید.</a:t>
            </a:r>
            <a:endParaRPr lang="en-US" sz="1800" b="1" dirty="0">
              <a:solidFill>
                <a:srgbClr val="0070C0"/>
              </a:solidFill>
              <a:cs typeface="B Zar" pitchFamily="2" charset="-78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E07F84-54A4-C1DF-FCE3-95F780D841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AC56DF2-225F-109A-155E-834A8E3479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4425" y="3839009"/>
            <a:ext cx="6353175" cy="2675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941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othecary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409</TotalTime>
  <Words>1000</Words>
  <Application>Microsoft Office PowerPoint</Application>
  <PresentationFormat>Widescreen</PresentationFormat>
  <Paragraphs>85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6" baseType="lpstr">
      <vt:lpstr>2  Titr</vt:lpstr>
      <vt:lpstr>Arial</vt:lpstr>
      <vt:lpstr>B Nazanin</vt:lpstr>
      <vt:lpstr>B Titr</vt:lpstr>
      <vt:lpstr>B Zar</vt:lpstr>
      <vt:lpstr>Book Antiqua</vt:lpstr>
      <vt:lpstr>Calibri</vt:lpstr>
      <vt:lpstr>Century Gothic</vt:lpstr>
      <vt:lpstr>Times New Roman</vt:lpstr>
      <vt:lpstr>Wingdings</vt:lpstr>
      <vt:lpstr>Apothecary</vt:lpstr>
      <vt:lpstr>PowerPoint Presentation</vt:lpstr>
      <vt:lpstr>PowerPoint Presentation</vt:lpstr>
      <vt:lpstr>PowerPoint Presentation</vt:lpstr>
      <vt:lpstr>اصول ده گانه پیشگیری از سرطان</vt:lpstr>
      <vt:lpstr>اولین پیام : ازمصرف دخانیات پرهیز کنید</vt:lpstr>
      <vt:lpstr>دومین پیام: فعالیت بدنی منظم داشته باشید</vt:lpstr>
      <vt:lpstr>سومین پیام:وزن خود رادرحالت ایده آل نگه دارید</vt:lpstr>
      <vt:lpstr>چهارمین پیام: تغذیه سالم داشته باشید</vt:lpstr>
      <vt:lpstr>پنجمین پیام: خودرا دربرابر عفونت ها محافظت کنید</vt:lpstr>
      <vt:lpstr>ششمین پیام: ازپوست خود محافظت کنید</vt:lpstr>
      <vt:lpstr>هفتمین پیام: درمنزل و محیط کار اصول ایمنی را رعایت کنید</vt:lpstr>
      <vt:lpstr>هشتمین پیام: زندگی روانی و معنوی سالمی داشته باشید</vt:lpstr>
      <vt:lpstr>نهمین پیام:زندگی اجتماعی سالمی داشته باشید</vt:lpstr>
      <vt:lpstr>دهمین پیام: درصورت داشتن علائم هشداردهنده سرطان به پزشک مراجعه کنید</vt:lpstr>
      <vt:lpstr>با تشکرو سپاس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Amoozesh</dc:creator>
  <cp:lastModifiedBy>hosein raeesi</cp:lastModifiedBy>
  <cp:revision>46</cp:revision>
  <dcterms:created xsi:type="dcterms:W3CDTF">2006-08-16T00:00:00Z</dcterms:created>
  <dcterms:modified xsi:type="dcterms:W3CDTF">2026-06-16T09:55:17Z</dcterms:modified>
</cp:coreProperties>
</file>