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5" r:id="rId1"/>
  </p:sldMasterIdLst>
  <p:notesMasterIdLst>
    <p:notesMasterId r:id="rId14"/>
  </p:notesMasterIdLst>
  <p:sldIdLst>
    <p:sldId id="300" r:id="rId2"/>
    <p:sldId id="275" r:id="rId3"/>
    <p:sldId id="303" r:id="rId4"/>
    <p:sldId id="264" r:id="rId5"/>
    <p:sldId id="301" r:id="rId6"/>
    <p:sldId id="256" r:id="rId7"/>
    <p:sldId id="258" r:id="rId8"/>
    <p:sldId id="302" r:id="rId9"/>
    <p:sldId id="266" r:id="rId10"/>
    <p:sldId id="260" r:id="rId11"/>
    <p:sldId id="267" r:id="rId12"/>
    <p:sldId id="26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37" autoAdjust="0"/>
    <p:restoredTop sz="94660"/>
  </p:normalViewPr>
  <p:slideViewPr>
    <p:cSldViewPr snapToGrid="0">
      <p:cViewPr varScale="1">
        <p:scale>
          <a:sx n="91" d="100"/>
          <a:sy n="91" d="100"/>
        </p:scale>
        <p:origin x="61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823C7-34EE-4DBC-8715-4283BAF9930A}" type="datetimeFigureOut">
              <a:rPr lang="en-US" smtClean="0"/>
              <a:t>6/16/2026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88FBC6-F15F-492D-BDCA-F443D99A1B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925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E07DD-B53E-4F32-87A3-D9013639B229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431886" cy="365125"/>
          </a:xfrm>
        </p:spPr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202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99A6D-3CFB-45AD-B003-6DE23B88E2C2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824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D5BF0-7B51-4A5B-B034-00EA535BF0D9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2771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22397-8496-4FB0-A8B4-4640312BE8EB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816510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82E7E-9911-421B-B9B9-DBD25F793A0B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2519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58F7C-EC1D-416E-B5A2-5335989E7A5A}" type="datetime1">
              <a:rPr lang="en-US" smtClean="0"/>
              <a:t>6/16/2026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5563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0AA93-81AD-4C11-B4F9-87FA902EF4E6}" type="datetime1">
              <a:rPr lang="en-US" smtClean="0"/>
              <a:t>6/16/2026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7424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977B8-E4B9-4DF0-9033-1A2F090C1E4E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913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753D9-322B-468D-88E4-3977636E7B2A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7231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F65E-410E-4B0E-89C5-3C11A0D39CC2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" y="6492875"/>
            <a:ext cx="389106" cy="365125"/>
          </a:xfrm>
        </p:spPr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864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E1479-EF9F-4B1C-B179-147C26CEA38B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582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97743-8B00-46F6-978A-15480062554C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53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85F8-7035-4C22-8F0B-287635EFF3C2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981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A1A3-470E-4B35-B40A-4800CFA84E37}" type="datetime1">
              <a:rPr lang="en-US" smtClean="0"/>
              <a:t>6/16/2026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984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D7E47-B592-478E-9FE1-228AF446A472}" type="datetime1">
              <a:rPr lang="en-US" smtClean="0"/>
              <a:t>6/16/2026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15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D8C27-6807-4422-9964-445BAAC8A009}" type="datetime1">
              <a:rPr lang="en-US" smtClean="0"/>
              <a:t>6/16/2026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197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DC449-8CEB-4F43-AC30-6520E94BFD15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635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D9ABF-4364-432A-933F-83813EFDE6DE}" type="datetime1">
              <a:rPr lang="en-US" smtClean="0"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890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D0D9F64-EEA8-4F69-B10F-E814F41859A4}" type="datetime1">
              <a:rPr lang="en-US" smtClean="0"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F5A4FC4-EF86-4612-8E12-7A9ED34C34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475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  <p:sldLayoutId id="2147483907" r:id="rId12"/>
    <p:sldLayoutId id="2147483908" r:id="rId13"/>
    <p:sldLayoutId id="2147483909" r:id="rId14"/>
    <p:sldLayoutId id="2147483910" r:id="rId15"/>
    <p:sldLayoutId id="2147483911" r:id="rId16"/>
    <p:sldLayoutId id="2147483912" r:id="rId17"/>
    <p:sldLayoutId id="2147483913" r:id="rId18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125753-6032-2C73-806D-10E777842F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7633" y="1478190"/>
            <a:ext cx="8915399" cy="2262781"/>
          </a:xfrm>
        </p:spPr>
        <p:txBody>
          <a:bodyPr/>
          <a:lstStyle/>
          <a:p>
            <a:r>
              <a:rPr lang="fa-IR" sz="5400" dirty="0">
                <a:solidFill>
                  <a:schemeClr val="tx1"/>
                </a:solidFill>
                <a:latin typeface="12  Nazanin"/>
                <a:cs typeface="B Titr" panose="00000700000000000000" pitchFamily="2" charset="-78"/>
              </a:rPr>
              <a:t>بسم</a:t>
            </a:r>
            <a:r>
              <a:rPr lang="fa-IR" sz="5400" dirty="0">
                <a:solidFill>
                  <a:prstClr val="white"/>
                </a:solidFill>
                <a:latin typeface="12  Nazanin"/>
                <a:cs typeface="B Titr" panose="00000700000000000000" pitchFamily="2" charset="-78"/>
              </a:rPr>
              <a:t> </a:t>
            </a:r>
            <a:r>
              <a:rPr lang="fa-IR" sz="5400" dirty="0">
                <a:solidFill>
                  <a:schemeClr val="tx1"/>
                </a:solidFill>
                <a:latin typeface="12  Nazanin"/>
                <a:cs typeface="B Titr" panose="00000700000000000000" pitchFamily="2" charset="-78"/>
              </a:rPr>
              <a:t>الله</a:t>
            </a:r>
            <a:r>
              <a:rPr lang="fa-IR" sz="5400" dirty="0">
                <a:solidFill>
                  <a:prstClr val="white"/>
                </a:solidFill>
                <a:latin typeface="12  Nazanin"/>
                <a:cs typeface="B Titr" panose="00000700000000000000" pitchFamily="2" charset="-78"/>
              </a:rPr>
              <a:t> </a:t>
            </a:r>
            <a:r>
              <a:rPr lang="fa-IR" sz="5400" dirty="0">
                <a:solidFill>
                  <a:schemeClr val="tx1"/>
                </a:solidFill>
                <a:latin typeface="12  Nazanin"/>
                <a:cs typeface="B Titr" panose="00000700000000000000" pitchFamily="2" charset="-78"/>
              </a:rPr>
              <a:t>الرحمن</a:t>
            </a:r>
            <a:r>
              <a:rPr lang="fa-IR" sz="5400" dirty="0">
                <a:solidFill>
                  <a:prstClr val="white"/>
                </a:solidFill>
                <a:latin typeface="12  Nazanin"/>
                <a:cs typeface="B Titr" panose="00000700000000000000" pitchFamily="2" charset="-78"/>
              </a:rPr>
              <a:t> </a:t>
            </a:r>
            <a:r>
              <a:rPr lang="fa-IR" sz="5400" dirty="0">
                <a:solidFill>
                  <a:schemeClr val="tx1"/>
                </a:solidFill>
                <a:latin typeface="12  Nazanin"/>
                <a:cs typeface="B Titr" panose="00000700000000000000" pitchFamily="2" charset="-78"/>
              </a:rPr>
              <a:t>الرحیم</a:t>
            </a:r>
            <a:r>
              <a:rPr lang="en-US" sz="5400" dirty="0">
                <a:solidFill>
                  <a:schemeClr val="tx1"/>
                </a:solidFill>
                <a:latin typeface="12  Nazanin"/>
                <a:cs typeface="B Titr" panose="00000700000000000000" pitchFamily="2" charset="-78"/>
              </a:rPr>
              <a:t/>
            </a:r>
            <a:br>
              <a:rPr lang="en-US" sz="5400" dirty="0">
                <a:solidFill>
                  <a:schemeClr val="tx1"/>
                </a:solidFill>
                <a:latin typeface="12  Nazanin"/>
                <a:cs typeface="B Titr" panose="00000700000000000000" pitchFamily="2" charset="-78"/>
              </a:rPr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DA970C-EE42-3A7A-38DA-688B42CE5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62D61-65C5-4A70-9D43-CB35E85E4BC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528782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30014"/>
            <a:ext cx="11803117" cy="6189936"/>
          </a:xfrm>
        </p:spPr>
        <p:txBody>
          <a:bodyPr>
            <a:normAutofit/>
          </a:bodyPr>
          <a:lstStyle/>
          <a:p>
            <a:pPr marL="200025" marR="37465" indent="0" algn="r" rtl="1">
              <a:lnSpc>
                <a:spcPct val="150000"/>
              </a:lnSpc>
              <a:spcBef>
                <a:spcPts val="0"/>
              </a:spcBef>
              <a:spcAft>
                <a:spcPts val="1905"/>
              </a:spcAft>
              <a:buNone/>
            </a:pPr>
            <a:r>
              <a:rPr lang="fa-IR" sz="18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rPr>
              <a:t>مهم ترین علایم هشداردهنده سرطان دهانه رحم موارد زیر هستند:</a:t>
            </a:r>
          </a:p>
          <a:p>
            <a:pPr marL="291465" marR="46355" indent="-285750" algn="just" rtl="1">
              <a:lnSpc>
                <a:spcPct val="150000"/>
              </a:lnSpc>
              <a:spcBef>
                <a:spcPts val="0"/>
              </a:spcBef>
              <a:spcAft>
                <a:spcPts val="28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خونریزی غیرطبیعی زنانگی از جمله </a:t>
            </a: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</a:t>
            </a: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پس از نزدیکی جنسی، در فواصل دوره های قاعدگی و پس از یائسگی</a:t>
            </a: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ترشحات بدبوی واژینال</a:t>
            </a:r>
            <a:endParaRPr lang="fa-IR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درد هنگام نزدیکی جنسی</a:t>
            </a:r>
            <a:endParaRPr lang="fa-IR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هر کدام از موارد بالا همراه با توده قابل لمس شکمی یا درد پایدار شکمی یا کمری</a:t>
            </a:r>
            <a:endParaRPr lang="fa-IR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133350" marR="0" indent="-6350" algn="r" rtl="1">
              <a:lnSpc>
                <a:spcPct val="110000"/>
              </a:lnSpc>
              <a:spcBef>
                <a:spcPts val="0"/>
              </a:spcBef>
              <a:spcAft>
                <a:spcPts val="195"/>
              </a:spcAft>
            </a:pPr>
            <a:endParaRPr lang="fa-IR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2"/>
          <a:stretch>
            <a:fillRect/>
          </a:stretch>
        </p:blipFill>
        <p:spPr>
          <a:xfrm>
            <a:off x="121463" y="2310596"/>
            <a:ext cx="4343823" cy="32544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DFB48E-060E-A586-395A-0AEFB53B19C9}"/>
              </a:ext>
            </a:extLst>
          </p:cNvPr>
          <p:cNvSpPr txBox="1"/>
          <p:nvPr/>
        </p:nvSpPr>
        <p:spPr>
          <a:xfrm>
            <a:off x="2293375" y="92777"/>
            <a:ext cx="615990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00025" marR="37465" indent="0" algn="r" rtl="1">
              <a:lnSpc>
                <a:spcPct val="150000"/>
              </a:lnSpc>
              <a:spcBef>
                <a:spcPts val="0"/>
              </a:spcBef>
              <a:spcAft>
                <a:spcPts val="1905"/>
              </a:spcAft>
              <a:buNone/>
            </a:pPr>
            <a:r>
              <a:rPr lang="fa-IR" sz="2400" b="1" i="1" dirty="0">
                <a:solidFill>
                  <a:srgbClr val="7030A0"/>
                </a:solidFill>
                <a:cs typeface="B Titr" panose="00000700000000000000" pitchFamily="2" charset="-78"/>
              </a:rPr>
              <a:t>2. شناسایی زود هنگام سرطان دهانه رحم </a:t>
            </a:r>
            <a:endParaRPr lang="en-US" sz="2400" b="1" i="1" dirty="0">
              <a:solidFill>
                <a:schemeClr val="tx1">
                  <a:lumMod val="95000"/>
                  <a:lumOff val="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3F34966-D869-F531-7029-3B1A8024C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291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8491" y="1082566"/>
            <a:ext cx="9603275" cy="4383780"/>
          </a:xfrm>
        </p:spPr>
        <p:txBody>
          <a:bodyPr/>
          <a:lstStyle/>
          <a:p>
            <a:pPr marL="127000" lvl="0" indent="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Clr>
                <a:srgbClr val="B71E42"/>
              </a:buClr>
              <a:buNone/>
            </a:pPr>
            <a:r>
              <a:rPr lang="fa-IR" b="1" dirty="0">
                <a:solidFill>
                  <a:prstClr val="black"/>
                </a:solidFill>
                <a:cs typeface="B Nazanin" panose="00000400000000000000" pitchFamily="2" charset="-78"/>
              </a:rPr>
              <a:t>مهم ترین علایم هشداردهنده سرطان روده بزرگ موارد زیر هستند :</a:t>
            </a:r>
          </a:p>
          <a:p>
            <a:pPr marL="348615" marR="46355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285"/>
              </a:spcAft>
              <a:buClr>
                <a:srgbClr val="B71E42"/>
              </a:buClr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خونریزی دستگاه گوارش تحتانی در طی یک ماه اخیر</a:t>
            </a:r>
            <a:endParaRPr lang="en-US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8615" marR="46355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285"/>
              </a:spcAft>
              <a:buClr>
                <a:srgbClr val="B71E42"/>
              </a:buClr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یبوست در طی یک ماه اخیر با یا بدون اسهال، درد شکم و احساس پر بودن مقعد پس از اجابت مزاج</a:t>
            </a:r>
            <a:endParaRPr lang="fa-IR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8615" marR="46355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285"/>
              </a:spcAft>
              <a:buClr>
                <a:srgbClr val="B71E42"/>
              </a:buClr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کاهش بیش از ده درصد وزن بدن در طی شش ماه همراه با یکی از علایم بال</a:t>
            </a:r>
            <a:r>
              <a:rPr lang="fa-IR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</a:t>
            </a:r>
            <a:endParaRPr lang="en-US" b="1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350234" y="3274456"/>
            <a:ext cx="3888826" cy="27906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AA4A92-3F48-74DF-E595-ED693AD4B231}"/>
              </a:ext>
            </a:extLst>
          </p:cNvPr>
          <p:cNvSpPr txBox="1"/>
          <p:nvPr/>
        </p:nvSpPr>
        <p:spPr>
          <a:xfrm>
            <a:off x="2294647" y="110163"/>
            <a:ext cx="6096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0" lvl="0" indent="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Clr>
                <a:srgbClr val="B71E42"/>
              </a:buClr>
              <a:buNone/>
            </a:pPr>
            <a:r>
              <a:rPr lang="fa-IR" sz="2400" b="1" i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3-  شناسایی زودهنگام سرطان روده بزرگ</a:t>
            </a:r>
            <a:endParaRPr lang="en-US" sz="2400" b="1" i="1" dirty="0">
              <a:solidFill>
                <a:prstClr val="black"/>
              </a:solidFill>
              <a:cs typeface="B Titr" panose="00000700000000000000" pitchFamily="2" charset="-78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D5B466-D4E9-A488-7C90-8A4415543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10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517931"/>
            <a:ext cx="3418490" cy="1008993"/>
          </a:xfrm>
        </p:spPr>
        <p:txBody>
          <a:bodyPr>
            <a:normAutofit/>
          </a:bodyPr>
          <a:lstStyle/>
          <a:p>
            <a:pPr algn="ctr"/>
            <a:r>
              <a:rPr lang="fa-IR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سپاس از توجه شما</a:t>
            </a:r>
            <a:endParaRPr lang="en-US" sz="3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47445" y="231229"/>
            <a:ext cx="6936827" cy="485577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C2EDD4-6577-12CC-C2AC-537A65F83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3876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76A0621-6DEF-C817-A2D7-0C27CA01ACC8}"/>
              </a:ext>
            </a:extLst>
          </p:cNvPr>
          <p:cNvSpPr txBox="1"/>
          <p:nvPr/>
        </p:nvSpPr>
        <p:spPr>
          <a:xfrm>
            <a:off x="2296853" y="1882423"/>
            <a:ext cx="8106486" cy="90024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endParaRPr lang="fa-IR" sz="1400" b="1" kern="0" dirty="0">
              <a:solidFill>
                <a:srgbClr val="2F2B2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2800" b="1" kern="0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راهنمای خودمراقبتی برای پیشگیری وکنترل سرطان</a:t>
            </a:r>
          </a:p>
        </p:txBody>
      </p:sp>
      <p:sp>
        <p:nvSpPr>
          <p:cNvPr id="10" name="Rounded Rectangle 7">
            <a:extLst>
              <a:ext uri="{FF2B5EF4-FFF2-40B4-BE49-F238E27FC236}">
                <a16:creationId xmlns:a16="http://schemas.microsoft.com/office/drawing/2014/main" id="{38F8DB45-A836-78C5-ED56-4E03132CBEAB}"/>
              </a:ext>
            </a:extLst>
          </p:cNvPr>
          <p:cNvSpPr/>
          <p:nvPr/>
        </p:nvSpPr>
        <p:spPr>
          <a:xfrm>
            <a:off x="2889331" y="3210232"/>
            <a:ext cx="6229878" cy="115604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4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2  Titr"/>
                <a:cs typeface="B Titr" panose="00000700000000000000" pitchFamily="2" charset="-78"/>
              </a:rPr>
              <a:t>فصل 11: </a:t>
            </a:r>
            <a:r>
              <a:rPr lang="fa-IR" sz="2000" b="1" dirty="0"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2  Titr"/>
                <a:ea typeface="Times New Roman" panose="02020603050405020304" pitchFamily="18" charset="0"/>
                <a:cs typeface="B Titr" panose="00000700000000000000" pitchFamily="2" charset="-78"/>
              </a:rPr>
              <a:t>اصول و شیوه های کلی شناسایی زود هنگام و غربالگری </a:t>
            </a:r>
          </a:p>
          <a:p>
            <a:pPr algn="ctr" rtl="1">
              <a:lnSpc>
                <a:spcPct val="150000"/>
              </a:lnSpc>
            </a:pPr>
            <a:endParaRPr lang="en-US" sz="1800" dirty="0">
              <a:effectLst/>
              <a:highlight>
                <a:srgbClr val="FAF9F8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 descr="دانشگاه علوم پزشکی اردبیل - ویکی‌پدیا، دانشنامهٔ آزاد">
            <a:extLst>
              <a:ext uri="{FF2B5EF4-FFF2-40B4-BE49-F238E27FC236}">
                <a16:creationId xmlns:a16="http://schemas.microsoft.com/office/drawing/2014/main" id="{838EF3E3-8EF6-0C8D-1D98-A155FACDF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307" y="151675"/>
            <a:ext cx="1615578" cy="1472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6C5FE0-08AB-A0E7-9C0C-68BB82C22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0F0BE-403F-4FA9-95EB-F8C390914EB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111796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1606F0-4728-6263-18F4-1C17621CB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3</a:t>
            </a:fld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63C6D56-7EE2-5746-03C2-7637D5C337F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439" y="4834316"/>
            <a:ext cx="7246373" cy="1892843"/>
          </a:xfrm>
          <a:prstGeom prst="rect">
            <a:avLst/>
          </a:prstGeom>
          <a:noFill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5483854-5596-3B11-922A-2E4FF343EFB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185413" y="343165"/>
            <a:ext cx="7069395" cy="44395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6AB0AD97-7A36-462F-0D82-219B6B9EF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962" y="619432"/>
            <a:ext cx="10363200" cy="1595438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rgbClr val="002060"/>
                </a:solidFill>
                <a:cs typeface="B Titr" panose="00000700000000000000" pitchFamily="2" charset="-78"/>
              </a:rPr>
              <a:t>فصل یازدهم: </a:t>
            </a:r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ar-DZ" dirty="0">
                <a:solidFill>
                  <a:srgbClr val="FF0000"/>
                </a:solidFill>
                <a:cs typeface="B Titr" panose="00000700000000000000" pitchFamily="2" charset="-78"/>
              </a:rPr>
              <a:t>اصول و شیوه های کلی</a:t>
            </a:r>
            <a:br>
              <a:rPr lang="ar-DZ" dirty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ar-DZ" dirty="0">
                <a:solidFill>
                  <a:srgbClr val="00B0F0"/>
                </a:solidFill>
                <a:cs typeface="B Titr" panose="00000700000000000000" pitchFamily="2" charset="-78"/>
              </a:rPr>
              <a:t>شناسایی زودهنگام و غربالگری </a:t>
            </a:r>
            <a:r>
              <a:rPr lang="ar-DZ" dirty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ar-DZ" dirty="0">
                <a:solidFill>
                  <a:srgbClr val="FF0000"/>
                </a:solidFill>
                <a:cs typeface="B Titr" panose="00000700000000000000" pitchFamily="2" charset="-78"/>
              </a:rPr>
            </a:b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16" name="Shape 4">
            <a:extLst>
              <a:ext uri="{FF2B5EF4-FFF2-40B4-BE49-F238E27FC236}">
                <a16:creationId xmlns:a16="http://schemas.microsoft.com/office/drawing/2014/main" id="{9109262E-9A9B-7042-E878-215F2C141AF7}"/>
              </a:ext>
            </a:extLst>
          </p:cNvPr>
          <p:cNvSpPr txBox="1"/>
          <p:nvPr/>
        </p:nvSpPr>
        <p:spPr>
          <a:xfrm>
            <a:off x="4438650" y="2971800"/>
            <a:ext cx="3924300" cy="152400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462222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7820" y="190517"/>
            <a:ext cx="10515600" cy="801523"/>
          </a:xfrm>
        </p:spPr>
        <p:txBody>
          <a:bodyPr>
            <a:normAutofit/>
          </a:bodyPr>
          <a:lstStyle/>
          <a:p>
            <a:pPr algn="ctr"/>
            <a:r>
              <a:rPr lang="fa-IR" sz="2400" b="1" i="1" dirty="0">
                <a:solidFill>
                  <a:srgbClr val="FF0000"/>
                </a:solidFill>
                <a:cs typeface="B Titr" panose="00000700000000000000" pitchFamily="2" charset="-78"/>
              </a:rPr>
              <a:t>تفاوت تشخیص زود هنگام و غربالگری چیست؟</a:t>
            </a:r>
            <a:endParaRPr lang="en-US" sz="2400" b="1" i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3032" y="1192414"/>
            <a:ext cx="9281652" cy="4677444"/>
          </a:xfrm>
        </p:spPr>
        <p:txBody>
          <a:bodyPr>
            <a:normAutofit fontScale="70000" lnSpcReduction="20000"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600" b="1" dirty="0">
                <a:solidFill>
                  <a:srgbClr val="002060"/>
                </a:solidFill>
                <a:cs typeface="B Titr" panose="00000700000000000000" pitchFamily="2" charset="-78"/>
              </a:rPr>
              <a:t>معنای تشخیص زودهنگام:</a:t>
            </a:r>
            <a:endParaRPr lang="fa-IR" sz="2600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600" dirty="0">
                <a:cs typeface="B Nazanin" panose="00000400000000000000" pitchFamily="2" charset="-78"/>
              </a:rPr>
              <a:t>این است که ما </a:t>
            </a:r>
            <a:r>
              <a:rPr lang="fa-IR" sz="2600" b="1" dirty="0">
                <a:cs typeface="B Nazanin" panose="00000400000000000000" pitchFamily="2" charset="-78"/>
              </a:rPr>
              <a:t>علایم هشداردهنده سرطان</a:t>
            </a:r>
            <a:r>
              <a:rPr lang="fa-IR" sz="2600" dirty="0">
                <a:cs typeface="B Nazanin" panose="00000400000000000000" pitchFamily="2" charset="-78"/>
              </a:rPr>
              <a:t> را بدانیم تا اگر این علایم را در خود پیدا کردیم </a:t>
            </a:r>
            <a:r>
              <a:rPr lang="fa-IR" sz="2600" b="1" dirty="0">
                <a:cs typeface="B Nazanin" panose="00000400000000000000" pitchFamily="2" charset="-78"/>
              </a:rPr>
              <a:t>به سرعت به مراکز بهداشتی درمانی مراجعه کنیم.</a:t>
            </a:r>
            <a:endParaRPr lang="fa-IR" sz="2600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600" dirty="0">
                <a:cs typeface="B Nazanin" panose="00000400000000000000" pitchFamily="2" charset="-78"/>
              </a:rPr>
              <a:t>مراکز بهداشتی درمانی نیز باید </a:t>
            </a:r>
            <a:r>
              <a:rPr lang="fa-IR" sz="2600" b="1" dirty="0">
                <a:cs typeface="B Nazanin" panose="00000400000000000000" pitchFamily="2" charset="-78"/>
              </a:rPr>
              <a:t>آمادگی شناسایی این علایم</a:t>
            </a:r>
            <a:r>
              <a:rPr lang="fa-IR" sz="2600" dirty="0">
                <a:cs typeface="B Nazanin" panose="00000400000000000000" pitchFamily="2" charset="-78"/>
              </a:rPr>
              <a:t> و جدا کردن موارد مهم از غیر مهم را داشته باشند تا موارد مهم را برای اقدامات تشخیصی کامل تر به </a:t>
            </a:r>
            <a:r>
              <a:rPr lang="fa-IR" sz="2600" b="1" dirty="0">
                <a:cs typeface="B Nazanin" panose="00000400000000000000" pitchFamily="2" charset="-78"/>
              </a:rPr>
              <a:t>مراکز بالاتر و مجهزتر</a:t>
            </a:r>
            <a:r>
              <a:rPr lang="fa-IR" sz="2600" dirty="0">
                <a:cs typeface="B Nazanin" panose="00000400000000000000" pitchFamily="2" charset="-78"/>
              </a:rPr>
              <a:t> معرفی کنند.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600" b="1" dirty="0">
                <a:solidFill>
                  <a:srgbClr val="002060"/>
                </a:solidFill>
                <a:cs typeface="B Titr" panose="00000700000000000000" pitchFamily="2" charset="-78"/>
              </a:rPr>
              <a:t>معنی غربالگری:</a:t>
            </a:r>
            <a:endParaRPr lang="fa-IR" sz="2600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600" dirty="0">
                <a:cs typeface="B Nazanin" panose="00000400000000000000" pitchFamily="2" charset="-78"/>
              </a:rPr>
              <a:t>در افرادی که </a:t>
            </a:r>
            <a:r>
              <a:rPr lang="fa-IR" sz="2600" b="1" dirty="0">
                <a:solidFill>
                  <a:srgbClr val="FF0000"/>
                </a:solidFill>
                <a:cs typeface="B Nazanin" panose="00000400000000000000" pitchFamily="2" charset="-78"/>
              </a:rPr>
              <a:t>هیچ علامت هشداردهنده‌ای ندارند</a:t>
            </a:r>
            <a:r>
              <a:rPr lang="fa-IR" sz="26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600" dirty="0">
                <a:cs typeface="B Nazanin" panose="00000400000000000000" pitchFamily="2" charset="-78"/>
              </a:rPr>
              <a:t>اما به دلیل شرایط جنسی یا سنی خاص بالقوه در معرض سرطان هستند، اقدامات تشخیصی را انجام دهیم.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600" dirty="0">
                <a:cs typeface="B Nazanin" panose="00000400000000000000" pitchFamily="2" charset="-78"/>
              </a:rPr>
              <a:t>بسیاري از سرطان ها تنها با </a:t>
            </a:r>
            <a:r>
              <a:rPr lang="fa-IR" sz="2600" b="1" dirty="0">
                <a:cs typeface="B Nazanin" panose="00000400000000000000" pitchFamily="2" charset="-78"/>
              </a:rPr>
              <a:t>معاینه‌ی پزشکي و آزمایش هاي تکمیلي</a:t>
            </a:r>
            <a:r>
              <a:rPr lang="fa-IR" sz="2600" dirty="0">
                <a:cs typeface="B Nazanin" panose="00000400000000000000" pitchFamily="2" charset="-78"/>
              </a:rPr>
              <a:t> تشخیص داده می شوند (از جمله: سرطان هاي پستان، دهانه رحم و روده بزرگ).</a:t>
            </a:r>
          </a:p>
          <a:p>
            <a:pPr marL="5715" marR="46355" indent="0" algn="just" rtl="1">
              <a:lnSpc>
                <a:spcPct val="102000"/>
              </a:lnSpc>
              <a:spcBef>
                <a:spcPts val="0"/>
              </a:spcBef>
              <a:spcAft>
                <a:spcPts val="285"/>
              </a:spcAft>
              <a:buNone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50" name="Picture 2" descr="مفاهیم: غربالگری در پزشکی چیست؟ - همشهری آنلاین">
            <a:extLst>
              <a:ext uri="{FF2B5EF4-FFF2-40B4-BE49-F238E27FC236}">
                <a16:creationId xmlns:a16="http://schemas.microsoft.com/office/drawing/2014/main" id="{FE8A3FC5-432E-5C5E-456F-8E6E2AA760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" y="1405110"/>
            <a:ext cx="2747194" cy="2340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19A83E-B1FA-F50D-B55F-924A0C56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843200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7820" y="190517"/>
            <a:ext cx="10515600" cy="801523"/>
          </a:xfrm>
        </p:spPr>
        <p:txBody>
          <a:bodyPr>
            <a:normAutofit/>
          </a:bodyPr>
          <a:lstStyle/>
          <a:p>
            <a:pPr algn="ctr"/>
            <a:r>
              <a:rPr lang="fa-IR" sz="2400" b="1" i="1" dirty="0">
                <a:solidFill>
                  <a:srgbClr val="FF0000"/>
                </a:solidFill>
                <a:cs typeface="B Titr" panose="00000700000000000000" pitchFamily="2" charset="-78"/>
              </a:rPr>
              <a:t>تفاوت تشخیص زود هنگام و غربالگری چیست؟</a:t>
            </a:r>
            <a:endParaRPr lang="en-US" sz="2400" b="1" i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9046" y="1232337"/>
            <a:ext cx="7855973" cy="4088525"/>
          </a:xfrm>
        </p:spPr>
        <p:txBody>
          <a:bodyPr>
            <a:normAutofit fontScale="92500" lnSpcReduction="20000"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1900" b="1" dirty="0">
                <a:solidFill>
                  <a:srgbClr val="002060"/>
                </a:solidFill>
                <a:cs typeface="B Titr" panose="00000700000000000000" pitchFamily="2" charset="-78"/>
              </a:rPr>
              <a:t>غربالگری به عنوان بخشی از برنامه شناسایی زودهنگام:</a:t>
            </a:r>
            <a:endParaRPr lang="fa-IR" sz="1900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1900" dirty="0">
                <a:cs typeface="B Nazanin" panose="00000400000000000000" pitchFamily="2" charset="-78"/>
              </a:rPr>
              <a:t>غربالگری به معنی </a:t>
            </a:r>
            <a:r>
              <a:rPr lang="fa-IR" sz="1900" b="1" dirty="0">
                <a:cs typeface="B Nazanin" panose="00000400000000000000" pitchFamily="2" charset="-78"/>
              </a:rPr>
              <a:t>شناسایی بیماری احتمالی ناشناخته</a:t>
            </a:r>
            <a:r>
              <a:rPr lang="fa-IR" sz="1900" dirty="0">
                <a:cs typeface="B Nazanin" panose="00000400000000000000" pitchFamily="2" charset="-78"/>
              </a:rPr>
              <a:t> با استفاده از معاینه و آزمایش‌های ساده در فردی است که </a:t>
            </a:r>
            <a:r>
              <a:rPr lang="fa-IR" sz="1900" b="1" dirty="0">
                <a:cs typeface="B Nazanin" panose="00000400000000000000" pitchFamily="2" charset="-78"/>
              </a:rPr>
              <a:t>هنوز علائم ندارد.</a:t>
            </a:r>
            <a:endParaRPr lang="fa-IR" sz="1900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1900" dirty="0">
                <a:cs typeface="B Nazanin" panose="00000400000000000000" pitchFamily="2" charset="-78"/>
              </a:rPr>
              <a:t>در یک برنامه کنترل سرطان ملی، بعد از غربالگری، افراد تشخیص داده شده تحت </a:t>
            </a:r>
            <a:r>
              <a:rPr lang="fa-IR" sz="1900" b="1" dirty="0">
                <a:cs typeface="B Nazanin" panose="00000400000000000000" pitchFamily="2" charset="-78"/>
              </a:rPr>
              <a:t>درمان مناسب</a:t>
            </a:r>
            <a:r>
              <a:rPr lang="fa-IR" sz="1900" dirty="0">
                <a:cs typeface="B Nazanin" panose="00000400000000000000" pitchFamily="2" charset="-78"/>
              </a:rPr>
              <a:t> قرار می‌گیرند.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1900" b="1" dirty="0">
                <a:solidFill>
                  <a:srgbClr val="002060"/>
                </a:solidFill>
                <a:cs typeface="B Titr" panose="00000700000000000000" pitchFamily="2" charset="-78"/>
              </a:rPr>
              <a:t>یک تعهد دوطرفه:</a:t>
            </a:r>
            <a:endParaRPr lang="fa-IR" sz="1900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1900" dirty="0">
                <a:cs typeface="B Nazanin" panose="00000400000000000000" pitchFamily="2" charset="-78"/>
              </a:rPr>
              <a:t>لازم است هم </a:t>
            </a:r>
            <a:r>
              <a:rPr lang="fa-IR" sz="1900" b="1" dirty="0">
                <a:cs typeface="B Nazanin" panose="00000400000000000000" pitchFamily="2" charset="-78"/>
              </a:rPr>
              <a:t>بیمار</a:t>
            </a:r>
            <a:r>
              <a:rPr lang="fa-IR" sz="1900" dirty="0">
                <a:cs typeface="B Nazanin" panose="00000400000000000000" pitchFamily="2" charset="-78"/>
              </a:rPr>
              <a:t> و هم </a:t>
            </a:r>
            <a:r>
              <a:rPr lang="fa-IR" sz="1900" b="1" dirty="0">
                <a:cs typeface="B Nazanin" panose="00000400000000000000" pitchFamily="2" charset="-78"/>
              </a:rPr>
              <a:t>ارائه دهندگان مراقبت‌های بهداشتی</a:t>
            </a:r>
            <a:r>
              <a:rPr lang="fa-IR" sz="1900" dirty="0">
                <a:cs typeface="B Nazanin" panose="00000400000000000000" pitchFamily="2" charset="-78"/>
              </a:rPr>
              <a:t> به اهمیت تشخیص زودهنگام و انجام فعالیت‌های غربالگری سرطان </a:t>
            </a:r>
            <a:r>
              <a:rPr lang="fa-IR" sz="1900" b="1" dirty="0">
                <a:cs typeface="B Nazanin" panose="00000400000000000000" pitchFamily="2" charset="-78"/>
              </a:rPr>
              <a:t>پایبند باشند.</a:t>
            </a:r>
            <a:endParaRPr lang="fa-IR" sz="1900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1900" dirty="0">
                <a:highlight>
                  <a:srgbClr val="C0C0C0"/>
                </a:highlight>
                <a:cs typeface="B Titr" panose="00000700000000000000" pitchFamily="2" charset="-78"/>
              </a:rPr>
              <a:t>نتیجه این پایبندی: </a:t>
            </a:r>
            <a:r>
              <a:rPr lang="fa-IR" sz="1900" b="1" dirty="0">
                <a:highlight>
                  <a:srgbClr val="C0C0C0"/>
                </a:highlight>
                <a:cs typeface="B Nazanin" panose="00000400000000000000" pitchFamily="2" charset="-78"/>
              </a:rPr>
              <a:t>بهبود نتیجه و کاهش اتلاف منابع.</a:t>
            </a:r>
            <a:endParaRPr lang="fa-IR" sz="1900" dirty="0">
              <a:highlight>
                <a:srgbClr val="C0C0C0"/>
              </a:highlight>
              <a:cs typeface="B Nazanin" panose="00000400000000000000" pitchFamily="2" charset="-78"/>
            </a:endParaRPr>
          </a:p>
          <a:p>
            <a:pPr marL="5715" marR="46355" indent="0" algn="just" rtl="1">
              <a:lnSpc>
                <a:spcPct val="102000"/>
              </a:lnSpc>
              <a:spcBef>
                <a:spcPts val="0"/>
              </a:spcBef>
              <a:spcAft>
                <a:spcPts val="285"/>
              </a:spcAft>
              <a:buNone/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AutoShape 4" descr="تست غربالگری چیست؟ + انواع تست غربالگری | هومکا">
            <a:extLst>
              <a:ext uri="{FF2B5EF4-FFF2-40B4-BE49-F238E27FC236}">
                <a16:creationId xmlns:a16="http://schemas.microsoft.com/office/drawing/2014/main" id="{D0058DD7-8684-8546-65CA-CDA6D1D6DEE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غربالگری هایی برای سلامت زنان | بیمارستان تهران ⭐️">
            <a:extLst>
              <a:ext uri="{FF2B5EF4-FFF2-40B4-BE49-F238E27FC236}">
                <a16:creationId xmlns:a16="http://schemas.microsoft.com/office/drawing/2014/main" id="{85798D9E-1491-002C-DABA-EA8E9A2925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1EB993-230E-90DE-DAAD-8394C38C4A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59" y="1425678"/>
            <a:ext cx="3706761" cy="3205316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145B59-3811-08B4-85B9-0072529AE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907586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49677" y="884903"/>
            <a:ext cx="9057592" cy="5260257"/>
          </a:xfrm>
        </p:spPr>
        <p:txBody>
          <a:bodyPr>
            <a:normAutofit/>
          </a:bodyPr>
          <a:lstStyle/>
          <a:p>
            <a:pPr marL="5715" marR="358775" indent="1270" algn="r" rtl="1">
              <a:lnSpc>
                <a:spcPct val="150000"/>
              </a:lnSpc>
              <a:spcBef>
                <a:spcPts val="0"/>
              </a:spcBef>
              <a:spcAft>
                <a:spcPts val="285"/>
              </a:spcAft>
            </a:pPr>
            <a:r>
              <a:rPr lang="ar-SA" sz="1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برای اینکه اقدامات غربالگری یک بیماری را در یک گروه جمعیتی خاص که هیچ علامتی ندارند انجام دهیم، باید آن اقدام غربالگری شرایط خاصی داشته باشد:</a:t>
            </a:r>
            <a:endParaRPr lang="en-US" sz="1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69900" marR="0" indent="-342900" algn="just" rtl="1">
              <a:lnSpc>
                <a:spcPct val="150000"/>
              </a:lnSpc>
              <a:spcBef>
                <a:spcPts val="0"/>
              </a:spcBef>
              <a:spcAft>
                <a:spcPts val="36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ساده باشد</a:t>
            </a: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69900" marR="0" indent="-342900" algn="just" rtl="1">
              <a:lnSpc>
                <a:spcPct val="150000"/>
              </a:lnSpc>
              <a:spcBef>
                <a:spcPts val="0"/>
              </a:spcBef>
              <a:spcAft>
                <a:spcPts val="32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ارزان باشد</a:t>
            </a: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69900" marR="0" indent="-342900" algn="just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مقبولیت عمومی داشته باشد</a:t>
            </a: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8615" marR="358775" indent="-342900" algn="just" rtl="1">
              <a:lnSpc>
                <a:spcPct val="150000"/>
              </a:lnSpc>
              <a:spcBef>
                <a:spcPts val="0"/>
              </a:spcBef>
              <a:spcAft>
                <a:spcPts val="28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حساسیت بالا داشته باشد یعنی چقدر آزمایش یا تست،  میتواند افراد واقعی که بیماری دارند را صحیح تشخیص بدهد</a:t>
            </a: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8615" marR="358140" indent="-342900" algn="just" rtl="1">
              <a:lnSpc>
                <a:spcPct val="150000"/>
              </a:lnSpc>
              <a:spcBef>
                <a:spcPts val="0"/>
              </a:spcBef>
              <a:spcAft>
                <a:spcPts val="28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اختصاصیت قابل قبولی داشته باشد یعنی چقدر تست یا آزمایش  میتواند افراد واقعی که بیماری ندارند را صحیح تشخیص بدهد</a:t>
            </a: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pPr marL="348615" marR="358140" indent="-342900" algn="just" rtl="1">
              <a:lnSpc>
                <a:spcPct val="150000"/>
              </a:lnSpc>
              <a:spcBef>
                <a:spcPts val="0"/>
              </a:spcBef>
              <a:spcAft>
                <a:spcPts val="28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صورتی که بیماری با این روش پیدا شد، درمان مناسبی در علم پزشکی برای آن وجود داشته باشد</a:t>
            </a: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pPr marL="348615" marR="358140" indent="-342900" algn="just" rtl="1">
              <a:lnSpc>
                <a:spcPct val="150000"/>
              </a:lnSpc>
              <a:spcBef>
                <a:spcPts val="0"/>
              </a:spcBef>
              <a:spcAft>
                <a:spcPts val="28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صورتی که بیماری با این روش پیدا شد و درمان مناسب هم شد، طول عمرش افزایش یابد یا دست کم کیفیت زندگی اش بهتر شود</a:t>
            </a:r>
            <a:r>
              <a:rPr lang="ar-SA" sz="1800" dirty="0">
                <a:solidFill>
                  <a:srgbClr val="000000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r>
              <a:rPr lang="fa-IR" sz="1800" dirty="0">
                <a:solidFill>
                  <a:srgbClr val="000000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  </a:t>
            </a:r>
            <a:endParaRPr lang="en-US" sz="1800" dirty="0">
              <a:cs typeface="B Nazanin" panose="00000400000000000000" pitchFamily="2" charset="-78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2007269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0" y="0"/>
            <a:ext cx="86995" cy="86995"/>
            <a:chOff x="0" y="0"/>
            <a:chExt cx="87147" cy="87147"/>
          </a:xfrm>
        </p:grpSpPr>
        <p:sp>
          <p:nvSpPr>
            <p:cNvPr id="7" name="Shape 1420068"/>
            <p:cNvSpPr/>
            <p:nvPr/>
          </p:nvSpPr>
          <p:spPr>
            <a:xfrm>
              <a:off x="0" y="0"/>
              <a:ext cx="87147" cy="87147"/>
            </a:xfrm>
            <a:custGeom>
              <a:avLst/>
              <a:gdLst/>
              <a:ahLst/>
              <a:cxnLst/>
              <a:rect l="0" t="0" r="0" b="0"/>
              <a:pathLst>
                <a:path w="87147" h="87147">
                  <a:moveTo>
                    <a:pt x="0" y="0"/>
                  </a:moveTo>
                  <a:lnTo>
                    <a:pt x="87147" y="0"/>
                  </a:lnTo>
                  <a:lnTo>
                    <a:pt x="87147" y="87147"/>
                  </a:lnTo>
                  <a:lnTo>
                    <a:pt x="0" y="87147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ED008B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pPr algn="r"/>
              <a:endParaRPr lang="en-US"/>
            </a:p>
          </p:txBody>
        </p:sp>
      </p:grp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301805" y="367100"/>
            <a:ext cx="558838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a-IR" sz="2400" b="1" i="1" dirty="0">
                <a:solidFill>
                  <a:srgbClr val="FF0000"/>
                </a:solidFill>
                <a:cs typeface="B Titr" panose="00000700000000000000" pitchFamily="2" charset="-78"/>
              </a:rPr>
              <a:t>ویژگی های ضروری یک تست غربالگری استاندارد: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0" y="0"/>
            <a:ext cx="86995" cy="86995"/>
            <a:chOff x="0" y="0"/>
            <a:chExt cx="87147" cy="87147"/>
          </a:xfrm>
        </p:grpSpPr>
        <p:sp>
          <p:nvSpPr>
            <p:cNvPr id="11" name="Shape 1422052"/>
            <p:cNvSpPr/>
            <p:nvPr/>
          </p:nvSpPr>
          <p:spPr>
            <a:xfrm>
              <a:off x="0" y="0"/>
              <a:ext cx="87147" cy="87147"/>
            </a:xfrm>
            <a:custGeom>
              <a:avLst/>
              <a:gdLst/>
              <a:ahLst/>
              <a:cxnLst/>
              <a:rect l="0" t="0" r="0" b="0"/>
              <a:pathLst>
                <a:path w="87147" h="87147">
                  <a:moveTo>
                    <a:pt x="0" y="0"/>
                  </a:moveTo>
                  <a:lnTo>
                    <a:pt x="87147" y="0"/>
                  </a:lnTo>
                  <a:lnTo>
                    <a:pt x="87147" y="87147"/>
                  </a:lnTo>
                  <a:lnTo>
                    <a:pt x="0" y="87147"/>
                  </a:lnTo>
                  <a:lnTo>
                    <a:pt x="0" y="0"/>
                  </a:lnTo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ED008B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en-US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3C177A87-6244-2F3F-1F82-D95D7E60B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34028"/>
            <a:ext cx="2670522" cy="2389944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3D43C1-9441-0E20-05C3-9DCE68646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910428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50141"/>
            <a:ext cx="12043088" cy="4426821"/>
          </a:xfrm>
        </p:spPr>
        <p:txBody>
          <a:bodyPr>
            <a:normAutofit/>
          </a:bodyPr>
          <a:lstStyle/>
          <a:p>
            <a:pPr algn="r"/>
            <a:endParaRPr lang="fa-IR" sz="8000" dirty="0"/>
          </a:p>
          <a:p>
            <a:pPr marL="0" indent="0" algn="r">
              <a:buNone/>
            </a:pPr>
            <a:r>
              <a:rPr lang="fa-IR" dirty="0"/>
              <a:t>	</a:t>
            </a:r>
          </a:p>
          <a:p>
            <a:pPr marL="0" indent="0" algn="r">
              <a:buNone/>
            </a:pPr>
            <a:endParaRPr lang="fa-IR" dirty="0"/>
          </a:p>
          <a:p>
            <a:pPr marL="0" indent="0" algn="r">
              <a:buNone/>
            </a:pPr>
            <a:r>
              <a:rPr lang="fa-IR" dirty="0"/>
              <a:t>	 	 	</a:t>
            </a:r>
            <a:endParaRPr lang="en-US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34372" y="422787"/>
            <a:ext cx="11052489" cy="51888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endParaRPr lang="fa-IR" sz="1800" b="1" dirty="0">
              <a:solidFill>
                <a:srgbClr val="FF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1. </a:t>
            </a: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تغییر در خال های پوستی 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زخم های بدون بهبودی در طی دو هفته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توده در هر جای بدن 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ابتلای به سرطان در اقوام: به ویژه درجه یک و دو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سرفه یا گرفتگی صدای طولانی 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اختلال بلع یا سوءهاضمه طولانی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استفراغ یا سرفه خونی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تغییرات اجابت مزاج مانند اسهال طولانی یا بروز یبوست جدید 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1275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خونریزی غیرطبیعی ادرار، مدفوع، واژن، نوک پستان</a:t>
            </a: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</a:p>
          <a:p>
            <a:pPr marL="41275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 اشتهایی یا کاهش وزن بی دلیل</a:t>
            </a:r>
            <a:endParaRPr lang="en-US" sz="1800" dirty="0"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10000"/>
              </a:lnSpc>
              <a:spcBef>
                <a:spcPts val="0"/>
              </a:spcBef>
              <a:spcAft>
                <a:spcPts val="195"/>
              </a:spcAft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>
              <a:buNone/>
            </a:pPr>
            <a:r>
              <a:rPr lang="ar-SA" sz="1600" dirty="0">
                <a:solidFill>
                  <a:srgbClr val="000000"/>
                </a:solidFill>
                <a:ea typeface="Wingdings" panose="05000000000000000000" pitchFamily="2" charset="2"/>
                <a:cs typeface="Wingdings" panose="05000000000000000000" pitchFamily="2" charset="2"/>
              </a:rPr>
              <a:t>	</a:t>
            </a:r>
            <a:endParaRPr lang="en-US" sz="1600" dirty="0"/>
          </a:p>
        </p:txBody>
      </p:sp>
      <p:pic>
        <p:nvPicPr>
          <p:cNvPr id="8" name="Picture 7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569450"/>
            <a:ext cx="2988667" cy="21188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AEBBF3-71D8-267E-57C3-2FB9D76A1297}"/>
              </a:ext>
            </a:extLst>
          </p:cNvPr>
          <p:cNvSpPr txBox="1"/>
          <p:nvPr/>
        </p:nvSpPr>
        <p:spPr>
          <a:xfrm>
            <a:off x="1710813" y="159306"/>
            <a:ext cx="67450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fa-IR" sz="2400" b="1" i="1" dirty="0">
                <a:solidFill>
                  <a:srgbClr val="FF0000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علامت های هشدار دهنده عمومی سرطان این موارد است : </a:t>
            </a:r>
          </a:p>
        </p:txBody>
      </p:sp>
      <p:pic>
        <p:nvPicPr>
          <p:cNvPr id="18" name="Picture 17"/>
          <p:cNvPicPr/>
          <p:nvPr/>
        </p:nvPicPr>
        <p:blipFill>
          <a:blip r:embed="rId3"/>
          <a:stretch>
            <a:fillRect/>
          </a:stretch>
        </p:blipFill>
        <p:spPr>
          <a:xfrm>
            <a:off x="3151514" y="3779143"/>
            <a:ext cx="2886997" cy="21847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154D04-8ACF-5F27-BD8A-572DE6663A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1514" y="1569450"/>
            <a:ext cx="2857500" cy="2118899"/>
          </a:xfrm>
          <a:prstGeom prst="rect">
            <a:avLst/>
          </a:prstGeom>
        </p:spPr>
      </p:pic>
      <p:sp>
        <p:nvSpPr>
          <p:cNvPr id="6" name="AutoShape 2" descr="سرطان‌هایی که هیچ علامت هشداردهنده‌ای ندارند | علائم هشداردهنده برخی  سرطان‌ها کدامند ؟">
            <a:extLst>
              <a:ext uri="{FF2B5EF4-FFF2-40B4-BE49-F238E27FC236}">
                <a16:creationId xmlns:a16="http://schemas.microsoft.com/office/drawing/2014/main" id="{C708AE77-2363-6260-B1CF-A692906CE0C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1D8912-BA46-7BEE-4B6B-A727CDD0A1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83" y="3849878"/>
            <a:ext cx="2857500" cy="211397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6E2504-36AA-61AD-621E-668B52652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93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E1D70-102A-9BC1-D2A0-ADA5E0E712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2433" y="1069235"/>
            <a:ext cx="10364452" cy="3424107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 algn="ctr" rtl="1">
              <a:buNone/>
            </a:pPr>
            <a:endParaRPr lang="fa-IR" sz="3200" b="1" i="1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r>
              <a:rPr lang="fa-IR" sz="3200" b="1" i="1" dirty="0">
                <a:solidFill>
                  <a:srgbClr val="FF0000"/>
                </a:solidFill>
                <a:cs typeface="B Titr" panose="00000700000000000000" pitchFamily="2" charset="-78"/>
              </a:rPr>
              <a:t>سه نوع سرطانی که طبق دستورالعمل سازمان جهانی بهداشت برای آنها برنامه غربالگری وجود دارد: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5E3311-165A-E4B2-6277-90E79B541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5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42039" y="1120493"/>
            <a:ext cx="6135328" cy="4249840"/>
          </a:xfrm>
        </p:spPr>
        <p:txBody>
          <a:bodyPr>
            <a:normAutofit lnSpcReduction="10000"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18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rPr>
              <a:t>مهم ترین علایم هشداردهنده سرطان پستان موارد زیر هستند:</a:t>
            </a: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توده پستان یا هر تغیی</a:t>
            </a:r>
            <a:r>
              <a:rPr lang="fa-IR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</a:t>
            </a: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در شکل یا قوام پستان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توده پستان بزرگ شونده، ثابت یا سفت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مشکلات دیگر پستان با یا بدون توده قابل لمس از جمله</a:t>
            </a:r>
            <a:endParaRPr lang="fa-IR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تغییرات اگزمایی پوست</a:t>
            </a:r>
            <a:endParaRPr lang="fa-IR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فرورفتگی نوک پستان</a:t>
            </a:r>
            <a:endParaRPr lang="fa-IR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پوست پرتغالی</a:t>
            </a:r>
            <a:endParaRPr lang="fa-IR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زخم</a:t>
            </a:r>
            <a:endParaRPr lang="fa-IR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ترشح یک طرفه از نوک پستان به ویژه  ترشحات خون آلود</a:t>
            </a:r>
            <a:endParaRPr lang="fa-IR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412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195"/>
              </a:spcAft>
              <a:buFont typeface="Wingdings" panose="05000000000000000000" pitchFamily="2" charset="2"/>
              <a:buChar char="ü"/>
            </a:pP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توده در زیر بغل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fa-IR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AF0D1C-B427-E928-96BD-C3F0D43F181F}"/>
              </a:ext>
            </a:extLst>
          </p:cNvPr>
          <p:cNvSpPr txBox="1"/>
          <p:nvPr/>
        </p:nvSpPr>
        <p:spPr>
          <a:xfrm>
            <a:off x="1595283" y="136010"/>
            <a:ext cx="625823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000" b="1" i="1" dirty="0">
                <a:solidFill>
                  <a:srgbClr val="7030A0"/>
                </a:solidFill>
                <a:cs typeface="B Titr" panose="00000700000000000000" pitchFamily="2" charset="-78"/>
              </a:rPr>
              <a:t> 1. شنا</a:t>
            </a:r>
            <a:r>
              <a:rPr lang="fa-IR" sz="2400" b="1" i="1" dirty="0">
                <a:solidFill>
                  <a:srgbClr val="7030A0"/>
                </a:solidFill>
                <a:cs typeface="B Titr" panose="00000700000000000000" pitchFamily="2" charset="-78"/>
              </a:rPr>
              <a:t>سایی زود هنگام سرطان پستان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8E9A8D-62B7-158A-369A-0BD68F68B7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83" y="1287411"/>
            <a:ext cx="6276975" cy="37719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397F95E-F35D-FADE-0790-D3D1F823A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4FC4-EF86-4612-8E12-7A9ED34C343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16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308</TotalTime>
  <Words>718</Words>
  <Application>Microsoft Office PowerPoint</Application>
  <PresentationFormat>Widescreen</PresentationFormat>
  <Paragraphs>83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12  Nazanin</vt:lpstr>
      <vt:lpstr>2  Titr</vt:lpstr>
      <vt:lpstr>Arial</vt:lpstr>
      <vt:lpstr>B Nazanin</vt:lpstr>
      <vt:lpstr>B Titr</vt:lpstr>
      <vt:lpstr>Calibri</vt:lpstr>
      <vt:lpstr>Times New Roman</vt:lpstr>
      <vt:lpstr>Tw Cen MT</vt:lpstr>
      <vt:lpstr>Wingdings</vt:lpstr>
      <vt:lpstr>Droplet</vt:lpstr>
      <vt:lpstr>بسم الله الرحمن الرحیم </vt:lpstr>
      <vt:lpstr>PowerPoint Presentation</vt:lpstr>
      <vt:lpstr>فصل یازدهم:  اصول و شیوه های کلی شناسایی زودهنگام و غربالگری  </vt:lpstr>
      <vt:lpstr>تفاوت تشخیص زود هنگام و غربالگری چیست؟</vt:lpstr>
      <vt:lpstr>تفاوت تشخیص زود هنگام و غربالگری چیست؟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سپاس از توجه شما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Taqavi</dc:creator>
  <cp:lastModifiedBy>hosein raeesi</cp:lastModifiedBy>
  <cp:revision>64</cp:revision>
  <dcterms:created xsi:type="dcterms:W3CDTF">2026-05-11T08:07:03Z</dcterms:created>
  <dcterms:modified xsi:type="dcterms:W3CDTF">2026-06-16T08:27:44Z</dcterms:modified>
</cp:coreProperties>
</file>