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embeddedFontLst>
    <p:embeddedFont>
      <p:font typeface="B Zar" panose="00000400000000000000" pitchFamily="2" charset="-78"/>
      <p:regular r:id="rId13"/>
      <p:bold r:id="rId14"/>
    </p:embeddedFont>
    <p:embeddedFont>
      <p:font typeface="B Titr" panose="00000700000000000000" pitchFamily="2" charset="-78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ontserrat" panose="020B0604020202020204" charset="0"/>
      <p:regular r:id="rId20"/>
    </p:embeddedFont>
    <p:embeddedFont>
      <p:font typeface="Bricolage Grotesque ExtraBold" panose="020B0604020202020204" charset="0"/>
      <p:regular r:id="rId21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20" d="100"/>
          <a:sy n="120" d="100"/>
        </p:scale>
        <p:origin x="53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2913063" y="0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8BB9D-CCA5-4D6A-97BC-17B5CF3BB95A}" type="datetimeFigureOut">
              <a:rPr lang="en-US" smtClean="0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7625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2913063" y="8685213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85661-A2E4-4557-B180-B909F1CC4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257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180" y="4844491"/>
            <a:ext cx="1071843" cy="25603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-5-5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-5-3.sv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-7-5.svg"/><Relationship Id="rId5" Type="http://schemas.openxmlformats.org/officeDocument/2006/relationships/image" Target="../media/image-7-3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550" y="0"/>
            <a:ext cx="360045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17563" y="1917576"/>
            <a:ext cx="4001319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endParaRPr lang="ar-SA" sz="2750" b="1" dirty="0">
              <a:cs typeface="B Zar" pitchFamily="2" charset="-78"/>
            </a:endParaRPr>
          </a:p>
        </p:txBody>
      </p:sp>
      <p:sp>
        <p:nvSpPr>
          <p:cNvPr id="4" name="Text 1"/>
          <p:cNvSpPr/>
          <p:nvPr/>
        </p:nvSpPr>
        <p:spPr>
          <a:xfrm>
            <a:off x="38920" y="1463041"/>
            <a:ext cx="5179962" cy="17628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rtl="1">
              <a:lnSpc>
                <a:spcPct val="133000"/>
              </a:lnSpc>
            </a:pPr>
            <a:r>
              <a:rPr lang="ar-SA" altLang="en-US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فصل </a:t>
            </a:r>
            <a:r>
              <a:rPr lang="ar-SA" altLang="en-US" b="1" dirty="0" smtClean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هفتم</a:t>
            </a:r>
            <a:r>
              <a:rPr lang="fa-IR" altLang="en-US" b="1" dirty="0" smtClean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   :</a:t>
            </a:r>
            <a:r>
              <a:rPr lang="ar-SA" altLang="en-US" sz="280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عفونت‌ها</a:t>
            </a:r>
            <a:endParaRPr lang="ar-SA" sz="2800" b="1" dirty="0">
              <a:cs typeface="B Zar" pitchFamily="2" charset="-78"/>
            </a:endParaRPr>
          </a:p>
          <a:p>
            <a:pPr marL="0" indent="0" algn="r" rtl="1">
              <a:lnSpc>
                <a:spcPct val="133000"/>
              </a:lnSpc>
              <a:buNone/>
            </a:pPr>
            <a:endParaRPr lang="ar-SA" b="1" dirty="0">
              <a:cs typeface="B Zar" pitchFamily="2" charset="-78"/>
            </a:endParaRPr>
          </a:p>
        </p:txBody>
      </p:sp>
      <p:sp>
        <p:nvSpPr>
          <p:cNvPr id="5" name="Shape 2"/>
          <p:cNvSpPr/>
          <p:nvPr/>
        </p:nvSpPr>
        <p:spPr>
          <a:xfrm>
            <a:off x="4022080" y="2959447"/>
            <a:ext cx="1196801" cy="266402"/>
          </a:xfrm>
          <a:prstGeom prst="roundRect">
            <a:avLst>
              <a:gd name="adj" fmla="val 17880"/>
            </a:avLst>
          </a:prstGeom>
          <a:solidFill>
            <a:srgbClr val="3E0845"/>
          </a:solidFill>
          <a:ln/>
        </p:spPr>
      </p:sp>
      <p:sp>
        <p:nvSpPr>
          <p:cNvPr id="6" name="Text 3"/>
          <p:cNvSpPr/>
          <p:nvPr/>
        </p:nvSpPr>
        <p:spPr>
          <a:xfrm>
            <a:off x="3347499" y="3570136"/>
            <a:ext cx="1786327" cy="3896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33000"/>
              </a:lnSpc>
              <a:buNone/>
            </a:pPr>
            <a:r>
              <a:rPr lang="ar-SA" altLang="en-US" sz="1100" b="1" dirty="0">
                <a:solidFill>
                  <a:srgbClr val="00B050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پیشگیری قابل دسترس</a:t>
            </a:r>
            <a:endParaRPr lang="ar-SA" sz="1100" b="1" dirty="0">
              <a:solidFill>
                <a:srgbClr val="00B050"/>
              </a:solidFill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260354" y="417314"/>
            <a:ext cx="4387528" cy="429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2700" dirty="0" smtClean="0">
                <a:solidFill>
                  <a:srgbClr val="EEAEF6"/>
                </a:solidFill>
                <a:latin typeface="Times New Roman" panose="02020603050405020304" pitchFamily="18" charset="0"/>
                <a:ea typeface="Bricolage Grotesque ExtraBold" pitchFamily="34" charset="-122"/>
                <a:cs typeface="B Titr" panose="00000700000000000000" pitchFamily="2" charset="-78"/>
              </a:rPr>
              <a:t>هپاتیت</a:t>
            </a:r>
            <a:r>
              <a:rPr lang="ar-SA" altLang="en-US" sz="2700" dirty="0" smtClean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Titr" panose="00000700000000000000" pitchFamily="2" charset="-78"/>
              </a:rPr>
              <a:t> B و C</a:t>
            </a:r>
            <a:r>
              <a:rPr lang="ar-SA" altLang="en-US" sz="2700" dirty="0" smtClean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Titr" panose="00000700000000000000" pitchFamily="2" charset="-78"/>
              </a:rPr>
              <a:t> — سرطان کبد</a:t>
            </a:r>
            <a:endParaRPr lang="ar-SA" sz="2700" dirty="0">
              <a:cs typeface="Titr" panose="00000700000000000000" pitchFamily="2" charset="-78"/>
            </a:endParaRPr>
          </a:p>
        </p:txBody>
      </p:sp>
      <p:sp>
        <p:nvSpPr>
          <p:cNvPr id="3" name="Text 1"/>
          <p:cNvSpPr/>
          <p:nvPr/>
        </p:nvSpPr>
        <p:spPr>
          <a:xfrm>
            <a:off x="496119" y="739192"/>
            <a:ext cx="2173858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200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کبد و </a:t>
            </a:r>
            <a:r>
              <a:rPr lang="ar-SA" altLang="en-US" sz="2000" b="1" dirty="0" smtClean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هپاتیت</a:t>
            </a:r>
            <a:endParaRPr lang="ar-SA" sz="2000" b="1" dirty="0">
              <a:cs typeface="B Zar" pitchFamily="2" charset="-78"/>
            </a:endParaRPr>
          </a:p>
        </p:txBody>
      </p:sp>
      <p:sp>
        <p:nvSpPr>
          <p:cNvPr id="4" name="Text 2"/>
          <p:cNvSpPr/>
          <p:nvPr/>
        </p:nvSpPr>
        <p:spPr>
          <a:xfrm>
            <a:off x="496119" y="1093477"/>
            <a:ext cx="2635300" cy="6489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1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آسیب طولانی‌مدت به کبد توسط ویروس‌های هیپاتیت B و C، احتمال سرطان کبد را افزایش می‌دهد.</a:t>
            </a:r>
            <a:endParaRPr lang="ar-SA" sz="1400" b="1" dirty="0">
              <a:cs typeface="B Zar" pitchFamily="2" charset="-78"/>
            </a:endParaRPr>
          </a:p>
        </p:txBody>
      </p:sp>
      <p:sp>
        <p:nvSpPr>
          <p:cNvPr id="5" name="Text 3"/>
          <p:cNvSpPr/>
          <p:nvPr/>
        </p:nvSpPr>
        <p:spPr>
          <a:xfrm>
            <a:off x="496119" y="1946810"/>
            <a:ext cx="2635300" cy="11746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342900" indent="-342900" algn="r" rtl="1">
              <a:lnSpc>
                <a:spcPct val="131000"/>
              </a:lnSpc>
              <a:buSzPct val="100000"/>
              <a:buChar char="•"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انتقال از طریق خون، فعالیت جنسی و سرنگ آلوده</a:t>
            </a:r>
            <a:endParaRPr lang="ar-SA" sz="1400" b="1" dirty="0">
              <a:cs typeface="B Zar" pitchFamily="2" charset="-78"/>
            </a:endParaRPr>
          </a:p>
          <a:p>
            <a:pPr marL="342900" indent="-342900" algn="r" rtl="1">
              <a:lnSpc>
                <a:spcPct val="131000"/>
              </a:lnSpc>
              <a:buSzPct val="100000"/>
              <a:buChar char="•"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هیپاتیت C در بیشتر موارد منجر به سیروز کبدی می‌شود</a:t>
            </a:r>
            <a:endParaRPr lang="ar-SA" sz="1400" b="1" dirty="0">
              <a:cs typeface="B Zar" pitchFamily="2" charset="-78"/>
            </a:endParaRPr>
          </a:p>
          <a:p>
            <a:pPr marL="342900" indent="-342900" algn="r" rtl="1">
              <a:lnSpc>
                <a:spcPct val="131000"/>
              </a:lnSpc>
              <a:buSzPct val="100000"/>
              <a:buChar char="•"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بانک‌های خون همه اهداها را آزمایش می‌کنند</a:t>
            </a:r>
            <a:endParaRPr lang="ar-SA" sz="1400" b="1" dirty="0">
              <a:cs typeface="B Zar" pitchFamily="2" charset="-78"/>
            </a:endParaRPr>
          </a:p>
        </p:txBody>
      </p:sp>
      <p:sp>
        <p:nvSpPr>
          <p:cNvPr id="6" name="Shape 4"/>
          <p:cNvSpPr/>
          <p:nvPr/>
        </p:nvSpPr>
        <p:spPr>
          <a:xfrm>
            <a:off x="496119" y="3619426"/>
            <a:ext cx="2635300" cy="957039"/>
          </a:xfrm>
          <a:prstGeom prst="roundRect">
            <a:avLst>
              <a:gd name="adj" fmla="val 6027"/>
            </a:avLst>
          </a:prstGeom>
          <a:solidFill>
            <a:srgbClr val="4B3F02"/>
          </a:solidFill>
          <a:ln/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525" y="3828008"/>
            <a:ext cx="171599" cy="137294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633413" y="3773463"/>
            <a:ext cx="2051819" cy="6489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1000"/>
              </a:lnSpc>
              <a:buNone/>
            </a:pPr>
            <a:r>
              <a:rPr lang="ar-SA" altLang="en-US" sz="12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آفاتوکسین: سم قارچی روی حبوبات، آجیل و نان بد نگهداری‌شده — خطر سرطان کبد را افزایش می‌دهد.</a:t>
            </a:r>
            <a:endParaRPr lang="ar-SA" sz="1200" b="1" dirty="0">
              <a:cs typeface="B Zar" pitchFamily="2" charset="-78"/>
            </a:endParaRPr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193" y="1417960"/>
            <a:ext cx="5181377" cy="29360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648445" y="123073"/>
            <a:ext cx="4722763" cy="81676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320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چرا عفونت‌ها مهم‌ترین عامل قابل پیشگیری سرطان هستند؟</a:t>
            </a:r>
            <a:endParaRPr lang="ar-SA" sz="3200" b="1" dirty="0">
              <a:cs typeface="B Zar" pitchFamily="2" charset="-78"/>
            </a:endParaRPr>
          </a:p>
        </p:txBody>
      </p:sp>
      <p:sp>
        <p:nvSpPr>
          <p:cNvPr id="4" name="Text 1"/>
          <p:cNvSpPr/>
          <p:nvPr/>
        </p:nvSpPr>
        <p:spPr>
          <a:xfrm>
            <a:off x="5218770" y="1455822"/>
            <a:ext cx="2286074" cy="431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83000"/>
              </a:lnSpc>
              <a:buNone/>
            </a:pPr>
            <a:r>
              <a:rPr lang="en-US" sz="3350" dirty="0">
                <a:solidFill>
                  <a:srgbClr val="E5DCE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2M</a:t>
            </a:r>
            <a:endParaRPr lang="en-US" sz="3350" dirty="0">
              <a:cs typeface="B Zar" pitchFamily="2" charset="-78"/>
            </a:endParaRPr>
          </a:p>
        </p:txBody>
      </p:sp>
      <p:sp>
        <p:nvSpPr>
          <p:cNvPr id="5" name="Text 2"/>
          <p:cNvSpPr/>
          <p:nvPr/>
        </p:nvSpPr>
        <p:spPr>
          <a:xfrm>
            <a:off x="5669135" y="2001701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04000"/>
              </a:lnSpc>
              <a:buNone/>
            </a:pPr>
            <a:r>
              <a:rPr lang="ar-SA" altLang="en-US" sz="1600" b="1" dirty="0">
                <a:solidFill>
                  <a:srgbClr val="E5DCE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مورد سرطانی سالانه</a:t>
            </a:r>
            <a:endParaRPr lang="ar-SA" sz="1600" b="1" dirty="0">
              <a:cs typeface="B Zar" pitchFamily="2" charset="-78"/>
            </a:endParaRPr>
          </a:p>
        </p:txBody>
      </p:sp>
      <p:sp>
        <p:nvSpPr>
          <p:cNvPr id="6" name="Text 3"/>
          <p:cNvSpPr/>
          <p:nvPr/>
        </p:nvSpPr>
        <p:spPr>
          <a:xfrm>
            <a:off x="5469731" y="2358743"/>
            <a:ext cx="2286074" cy="200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28000"/>
              </a:lnSpc>
              <a:buNone/>
            </a:pPr>
            <a:r>
              <a:rPr lang="ar-SA" altLang="en-US" sz="16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ناشی از عفونت‌ها در سطح جهان</a:t>
            </a:r>
            <a:endParaRPr lang="ar-SA" sz="1600" b="1" dirty="0">
              <a:cs typeface="B Zar" pitchFamily="2" charset="-78"/>
            </a:endParaRPr>
          </a:p>
        </p:txBody>
      </p:sp>
      <p:sp>
        <p:nvSpPr>
          <p:cNvPr id="7" name="Text 4"/>
          <p:cNvSpPr/>
          <p:nvPr/>
        </p:nvSpPr>
        <p:spPr>
          <a:xfrm>
            <a:off x="1556388" y="1455822"/>
            <a:ext cx="2286149" cy="431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83000"/>
              </a:lnSpc>
              <a:buNone/>
            </a:pPr>
            <a:r>
              <a:rPr lang="en-US" sz="3350" dirty="0">
                <a:solidFill>
                  <a:srgbClr val="E5DCE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25%</a:t>
            </a:r>
            <a:endParaRPr lang="en-US" sz="3350" dirty="0">
              <a:cs typeface="B Zar" pitchFamily="2" charset="-78"/>
            </a:endParaRPr>
          </a:p>
        </p:txBody>
      </p:sp>
      <p:sp>
        <p:nvSpPr>
          <p:cNvPr id="8" name="Text 5"/>
          <p:cNvSpPr/>
          <p:nvPr/>
        </p:nvSpPr>
        <p:spPr>
          <a:xfrm>
            <a:off x="1641202" y="2015404"/>
            <a:ext cx="2284661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04000"/>
              </a:lnSpc>
              <a:buNone/>
            </a:pPr>
            <a:r>
              <a:rPr lang="ar-SA" altLang="en-US" sz="1600" b="1" dirty="0">
                <a:solidFill>
                  <a:srgbClr val="E5DCE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سرطان‌های کشورهای در حال توسعه</a:t>
            </a:r>
            <a:endParaRPr lang="ar-SA" sz="1600" b="1" dirty="0">
              <a:cs typeface="B Zar" pitchFamily="2" charset="-78"/>
            </a:endParaRPr>
          </a:p>
        </p:txBody>
      </p:sp>
      <p:sp>
        <p:nvSpPr>
          <p:cNvPr id="9" name="Text 6"/>
          <p:cNvSpPr/>
          <p:nvPr/>
        </p:nvSpPr>
        <p:spPr>
          <a:xfrm>
            <a:off x="1469301" y="2258321"/>
            <a:ext cx="2286149" cy="200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28000"/>
              </a:lnSpc>
              <a:buNone/>
            </a:pPr>
            <a:r>
              <a:rPr lang="ar-SA" altLang="en-US" sz="16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علت عفونی دارند</a:t>
            </a:r>
            <a:endParaRPr lang="ar-SA" sz="1600" b="1" dirty="0">
              <a:cs typeface="B Zar" pitchFamily="2" charset="-78"/>
            </a:endParaRPr>
          </a:p>
        </p:txBody>
      </p:sp>
      <p:sp>
        <p:nvSpPr>
          <p:cNvPr id="10" name="Text 7"/>
          <p:cNvSpPr/>
          <p:nvPr/>
        </p:nvSpPr>
        <p:spPr>
          <a:xfrm>
            <a:off x="3183657" y="2857161"/>
            <a:ext cx="2286074" cy="4313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83000"/>
              </a:lnSpc>
              <a:buNone/>
            </a:pPr>
            <a:r>
              <a:rPr lang="en-US" sz="3350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50%+</a:t>
            </a:r>
            <a:endParaRPr lang="en-US" sz="3350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11" name="Text 8"/>
          <p:cNvSpPr/>
          <p:nvPr/>
        </p:nvSpPr>
        <p:spPr>
          <a:xfrm>
            <a:off x="3370966" y="3288465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 rtl="1">
              <a:lnSpc>
                <a:spcPct val="104000"/>
              </a:lnSpc>
              <a:buNone/>
            </a:pPr>
            <a:r>
              <a:rPr lang="ar-SA" altLang="en-US" sz="2800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زیر ۵۰ سال</a:t>
            </a:r>
            <a:endParaRPr lang="ar-SA" sz="2800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12" name="Text 9"/>
          <p:cNvSpPr/>
          <p:nvPr/>
        </p:nvSpPr>
        <p:spPr>
          <a:xfrm>
            <a:off x="3183657" y="3549773"/>
            <a:ext cx="2286074" cy="4016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ctr" rtl="1">
              <a:lnSpc>
                <a:spcPct val="128000"/>
              </a:lnSpc>
              <a:buNone/>
            </a:pPr>
            <a:r>
              <a:rPr lang="ar-SA" altLang="en-US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بیش از نیمی از مبتلایان کمتر </a:t>
            </a:r>
            <a:r>
              <a:rPr lang="ar-SA" altLang="en-US" dirty="0" smtClean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از</a:t>
            </a:r>
            <a:r>
              <a:rPr lang="fa-IR" altLang="en-US" dirty="0" smtClean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 </a:t>
            </a:r>
            <a:r>
              <a:rPr lang="ar-SA" altLang="en-US" dirty="0" smtClean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 </a:t>
            </a:r>
            <a:r>
              <a:rPr lang="ar-SA" altLang="en-US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۵۰ سال سن دارند</a:t>
            </a:r>
            <a:endParaRPr lang="ar-SA" dirty="0">
              <a:cs typeface="B Zar" pitchFamily="2" charset="-78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763178" y="4160380"/>
            <a:ext cx="4722763" cy="4016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28000"/>
              </a:lnSpc>
              <a:buNone/>
            </a:pPr>
            <a:r>
              <a:rPr lang="ar-SA" altLang="en-US" sz="16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در کشورهای در حال توسعه، عفونت‌ها </a:t>
            </a:r>
            <a:r>
              <a:rPr lang="ar-SA" altLang="en-US" b="1" dirty="0">
                <a:solidFill>
                  <a:srgbClr val="FF0000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سه برابر بیشتر</a:t>
            </a:r>
            <a:r>
              <a:rPr lang="ar-SA" altLang="en-US" dirty="0">
                <a:solidFill>
                  <a:srgbClr val="FF0000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 </a:t>
            </a:r>
            <a:r>
              <a:rPr lang="ar-SA" altLang="en-US" sz="16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عامل سرطان هستند. با پیشگیری یا درمان عفونت‌ها، می‌توان از بسیاری از سرطان‌ها جلوگیری کرد.</a:t>
            </a:r>
            <a:endParaRPr lang="ar-SA" sz="1600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4014" y="631735"/>
            <a:ext cx="6213500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275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شایع‌ترین عوامل عفونی ایجادکننده سرطان</a:t>
            </a:r>
            <a:endParaRPr lang="ar-SA" sz="2750" b="1" dirty="0">
              <a:cs typeface="B Zar" pitchFamily="2" charset="-78"/>
            </a:endParaRPr>
          </a:p>
        </p:txBody>
      </p:sp>
      <p:sp>
        <p:nvSpPr>
          <p:cNvPr id="4" name="Text 1"/>
          <p:cNvSpPr/>
          <p:nvPr/>
        </p:nvSpPr>
        <p:spPr>
          <a:xfrm>
            <a:off x="2463501" y="1633996"/>
            <a:ext cx="2498435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fa-IR" altLang="en-US" sz="2800" dirty="0" smtClean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نقش</a:t>
            </a:r>
            <a:r>
              <a:rPr lang="ar-SA" altLang="en-US" sz="2800" dirty="0" smtClean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HIV</a:t>
            </a:r>
            <a:endParaRPr lang="ar-SA" sz="2800" dirty="0">
              <a:cs typeface="B Zar" pitchFamily="2" charset="-78"/>
            </a:endParaRPr>
          </a:p>
        </p:txBody>
      </p:sp>
      <p:sp>
        <p:nvSpPr>
          <p:cNvPr id="5" name="Text 2"/>
          <p:cNvSpPr/>
          <p:nvPr/>
        </p:nvSpPr>
        <p:spPr>
          <a:xfrm>
            <a:off x="3965929" y="2120801"/>
            <a:ext cx="3902943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ctr" rtl="1">
              <a:lnSpc>
                <a:spcPct val="133000"/>
              </a:lnSpc>
              <a:buNone/>
            </a:pPr>
            <a:r>
              <a:rPr lang="fa-IR" altLang="en-US" sz="1600" b="1" dirty="0" smtClean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1-و</a:t>
            </a:r>
            <a:r>
              <a:rPr lang="ar-SA" altLang="en-US" sz="1600" b="1" dirty="0" smtClean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یروس </a:t>
            </a:r>
            <a:r>
              <a:rPr lang="ar-SA" altLang="en-US" sz="16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HIV به‌طور مستقیم سرطان‌زا نیست، اما با تضعیف سیستم ایمنی، توسعه سرطان‌های ناشی از سایر عفونت‌ها را تسهیل می‌کند.</a:t>
            </a:r>
            <a:endParaRPr lang="ar-SA" sz="1600" b="1" dirty="0">
              <a:cs typeface="B Zar" pitchFamily="2" charset="-78"/>
            </a:endParaRPr>
          </a:p>
        </p:txBody>
      </p:sp>
      <p:sp>
        <p:nvSpPr>
          <p:cNvPr id="6" name="Shape 3"/>
          <p:cNvSpPr/>
          <p:nvPr/>
        </p:nvSpPr>
        <p:spPr>
          <a:xfrm>
            <a:off x="4143109" y="3170846"/>
            <a:ext cx="3725763" cy="680442"/>
          </a:xfrm>
          <a:prstGeom prst="roundRect">
            <a:avLst>
              <a:gd name="adj" fmla="val 5917"/>
            </a:avLst>
          </a:prstGeom>
          <a:solidFill>
            <a:srgbClr val="022349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387" y="3369308"/>
            <a:ext cx="177180" cy="141759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4568385" y="3170846"/>
            <a:ext cx="3300487" cy="10830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ctr" rtl="1">
              <a:lnSpc>
                <a:spcPct val="133000"/>
              </a:lnSpc>
              <a:buNone/>
            </a:pPr>
            <a:r>
              <a:rPr lang="fa-IR" altLang="en-US" sz="1600" b="1" dirty="0" smtClean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2-س</a:t>
            </a:r>
            <a:r>
              <a:rPr lang="ar-SA" altLang="en-US" sz="1600" b="1" dirty="0" smtClean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رطان‌های </a:t>
            </a:r>
            <a:r>
              <a:rPr lang="ar-SA" altLang="en-US" sz="16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مرتبط با HIV شامل سارکوم کاپوزی، لنفوم غیر هوچکین، لنفوم هوچکین، سرطان دهانه رحم، مقعد و ملتحمه هستند.</a:t>
            </a:r>
            <a:endParaRPr lang="ar-SA" sz="1600" b="1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587773" y="1052475"/>
            <a:ext cx="5583436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275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شایع‌ترین سرطان‌های ناشی از عفونت</a:t>
            </a:r>
            <a:endParaRPr lang="ar-SA" sz="2750" b="1" dirty="0">
              <a:cs typeface="B Zar" pitchFamily="2" charset="-78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401" y="2000473"/>
            <a:ext cx="1507480" cy="93166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762648" y="3109317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400" b="1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سرطان دهانه رحم</a:t>
            </a:r>
            <a:endParaRPr lang="ar-SA" sz="14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5" name="Text 2"/>
          <p:cNvSpPr/>
          <p:nvPr/>
        </p:nvSpPr>
        <p:spPr>
          <a:xfrm>
            <a:off x="6048747" y="3415829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3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ناشی از عفونت با ویروس پاپیلوم انسانی (HPV)</a:t>
            </a:r>
            <a:endParaRPr lang="ar-SA" sz="1400" b="1" dirty="0">
              <a:cs typeface="B Zar" pitchFamily="2" charset="-78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087" y="2000473"/>
            <a:ext cx="1507480" cy="93166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777328" y="3092257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400" b="1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سرطان معده</a:t>
            </a:r>
            <a:endParaRPr lang="ar-SA" sz="14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8" name="Text 4"/>
          <p:cNvSpPr/>
          <p:nvPr/>
        </p:nvSpPr>
        <p:spPr>
          <a:xfrm>
            <a:off x="3272433" y="3415829"/>
            <a:ext cx="2599134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3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مرتبط با عفونت هلیکوباکتر پیلوری — </a:t>
            </a:r>
            <a:r>
              <a:rPr lang="ar-SA" altLang="en-US" sz="1400" b="1" dirty="0" smtClean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باکتری </a:t>
            </a: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که در pH اسیدی معده زندگی می‌کند</a:t>
            </a:r>
            <a:endParaRPr lang="ar-SA" sz="1400" b="1" dirty="0">
              <a:cs typeface="B Zar" pitchFamily="2" charset="-78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773" y="2000473"/>
            <a:ext cx="1507480" cy="93166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65882" y="3109317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400" b="1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سرطان کبد</a:t>
            </a:r>
            <a:endParaRPr lang="ar-SA" sz="14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11" name="Text 6"/>
          <p:cNvSpPr/>
          <p:nvPr/>
        </p:nvSpPr>
        <p:spPr>
          <a:xfrm>
            <a:off x="288206" y="3415829"/>
            <a:ext cx="259913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33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مرتبط با هیپاتیت B و C</a:t>
            </a:r>
            <a:endParaRPr lang="ar-SA" sz="1400" b="1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550" y="-8709"/>
            <a:ext cx="360045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738536" y="396255"/>
            <a:ext cx="3480346" cy="3183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240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راهکارهای ساده برای محافظت</a:t>
            </a:r>
            <a:endParaRPr lang="ar-SA" sz="2400" b="1" dirty="0">
              <a:cs typeface="B Zar" pitchFamily="2" charset="-78"/>
            </a:endParaRPr>
          </a:p>
        </p:txBody>
      </p:sp>
      <p:sp>
        <p:nvSpPr>
          <p:cNvPr id="4" name="Shape 1"/>
          <p:cNvSpPr/>
          <p:nvPr/>
        </p:nvSpPr>
        <p:spPr>
          <a:xfrm>
            <a:off x="496119" y="824433"/>
            <a:ext cx="4722763" cy="925785"/>
          </a:xfrm>
          <a:prstGeom prst="roundRect">
            <a:avLst>
              <a:gd name="adj" fmla="val 4623"/>
            </a:avLst>
          </a:prstGeom>
          <a:solidFill>
            <a:srgbClr val="282D5E"/>
          </a:solidFill>
          <a:ln/>
        </p:spPr>
      </p:sp>
      <p:sp>
        <p:nvSpPr>
          <p:cNvPr id="5" name="Shape 2"/>
          <p:cNvSpPr/>
          <p:nvPr/>
        </p:nvSpPr>
        <p:spPr>
          <a:xfrm>
            <a:off x="4811390" y="926306"/>
            <a:ext cx="305619" cy="305619"/>
          </a:xfrm>
          <a:prstGeom prst="roundRect">
            <a:avLst>
              <a:gd name="adj" fmla="val 18697884"/>
            </a:avLst>
          </a:prstGeom>
          <a:solidFill>
            <a:srgbClr val="EEAEF6"/>
          </a:solidFill>
          <a:ln/>
        </p:spPr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895478" y="1010320"/>
            <a:ext cx="137517" cy="137517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756604" y="1207702"/>
            <a:ext cx="1273671" cy="159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600" b="1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بهداشت فردی و عمومی</a:t>
            </a:r>
            <a:endParaRPr lang="ar-SA" sz="16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8" name="Text 4"/>
          <p:cNvSpPr/>
          <p:nvPr/>
        </p:nvSpPr>
        <p:spPr>
          <a:xfrm>
            <a:off x="597991" y="1508299"/>
            <a:ext cx="4519017" cy="1400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15000"/>
              </a:lnSpc>
              <a:buNone/>
            </a:pPr>
            <a:r>
              <a:rPr lang="ar-SA" altLang="en-US" sz="12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رعایت اصول بهداشتی روزانه</a:t>
            </a:r>
            <a:endParaRPr lang="ar-SA" sz="1200" b="1" dirty="0">
              <a:cs typeface="B Zar" pitchFamily="2" charset="-78"/>
            </a:endParaRPr>
          </a:p>
        </p:txBody>
      </p:sp>
      <p:sp>
        <p:nvSpPr>
          <p:cNvPr id="9" name="Shape 5"/>
          <p:cNvSpPr/>
          <p:nvPr/>
        </p:nvSpPr>
        <p:spPr>
          <a:xfrm>
            <a:off x="496119" y="1823442"/>
            <a:ext cx="4722763" cy="925785"/>
          </a:xfrm>
          <a:prstGeom prst="roundRect">
            <a:avLst>
              <a:gd name="adj" fmla="val 4623"/>
            </a:avLst>
          </a:prstGeom>
          <a:solidFill>
            <a:srgbClr val="282D5E"/>
          </a:solidFill>
          <a:ln/>
        </p:spPr>
      </p:sp>
      <p:sp>
        <p:nvSpPr>
          <p:cNvPr id="10" name="Shape 6"/>
          <p:cNvSpPr/>
          <p:nvPr/>
        </p:nvSpPr>
        <p:spPr>
          <a:xfrm>
            <a:off x="4811390" y="1925315"/>
            <a:ext cx="305619" cy="305619"/>
          </a:xfrm>
          <a:prstGeom prst="roundRect">
            <a:avLst>
              <a:gd name="adj" fmla="val 18697884"/>
            </a:avLst>
          </a:prstGeom>
          <a:solidFill>
            <a:srgbClr val="EEAEF6"/>
          </a:solidFill>
          <a:ln/>
        </p:spPr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895478" y="2009329"/>
            <a:ext cx="137517" cy="137517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3797350" y="2235266"/>
            <a:ext cx="1273671" cy="159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600" b="1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واکسیناسیون به موقع</a:t>
            </a:r>
            <a:endParaRPr lang="ar-SA" sz="16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13" name="Text 8"/>
          <p:cNvSpPr/>
          <p:nvPr/>
        </p:nvSpPr>
        <p:spPr>
          <a:xfrm>
            <a:off x="597991" y="2507307"/>
            <a:ext cx="4519017" cy="1400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15000"/>
              </a:lnSpc>
              <a:buNone/>
            </a:pPr>
            <a:r>
              <a:rPr lang="ar-SA" altLang="en-US" sz="12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انجام واکسن‌های توصیه‌شده</a:t>
            </a:r>
            <a:endParaRPr lang="ar-SA" sz="1200" b="1" dirty="0">
              <a:cs typeface="B Zar" pitchFamily="2" charset="-78"/>
            </a:endParaRPr>
          </a:p>
        </p:txBody>
      </p:sp>
      <p:sp>
        <p:nvSpPr>
          <p:cNvPr id="14" name="Shape 9"/>
          <p:cNvSpPr/>
          <p:nvPr/>
        </p:nvSpPr>
        <p:spPr>
          <a:xfrm>
            <a:off x="496119" y="2768855"/>
            <a:ext cx="4722763" cy="925785"/>
          </a:xfrm>
          <a:prstGeom prst="roundRect">
            <a:avLst>
              <a:gd name="adj" fmla="val 4623"/>
            </a:avLst>
          </a:prstGeom>
          <a:solidFill>
            <a:srgbClr val="282D5E"/>
          </a:solidFill>
          <a:ln/>
        </p:spPr>
      </p:sp>
      <p:sp>
        <p:nvSpPr>
          <p:cNvPr id="15" name="Shape 10"/>
          <p:cNvSpPr/>
          <p:nvPr/>
        </p:nvSpPr>
        <p:spPr>
          <a:xfrm>
            <a:off x="4811390" y="2924324"/>
            <a:ext cx="305619" cy="305619"/>
          </a:xfrm>
          <a:prstGeom prst="roundRect">
            <a:avLst>
              <a:gd name="adj" fmla="val 18697884"/>
            </a:avLst>
          </a:prstGeom>
          <a:solidFill>
            <a:srgbClr val="EEAEF6"/>
          </a:solidFill>
          <a:ln/>
        </p:spPr>
      </p:sp>
      <p:sp>
        <p:nvSpPr>
          <p:cNvPr id="16" name="Text 11"/>
          <p:cNvSpPr/>
          <p:nvPr/>
        </p:nvSpPr>
        <p:spPr>
          <a:xfrm>
            <a:off x="4895478" y="2991148"/>
            <a:ext cx="137517" cy="1718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 rtl="1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00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3</a:t>
            </a:r>
            <a:endParaRPr lang="en-US" sz="1050" b="1" dirty="0">
              <a:cs typeface="B Zar" pitchFamily="2" charset="-78"/>
            </a:endParaRPr>
          </a:p>
        </p:txBody>
      </p:sp>
      <p:sp>
        <p:nvSpPr>
          <p:cNvPr id="17" name="Text 12"/>
          <p:cNvSpPr/>
          <p:nvPr/>
        </p:nvSpPr>
        <p:spPr>
          <a:xfrm>
            <a:off x="3820343" y="3229943"/>
            <a:ext cx="1273671" cy="159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600" b="1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ایمنی تزریق</a:t>
            </a:r>
            <a:endParaRPr lang="ar-SA" sz="16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18" name="Text 13"/>
          <p:cNvSpPr/>
          <p:nvPr/>
        </p:nvSpPr>
        <p:spPr>
          <a:xfrm>
            <a:off x="597991" y="3506316"/>
            <a:ext cx="4519017" cy="1400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15000"/>
              </a:lnSpc>
              <a:buNone/>
            </a:pPr>
            <a:r>
              <a:rPr lang="ar-SA" altLang="en-US" sz="12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رعایت اصول ایمنی در تزریق</a:t>
            </a:r>
            <a:endParaRPr lang="ar-SA" sz="1200" b="1" dirty="0">
              <a:cs typeface="B Zar" pitchFamily="2" charset="-78"/>
            </a:endParaRPr>
          </a:p>
        </p:txBody>
      </p:sp>
      <p:sp>
        <p:nvSpPr>
          <p:cNvPr id="19" name="Shape 14"/>
          <p:cNvSpPr/>
          <p:nvPr/>
        </p:nvSpPr>
        <p:spPr>
          <a:xfrm>
            <a:off x="496119" y="3821460"/>
            <a:ext cx="4722763" cy="925785"/>
          </a:xfrm>
          <a:prstGeom prst="roundRect">
            <a:avLst>
              <a:gd name="adj" fmla="val 4623"/>
            </a:avLst>
          </a:prstGeom>
          <a:solidFill>
            <a:srgbClr val="282D5E"/>
          </a:solidFill>
          <a:ln/>
        </p:spPr>
      </p:sp>
      <p:sp>
        <p:nvSpPr>
          <p:cNvPr id="20" name="Shape 15"/>
          <p:cNvSpPr/>
          <p:nvPr/>
        </p:nvSpPr>
        <p:spPr>
          <a:xfrm>
            <a:off x="4811390" y="3923333"/>
            <a:ext cx="305619" cy="305619"/>
          </a:xfrm>
          <a:prstGeom prst="roundRect">
            <a:avLst>
              <a:gd name="adj" fmla="val 18697884"/>
            </a:avLst>
          </a:prstGeom>
          <a:solidFill>
            <a:srgbClr val="EEAEF6"/>
          </a:solidFill>
          <a:ln/>
        </p:spPr>
      </p:sp>
      <p:sp>
        <p:nvSpPr>
          <p:cNvPr id="21" name="Text 16"/>
          <p:cNvSpPr/>
          <p:nvPr/>
        </p:nvSpPr>
        <p:spPr>
          <a:xfrm>
            <a:off x="4895478" y="3990156"/>
            <a:ext cx="137517" cy="1718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 rtl="1">
              <a:lnSpc>
                <a:spcPct val="100000"/>
              </a:lnSpc>
              <a:buNone/>
            </a:pPr>
            <a:r>
              <a:rPr lang="en-US" sz="1050" b="1" dirty="0">
                <a:solidFill>
                  <a:srgbClr val="00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4</a:t>
            </a:r>
            <a:endParaRPr lang="en-US" sz="1050" b="1" dirty="0">
              <a:cs typeface="B Zar" pitchFamily="2" charset="-78"/>
            </a:endParaRPr>
          </a:p>
        </p:txBody>
      </p:sp>
      <p:sp>
        <p:nvSpPr>
          <p:cNvPr id="22" name="Text 17"/>
          <p:cNvSpPr/>
          <p:nvPr/>
        </p:nvSpPr>
        <p:spPr>
          <a:xfrm>
            <a:off x="3797350" y="4302175"/>
            <a:ext cx="1319659" cy="159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600" b="1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مصرف درست آنتی‌بیوتیک</a:t>
            </a:r>
            <a:endParaRPr lang="ar-SA" sz="16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23" name="Text 18"/>
          <p:cNvSpPr/>
          <p:nvPr/>
        </p:nvSpPr>
        <p:spPr>
          <a:xfrm>
            <a:off x="597991" y="4505325"/>
            <a:ext cx="4519017" cy="1400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15000"/>
              </a:lnSpc>
              <a:buNone/>
            </a:pPr>
            <a:r>
              <a:rPr lang="ar-SA" altLang="en-US" sz="12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فقط طبق تجویز پزشک</a:t>
            </a:r>
            <a:endParaRPr lang="ar-SA" sz="1200" b="1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091235" y="417314"/>
            <a:ext cx="5556647" cy="4291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270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ویروس‌ها و نقش آن‌ها در ایجاد سرطان</a:t>
            </a:r>
            <a:endParaRPr lang="ar-SA" sz="2700" b="1" dirty="0">
              <a:cs typeface="B Zar" pitchFamily="2" charset="-78"/>
            </a:endParaRPr>
          </a:p>
        </p:txBody>
      </p:sp>
      <p:sp>
        <p:nvSpPr>
          <p:cNvPr id="3" name="Text 1"/>
          <p:cNvSpPr/>
          <p:nvPr/>
        </p:nvSpPr>
        <p:spPr>
          <a:xfrm>
            <a:off x="119964" y="739192"/>
            <a:ext cx="3022550" cy="214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60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چگونه ویروس‌ها سرطان ایجاد می‌کنند؟</a:t>
            </a:r>
            <a:endParaRPr lang="ar-SA" sz="1600" b="1" dirty="0">
              <a:cs typeface="B Zar" pitchFamily="2" charset="-78"/>
            </a:endParaRPr>
          </a:p>
        </p:txBody>
      </p:sp>
      <p:sp>
        <p:nvSpPr>
          <p:cNvPr id="4" name="Text 2"/>
          <p:cNvSpPr/>
          <p:nvPr/>
        </p:nvSpPr>
        <p:spPr>
          <a:xfrm>
            <a:off x="455935" y="1093477"/>
            <a:ext cx="2635300" cy="6489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1000"/>
              </a:lnSpc>
              <a:buNone/>
            </a:pPr>
            <a:r>
              <a:rPr lang="ar-SA" alt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ویروس‌های سرطان‌زا عفونت‌های </a:t>
            </a: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پایدار و طولانی‌مدت</a:t>
            </a:r>
            <a:r>
              <a:rPr lang="ar-SA" alt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 ایجاد می‌کنند. آن‌ها باید از سیستم ایمنی میزبان پنهان بمانند.</a:t>
            </a:r>
            <a:endParaRPr lang="ar-SA" sz="1400" dirty="0">
              <a:cs typeface="B Zar" pitchFamily="2" charset="-78"/>
            </a:endParaRPr>
          </a:p>
        </p:txBody>
      </p:sp>
      <p:sp>
        <p:nvSpPr>
          <p:cNvPr id="5" name="Text 3"/>
          <p:cNvSpPr/>
          <p:nvPr/>
        </p:nvSpPr>
        <p:spPr>
          <a:xfrm>
            <a:off x="455935" y="1981644"/>
            <a:ext cx="2635300" cy="13909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342900" indent="-342900" algn="r" rtl="1">
              <a:lnSpc>
                <a:spcPct val="131000"/>
              </a:lnSpc>
              <a:buSzPct val="100000"/>
              <a:buChar char="•"/>
            </a:pPr>
            <a:r>
              <a:rPr lang="ar-SA" alt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حساسیت ژنتیکی و پاسخ ایمنی افراد متفاوت است</a:t>
            </a:r>
            <a:endParaRPr lang="ar-SA" sz="1400" dirty="0">
              <a:cs typeface="B Zar" pitchFamily="2" charset="-78"/>
            </a:endParaRPr>
          </a:p>
          <a:p>
            <a:pPr marL="342900" indent="-342900" algn="r" rtl="1">
              <a:lnSpc>
                <a:spcPct val="131000"/>
              </a:lnSpc>
              <a:buSzPct val="100000"/>
              <a:buChar char="•"/>
            </a:pPr>
            <a:r>
              <a:rPr lang="ar-SA" alt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اختلال ایمنی، تکثیر ویروس و سلول‌های سرطانی را تسهیل می‌کند</a:t>
            </a:r>
            <a:endParaRPr lang="ar-SA" sz="1400" dirty="0">
              <a:cs typeface="B Zar" pitchFamily="2" charset="-78"/>
            </a:endParaRPr>
          </a:p>
          <a:p>
            <a:pPr marL="342900" indent="-342900" algn="r" rtl="1">
              <a:lnSpc>
                <a:spcPct val="131000"/>
              </a:lnSpc>
              <a:buSzPct val="100000"/>
              <a:buChar char="•"/>
            </a:pPr>
            <a:r>
              <a:rPr lang="ar-SA" alt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اکثر ویروس‌های تومورزا گرایش بافتی خاص دارند</a:t>
            </a:r>
            <a:endParaRPr lang="ar-SA" sz="1400" dirty="0">
              <a:cs typeface="B Zar" pitchFamily="2" charset="-78"/>
            </a:endParaRPr>
          </a:p>
        </p:txBody>
      </p:sp>
      <p:sp>
        <p:nvSpPr>
          <p:cNvPr id="6" name="Shape 4"/>
          <p:cNvSpPr/>
          <p:nvPr/>
        </p:nvSpPr>
        <p:spPr>
          <a:xfrm>
            <a:off x="496119" y="3835747"/>
            <a:ext cx="2635300" cy="740718"/>
          </a:xfrm>
          <a:prstGeom prst="roundRect">
            <a:avLst>
              <a:gd name="adj" fmla="val 7787"/>
            </a:avLst>
          </a:prstGeom>
          <a:solidFill>
            <a:srgbClr val="3E0845"/>
          </a:solidFill>
          <a:ln/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525" y="4044330"/>
            <a:ext cx="171599" cy="137294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703081" y="4044330"/>
            <a:ext cx="2051819" cy="4326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1000"/>
              </a:lnSpc>
              <a:buNone/>
            </a:pPr>
            <a:r>
              <a:rPr lang="ar-SA" altLang="en-US" sz="14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مثال: هیپاتیت B و C → کبد | هرپس‌ویروس → بینی و گلو</a:t>
            </a:r>
            <a:endParaRPr lang="ar-SA" sz="1400" b="1" dirty="0">
              <a:cs typeface="B Zar" pitchFamily="2" charset="-78"/>
            </a:endParaRPr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193" y="1417960"/>
            <a:ext cx="5181377" cy="293608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0045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165774" y="784771"/>
            <a:ext cx="4482108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275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ricolage Grotesque ExtraBold" pitchFamily="34" charset="-120"/>
              </a:rPr>
              <a:t>ویروس پاپیلوم انسانی </a:t>
            </a:r>
            <a:r>
              <a:rPr lang="ar-SA" altLang="en-US" sz="2750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ricolage Grotesque ExtraBold" pitchFamily="34" charset="-120"/>
              </a:rPr>
              <a:t>(HPV)</a:t>
            </a:r>
            <a:endParaRPr lang="ar-SA" sz="2750" dirty="0"/>
          </a:p>
        </p:txBody>
      </p:sp>
      <p:sp>
        <p:nvSpPr>
          <p:cNvPr id="4" name="Text 1"/>
          <p:cNvSpPr/>
          <p:nvPr/>
        </p:nvSpPr>
        <p:spPr>
          <a:xfrm>
            <a:off x="3925119" y="1440359"/>
            <a:ext cx="4722763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3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شایع‌ترین عفونت منتقل‌شده از راه جنسی — میزان آلودگی در افراد سالم از </a:t>
            </a:r>
            <a:r>
              <a:rPr lang="ar-SA" altLang="en-US" sz="1400" b="1" dirty="0">
                <a:solidFill>
                  <a:srgbClr val="EEAEF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۵ تا ۴۰ درصد</a:t>
            </a: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 متغیر است</a:t>
            </a:r>
            <a:r>
              <a:rPr lang="ar-SA" altLang="en-US" sz="140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ar-SA" sz="14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925119" y="2053456"/>
            <a:ext cx="4741813" cy="108175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472163" y="2214265"/>
            <a:ext cx="1957760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350" b="1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عفونت دائمی = خطر سرطان</a:t>
            </a:r>
            <a:endParaRPr lang="ar-SA" sz="135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7" name="Text 3"/>
          <p:cNvSpPr/>
          <p:nvPr/>
        </p:nvSpPr>
        <p:spPr>
          <a:xfrm>
            <a:off x="4085927" y="2520776"/>
            <a:ext cx="4343995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3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عفونت مداوم با انواع پرخطر HPV می‌تواند به نئوپلازی داخل اپیتلیال (CIN) و سپس سرطان مهاجم دهانه رحم تبدیل شود.</a:t>
            </a:r>
            <a:endParaRPr lang="ar-SA" sz="1400" b="1" dirty="0">
              <a:cs typeface="B Zar" pitchFamily="2" charset="-78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887017" y="3263675"/>
            <a:ext cx="4741813" cy="1081757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657901" y="3437781"/>
            <a:ext cx="1772022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400" b="1" dirty="0">
                <a:solidFill>
                  <a:srgbClr val="FF0000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سایر سرطان‌های مرتبط</a:t>
            </a:r>
            <a:endParaRPr lang="ar-SA" sz="1400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10" name="Text 5"/>
          <p:cNvSpPr/>
          <p:nvPr/>
        </p:nvSpPr>
        <p:spPr>
          <a:xfrm>
            <a:off x="4085927" y="3744292"/>
            <a:ext cx="4343995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3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سرطان‌های سر، گردن، اوروفارنکس، ناحیه آنوژیتال و زگیل‌های تناسلی در مردان و زنان</a:t>
            </a:r>
            <a:endParaRPr lang="ar-SA" sz="1400" b="1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823070" y="914251"/>
            <a:ext cx="6824811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275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واکسن HPV — ابزاری برای پیشگیری از سرطان</a:t>
            </a:r>
            <a:endParaRPr lang="ar-SA" sz="2750" b="1" dirty="0">
              <a:cs typeface="B Zar" pitchFamily="2" charset="-78"/>
            </a:endParaRPr>
          </a:p>
        </p:txBody>
      </p:sp>
      <p:sp>
        <p:nvSpPr>
          <p:cNvPr id="3" name="Text 1"/>
          <p:cNvSpPr/>
          <p:nvPr/>
        </p:nvSpPr>
        <p:spPr>
          <a:xfrm>
            <a:off x="2088728" y="1711598"/>
            <a:ext cx="2310333" cy="221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60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واکسن چگونه عمل می‌کند؟</a:t>
            </a:r>
            <a:endParaRPr lang="ar-SA" sz="1600" b="1" dirty="0">
              <a:cs typeface="B Zar" pitchFamily="2" charset="-78"/>
            </a:endParaRPr>
          </a:p>
        </p:txBody>
      </p:sp>
      <p:sp>
        <p:nvSpPr>
          <p:cNvPr id="4" name="Text 2"/>
          <p:cNvSpPr/>
          <p:nvPr/>
        </p:nvSpPr>
        <p:spPr>
          <a:xfrm>
            <a:off x="496119" y="2074813"/>
            <a:ext cx="3902943" cy="10559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342900" indent="-342900" algn="r" rtl="1">
              <a:lnSpc>
                <a:spcPct val="133000"/>
              </a:lnSpc>
              <a:buSzPct val="100000"/>
              <a:buChar char="•"/>
            </a:pPr>
            <a:r>
              <a:rPr lang="ar-SA" altLang="en-US" sz="12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ترجیحاً قبل از اولین رابطه جنسی تزریق شود</a:t>
            </a:r>
            <a:endParaRPr lang="ar-SA" sz="1200" b="1" dirty="0">
              <a:cs typeface="B Zar" pitchFamily="2" charset="-78"/>
            </a:endParaRPr>
          </a:p>
          <a:p>
            <a:pPr marL="342900" indent="-342900" algn="r" rtl="1">
              <a:lnSpc>
                <a:spcPct val="133000"/>
              </a:lnSpc>
              <a:buSzPct val="100000"/>
              <a:buChar char="•"/>
            </a:pPr>
            <a:r>
              <a:rPr lang="ar-SA" altLang="en-US" sz="12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پاسخ آنتی‌بادی قوی‌تر از عفونت طبیعی است</a:t>
            </a:r>
            <a:endParaRPr lang="ar-SA" sz="1200" b="1" dirty="0">
              <a:cs typeface="B Zar" pitchFamily="2" charset="-78"/>
            </a:endParaRPr>
          </a:p>
          <a:p>
            <a:pPr marL="342900" indent="-342900" algn="r" rtl="1">
              <a:lnSpc>
                <a:spcPct val="133000"/>
              </a:lnSpc>
              <a:buSzPct val="100000"/>
              <a:buChar char="•"/>
            </a:pPr>
            <a:r>
              <a:rPr lang="ar-SA" altLang="en-US" sz="12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محافظت حداقل ۳ تا ۵ سال و شاید بسیار طولانی‌تر باقی می‌ماند</a:t>
            </a:r>
            <a:endParaRPr lang="ar-SA" sz="1200" b="1" dirty="0">
              <a:cs typeface="B Zar" pitchFamily="2" charset="-78"/>
            </a:endParaRPr>
          </a:p>
          <a:p>
            <a:pPr marL="342900" indent="-342900" algn="r" rtl="1">
              <a:lnSpc>
                <a:spcPct val="133000"/>
              </a:lnSpc>
              <a:buSzPct val="100000"/>
              <a:buChar char="•"/>
            </a:pPr>
            <a:r>
              <a:rPr lang="ar-SA" altLang="en-US" sz="12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عفونت موجود را درمان نمی‌کند — فقط پیشگیری است</a:t>
            </a:r>
            <a:endParaRPr lang="ar-SA" sz="1200" b="1" dirty="0">
              <a:cs typeface="B Zar" pitchFamily="2" charset="-78"/>
            </a:endParaRPr>
          </a:p>
        </p:txBody>
      </p:sp>
      <p:sp>
        <p:nvSpPr>
          <p:cNvPr id="5" name="Shape 3"/>
          <p:cNvSpPr/>
          <p:nvPr/>
        </p:nvSpPr>
        <p:spPr>
          <a:xfrm>
            <a:off x="496119" y="3290218"/>
            <a:ext cx="3902943" cy="779562"/>
          </a:xfrm>
          <a:prstGeom prst="roundRect">
            <a:avLst>
              <a:gd name="adj" fmla="val 7638"/>
            </a:avLst>
          </a:prstGeom>
          <a:solidFill>
            <a:srgbClr val="183A13"/>
          </a:solidFill>
          <a:ln/>
        </p:spPr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0123" y="3505274"/>
            <a:ext cx="177180" cy="141759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637877" y="3453185"/>
            <a:ext cx="3300487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33000"/>
              </a:lnSpc>
              <a:buNone/>
            </a:pPr>
            <a:r>
              <a:rPr lang="ar-SA" altLang="en-US" sz="14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غربالگری: زنان باید حداقل یک بار در ۳۰-۳۵ سالگی و بار دیگر در ۴۵ سالگی با آزمایش دقیق غربالگری شوند.</a:t>
            </a:r>
            <a:endParaRPr lang="ar-SA" sz="1400" b="1" dirty="0">
              <a:cs typeface="B Zar" pitchFamily="2" charset="-78"/>
            </a:endParaRPr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837" y="2190676"/>
            <a:ext cx="2551807" cy="141766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421832" y="411287"/>
            <a:ext cx="4124027" cy="359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225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هلیکوباکتر پیلوری — باکتری معده</a:t>
            </a:r>
            <a:endParaRPr lang="ar-SA" sz="2250" b="1" dirty="0">
              <a:cs typeface="B Zar" pitchFamily="2" charset="-78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66" y="1016794"/>
            <a:ext cx="5067672" cy="287163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653585" y="1944514"/>
            <a:ext cx="1896963" cy="179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400" b="1" dirty="0">
                <a:solidFill>
                  <a:srgbClr val="EEAEF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چرا مهم است؟</a:t>
            </a:r>
            <a:endParaRPr lang="ar-SA" sz="1400" b="1" dirty="0">
              <a:cs typeface="B Zar" pitchFamily="2" charset="-78"/>
            </a:endParaRPr>
          </a:p>
        </p:txBody>
      </p:sp>
      <p:sp>
        <p:nvSpPr>
          <p:cNvPr id="5" name="Text 2"/>
          <p:cNvSpPr/>
          <p:nvPr/>
        </p:nvSpPr>
        <p:spPr>
          <a:xfrm>
            <a:off x="5951488" y="2217986"/>
            <a:ext cx="2599060" cy="75210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r" rtl="1">
              <a:lnSpc>
                <a:spcPct val="121000"/>
              </a:lnSpc>
              <a:spcAft>
                <a:spcPts val="650"/>
              </a:spcAft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علت اولیه زخم معده و التهاب معده. درمان عفونت می‌تواند از نوع خاصی از سرطان معده جلوگیری کند.</a:t>
            </a:r>
            <a:endParaRPr lang="ar-SA" sz="1400" b="1" dirty="0">
              <a:cs typeface="B Zar" pitchFamily="2" charset="-78"/>
            </a:endParaRPr>
          </a:p>
          <a:p>
            <a:pPr marL="0" indent="0" algn="r" rtl="1">
              <a:lnSpc>
                <a:spcPct val="121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زندگی در مکان‌های پرجمعیت و شرایط اجتماعی-اقتصادی پایین، خطر انتقال را افزایش می‌دهد.</a:t>
            </a:r>
            <a:endParaRPr lang="ar-SA" sz="1400" b="1" dirty="0">
              <a:cs typeface="B Zar" pitchFamily="2" charset="-78"/>
            </a:endParaRPr>
          </a:p>
        </p:txBody>
      </p:sp>
      <p:sp>
        <p:nvSpPr>
          <p:cNvPr id="6" name="Shape 3"/>
          <p:cNvSpPr/>
          <p:nvPr/>
        </p:nvSpPr>
        <p:spPr>
          <a:xfrm>
            <a:off x="4618732" y="4098875"/>
            <a:ext cx="3927128" cy="633264"/>
          </a:xfrm>
          <a:prstGeom prst="roundRect">
            <a:avLst>
              <a:gd name="adj" fmla="val 7639"/>
            </a:avLst>
          </a:prstGeom>
          <a:solidFill>
            <a:srgbClr val="282D5E"/>
          </a:solidFill>
          <a:ln/>
        </p:spPr>
      </p:sp>
      <p:sp>
        <p:nvSpPr>
          <p:cNvPr id="7" name="Text 4"/>
          <p:cNvSpPr/>
          <p:nvPr/>
        </p:nvSpPr>
        <p:spPr>
          <a:xfrm>
            <a:off x="6990978" y="4213994"/>
            <a:ext cx="1439763" cy="179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بیش از ۷۰٪</a:t>
            </a:r>
            <a:endParaRPr lang="ar-SA" sz="1400" b="1" dirty="0">
              <a:cs typeface="B Zar" pitchFamily="2" charset="-78"/>
            </a:endParaRPr>
          </a:p>
        </p:txBody>
      </p:sp>
      <p:sp>
        <p:nvSpPr>
          <p:cNvPr id="8" name="Text 5"/>
          <p:cNvSpPr/>
          <p:nvPr/>
        </p:nvSpPr>
        <p:spPr>
          <a:xfrm>
            <a:off x="4733851" y="4450035"/>
            <a:ext cx="3696891" cy="166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21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میزان عفونت در ایران — حتی در کودکان</a:t>
            </a:r>
            <a:endParaRPr lang="ar-SA" sz="1400" b="1" dirty="0">
              <a:cs typeface="B Zar" pitchFamily="2" charset="-78"/>
            </a:endParaRPr>
          </a:p>
        </p:txBody>
      </p:sp>
      <p:sp>
        <p:nvSpPr>
          <p:cNvPr id="9" name="Shape 6"/>
          <p:cNvSpPr/>
          <p:nvPr/>
        </p:nvSpPr>
        <p:spPr>
          <a:xfrm>
            <a:off x="598066" y="4098875"/>
            <a:ext cx="3927128" cy="633264"/>
          </a:xfrm>
          <a:prstGeom prst="roundRect">
            <a:avLst>
              <a:gd name="adj" fmla="val 7639"/>
            </a:avLst>
          </a:prstGeom>
          <a:solidFill>
            <a:srgbClr val="282D5E"/>
          </a:solidFill>
          <a:ln/>
        </p:spPr>
      </p:sp>
      <p:sp>
        <p:nvSpPr>
          <p:cNvPr id="10" name="Text 7"/>
          <p:cNvSpPr/>
          <p:nvPr/>
        </p:nvSpPr>
        <p:spPr>
          <a:xfrm>
            <a:off x="2970312" y="4213994"/>
            <a:ext cx="1439763" cy="179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04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Bricolage Grotesque ExtraBold" pitchFamily="34" charset="0"/>
                <a:ea typeface="Bricolage Grotesque ExtraBold" pitchFamily="34" charset="-122"/>
                <a:cs typeface="B Zar" pitchFamily="2" charset="-78"/>
              </a:rPr>
              <a:t>راه انتقال</a:t>
            </a:r>
            <a:endParaRPr lang="ar-SA" sz="1400" b="1" dirty="0">
              <a:cs typeface="B Zar" pitchFamily="2" charset="-78"/>
            </a:endParaRPr>
          </a:p>
        </p:txBody>
      </p:sp>
      <p:sp>
        <p:nvSpPr>
          <p:cNvPr id="11" name="Text 8"/>
          <p:cNvSpPr/>
          <p:nvPr/>
        </p:nvSpPr>
        <p:spPr>
          <a:xfrm>
            <a:off x="713184" y="4450035"/>
            <a:ext cx="3696891" cy="166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 rtl="1">
              <a:lnSpc>
                <a:spcPct val="121000"/>
              </a:lnSpc>
              <a:buNone/>
            </a:pPr>
            <a:r>
              <a:rPr lang="ar-SA" altLang="en-US" sz="1400" b="1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B Zar" pitchFamily="2" charset="-78"/>
              </a:rPr>
              <a:t>دهانی-دهانی یا دهانی-مدفوعی از طریق آب و غذای آلوده</a:t>
            </a:r>
            <a:endParaRPr lang="ar-SA" sz="1400" b="1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579</Words>
  <Application>Microsoft Office PowerPoint</Application>
  <PresentationFormat>On-screen Show (16:9)</PresentationFormat>
  <Paragraphs>80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B Zar</vt:lpstr>
      <vt:lpstr>Titr</vt:lpstr>
      <vt:lpstr>B Titr</vt:lpstr>
      <vt:lpstr>Calibri</vt:lpstr>
      <vt:lpstr>Times New Roman</vt:lpstr>
      <vt:lpstr>Montserrat</vt:lpstr>
      <vt:lpstr>Bricolage Grotesque ExtraBold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sousan salimi1</dc:creator>
  <cp:lastModifiedBy>hosein raeesi</cp:lastModifiedBy>
  <cp:revision>34</cp:revision>
  <dcterms:created xsi:type="dcterms:W3CDTF">2026-06-11T20:02:10Z</dcterms:created>
  <dcterms:modified xsi:type="dcterms:W3CDTF">2026-06-16T10:01:42Z</dcterms:modified>
</cp:coreProperties>
</file>