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3" r:id="rId8"/>
    <p:sldId id="262" r:id="rId9"/>
    <p:sldId id="265"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0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0A355C-36D1-4733-A662-4A1D8159A2FD}" type="datetimeFigureOut">
              <a:rPr lang="en-US" smtClean="0"/>
              <a:t>6/16/2026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E699F3-BD0A-4782-8B87-EB12EBC157FF}" type="slidenum">
              <a:rPr lang="en-US" smtClean="0"/>
              <a:t>‹#›</a:t>
            </a:fld>
            <a:endParaRPr lang="en-US"/>
          </a:p>
        </p:txBody>
      </p:sp>
    </p:spTree>
    <p:extLst>
      <p:ext uri="{BB962C8B-B14F-4D97-AF65-F5344CB8AC3E}">
        <p14:creationId xmlns:p14="http://schemas.microsoft.com/office/powerpoint/2010/main" val="1830426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E699F3-BD0A-4782-8B87-EB12EBC157FF}" type="slidenum">
              <a:rPr lang="en-US" smtClean="0"/>
              <a:t>3</a:t>
            </a:fld>
            <a:endParaRPr lang="en-US"/>
          </a:p>
        </p:txBody>
      </p:sp>
    </p:spTree>
    <p:extLst>
      <p:ext uri="{BB962C8B-B14F-4D97-AF65-F5344CB8AC3E}">
        <p14:creationId xmlns:p14="http://schemas.microsoft.com/office/powerpoint/2010/main" val="2031883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C887A-3CDC-431A-B77D-02B60B14682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1C9D9C-5FF2-41B0-A952-5C227FCDD3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BA167D-E12F-4DA1-8C7B-BB8817A40DBF}"/>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5" name="Footer Placeholder 4">
            <a:extLst>
              <a:ext uri="{FF2B5EF4-FFF2-40B4-BE49-F238E27FC236}">
                <a16:creationId xmlns:a16="http://schemas.microsoft.com/office/drawing/2014/main" id="{CD512A91-92D7-4237-9FDE-98EF4D1798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C02648-2A38-4390-BDC2-AE2C5CF23A6D}"/>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1063817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98191-7B62-41A3-A00D-F122EAE10F3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7390F6-6605-4C00-A722-17788D16BEE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F2FD87-8DC4-459F-A0F7-DD82FAC9C541}"/>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5" name="Footer Placeholder 4">
            <a:extLst>
              <a:ext uri="{FF2B5EF4-FFF2-40B4-BE49-F238E27FC236}">
                <a16:creationId xmlns:a16="http://schemas.microsoft.com/office/drawing/2014/main" id="{C5D6AECC-0792-46A5-9027-C7D1F23EBF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9B6933-540F-404F-A2BF-A24097652798}"/>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2469689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DEDE2A-D689-430C-A99F-BC8BAC1AD4D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68AEDBD-4064-457C-B536-5A9C24063C6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A6CD2A-6C4D-440E-A8E5-4CB29937F566}"/>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5" name="Footer Placeholder 4">
            <a:extLst>
              <a:ext uri="{FF2B5EF4-FFF2-40B4-BE49-F238E27FC236}">
                <a16:creationId xmlns:a16="http://schemas.microsoft.com/office/drawing/2014/main" id="{3731A69D-E97B-4A1B-A7F6-FF15C66AE1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99EE54-172B-409D-B891-7810913B8D38}"/>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405735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6443A-2997-48C4-826A-D99851DBD5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299A99-A150-4B5B-A480-E8528F6827F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92F157-6084-444C-8C6E-530F035E58E6}"/>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5" name="Footer Placeholder 4">
            <a:extLst>
              <a:ext uri="{FF2B5EF4-FFF2-40B4-BE49-F238E27FC236}">
                <a16:creationId xmlns:a16="http://schemas.microsoft.com/office/drawing/2014/main" id="{BD2F407A-001E-4288-B913-B81154844F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9992B3-3259-4FF7-AE77-7A1EF7EFF569}"/>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1563806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C1896-21C7-4763-BFBC-DCD034D2AA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9C293E-F904-493D-B791-A46DAD6E59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73B1FF1-B0C7-45D9-9153-26AE2B558552}"/>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5" name="Footer Placeholder 4">
            <a:extLst>
              <a:ext uri="{FF2B5EF4-FFF2-40B4-BE49-F238E27FC236}">
                <a16:creationId xmlns:a16="http://schemas.microsoft.com/office/drawing/2014/main" id="{C0846E36-406E-4118-B3A1-70B854E133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8FAC74-8BD1-4F6E-9EEE-6D5091CFE71D}"/>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2872204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E316-DF64-4A0F-ABF8-E9FEA2E2D1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C466F3-A89E-401E-8C15-AE1FB06F2A6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DE3FB9-66FD-4380-916E-6BEF70CCBE6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A2D01F-E848-4469-965B-052C0D70C585}"/>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6" name="Footer Placeholder 5">
            <a:extLst>
              <a:ext uri="{FF2B5EF4-FFF2-40B4-BE49-F238E27FC236}">
                <a16:creationId xmlns:a16="http://schemas.microsoft.com/office/drawing/2014/main" id="{835AF934-4EF8-4068-B96B-FC8B38B274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A4C2A9-E1B6-4274-AA0F-39712961B637}"/>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3594010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9474D-AC87-4099-97F3-EC859C6EA8A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A751F7-9BDA-4319-9B0D-5201964DAD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757AF24-38A4-474A-915F-BA272D14C82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31A503-5F2A-41D7-B50D-8A087EA163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17490DA-DB39-412D-BE3F-C42541D46D0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2FB905B-9B87-461B-A43A-D4FA0C390425}"/>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8" name="Footer Placeholder 7">
            <a:extLst>
              <a:ext uri="{FF2B5EF4-FFF2-40B4-BE49-F238E27FC236}">
                <a16:creationId xmlns:a16="http://schemas.microsoft.com/office/drawing/2014/main" id="{EFE90B08-CB57-48A3-9A4B-A96D161632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2FD5D6-D2C4-446B-8BA3-1233726E6E1B}"/>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2258436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6900-B33B-473E-8FC3-B73251BBBA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A89830-1055-454A-B6D4-DAA404955DC4}"/>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4" name="Footer Placeholder 3">
            <a:extLst>
              <a:ext uri="{FF2B5EF4-FFF2-40B4-BE49-F238E27FC236}">
                <a16:creationId xmlns:a16="http://schemas.microsoft.com/office/drawing/2014/main" id="{04F6F303-4709-4A89-A296-994DA176229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DFDF27-874A-4B8C-B9DF-7961067E002A}"/>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471797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D40FC5-2358-446E-950D-053E95667594}"/>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3" name="Footer Placeholder 2">
            <a:extLst>
              <a:ext uri="{FF2B5EF4-FFF2-40B4-BE49-F238E27FC236}">
                <a16:creationId xmlns:a16="http://schemas.microsoft.com/office/drawing/2014/main" id="{B8AE2839-6D1B-4718-94A1-C8ACD8519B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98D58B-8739-421E-BF41-3744363DD33F}"/>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1719478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23CC5-B4E7-4A4F-9C90-8CB9F89BF4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50E34D7-90C5-4D4C-9B8E-5FD95F4408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D643B76-B73D-4964-913C-E4D0773818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E34275-9889-4293-BD41-09C1966D355C}"/>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6" name="Footer Placeholder 5">
            <a:extLst>
              <a:ext uri="{FF2B5EF4-FFF2-40B4-BE49-F238E27FC236}">
                <a16:creationId xmlns:a16="http://schemas.microsoft.com/office/drawing/2014/main" id="{AF707E69-C3C0-477B-B27E-B410EEDE12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C6F600-CA04-47C3-AC7F-9C2C59735EE8}"/>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2307234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B6247-E4F2-4D85-9AB1-7FB7A410BF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A7596F-A337-4D8E-9AA4-F9BECB8315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F4CAAEC-3022-4370-AF72-379BA47E0F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407BE0E-588C-4A3C-8BE9-DCD5C9B6E115}"/>
              </a:ext>
            </a:extLst>
          </p:cNvPr>
          <p:cNvSpPr>
            <a:spLocks noGrp="1"/>
          </p:cNvSpPr>
          <p:nvPr>
            <p:ph type="dt" sz="half" idx="10"/>
          </p:nvPr>
        </p:nvSpPr>
        <p:spPr/>
        <p:txBody>
          <a:bodyPr/>
          <a:lstStyle/>
          <a:p>
            <a:fld id="{19AE708E-4D3D-476D-A816-45C9D8FA7B95}" type="datetimeFigureOut">
              <a:rPr lang="en-US" smtClean="0"/>
              <a:t>6/16/2026</a:t>
            </a:fld>
            <a:endParaRPr lang="en-US"/>
          </a:p>
        </p:txBody>
      </p:sp>
      <p:sp>
        <p:nvSpPr>
          <p:cNvPr id="6" name="Footer Placeholder 5">
            <a:extLst>
              <a:ext uri="{FF2B5EF4-FFF2-40B4-BE49-F238E27FC236}">
                <a16:creationId xmlns:a16="http://schemas.microsoft.com/office/drawing/2014/main" id="{06637F93-30C9-4F55-8A76-CD00C53111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576A66-0D58-4A23-BE64-75343840D8F1}"/>
              </a:ext>
            </a:extLst>
          </p:cNvPr>
          <p:cNvSpPr>
            <a:spLocks noGrp="1"/>
          </p:cNvSpPr>
          <p:nvPr>
            <p:ph type="sldNum" sz="quarter" idx="12"/>
          </p:nvPr>
        </p:nvSpPr>
        <p:spPr/>
        <p:txBody>
          <a:bodyPr/>
          <a:lstStyle/>
          <a:p>
            <a:fld id="{E54482BB-CA51-4A1E-913F-8AF6B3421E4E}" type="slidenum">
              <a:rPr lang="en-US" smtClean="0"/>
              <a:t>‹#›</a:t>
            </a:fld>
            <a:endParaRPr lang="en-US"/>
          </a:p>
        </p:txBody>
      </p:sp>
    </p:spTree>
    <p:extLst>
      <p:ext uri="{BB962C8B-B14F-4D97-AF65-F5344CB8AC3E}">
        <p14:creationId xmlns:p14="http://schemas.microsoft.com/office/powerpoint/2010/main" val="334597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827115-C2F8-4AD1-A4DC-CA69E1180A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DB28D9-D63E-4A4D-9CBC-556251E411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2F44A4-8522-488B-9D5A-2F344FC002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AE708E-4D3D-476D-A816-45C9D8FA7B95}" type="datetimeFigureOut">
              <a:rPr lang="en-US" smtClean="0"/>
              <a:t>6/16/2026</a:t>
            </a:fld>
            <a:endParaRPr lang="en-US"/>
          </a:p>
        </p:txBody>
      </p:sp>
      <p:sp>
        <p:nvSpPr>
          <p:cNvPr id="5" name="Footer Placeholder 4">
            <a:extLst>
              <a:ext uri="{FF2B5EF4-FFF2-40B4-BE49-F238E27FC236}">
                <a16:creationId xmlns:a16="http://schemas.microsoft.com/office/drawing/2014/main" id="{28970472-1EDB-4576-84E4-0B15E8D32D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2AC47DA-2009-4B34-96C9-B43D46E545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482BB-CA51-4A1E-913F-8AF6B3421E4E}" type="slidenum">
              <a:rPr lang="en-US" smtClean="0"/>
              <a:t>‹#›</a:t>
            </a:fld>
            <a:endParaRPr lang="en-US"/>
          </a:p>
        </p:txBody>
      </p:sp>
    </p:spTree>
    <p:extLst>
      <p:ext uri="{BB962C8B-B14F-4D97-AF65-F5344CB8AC3E}">
        <p14:creationId xmlns:p14="http://schemas.microsoft.com/office/powerpoint/2010/main" val="3350472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204EA-02EE-4736-AD6D-27DB0C64598D}"/>
              </a:ext>
            </a:extLst>
          </p:cNvPr>
          <p:cNvSpPr>
            <a:spLocks noGrp="1"/>
          </p:cNvSpPr>
          <p:nvPr>
            <p:ph type="ctrTitle"/>
          </p:nvPr>
        </p:nvSpPr>
        <p:spPr>
          <a:xfrm>
            <a:off x="1097280" y="320695"/>
            <a:ext cx="10366173" cy="1965305"/>
          </a:xfrm>
        </p:spPr>
        <p:txBody>
          <a:bodyPr anchor="ctr">
            <a:normAutofit/>
          </a:bodyPr>
          <a:lstStyle/>
          <a:p>
            <a:r>
              <a:rPr lang="fa-IR" sz="4800" dirty="0">
                <a:solidFill>
                  <a:schemeClr val="accent1"/>
                </a:solidFill>
                <a:latin typeface="B zar"/>
                <a:cs typeface="B Titr" panose="00000700000000000000" pitchFamily="2" charset="-78"/>
              </a:rPr>
              <a:t>فصل </a:t>
            </a:r>
            <a:r>
              <a:rPr lang="fa-IR" sz="4800" dirty="0" smtClean="0">
                <a:solidFill>
                  <a:schemeClr val="accent1"/>
                </a:solidFill>
                <a:latin typeface="B zar"/>
                <a:cs typeface="B Titr" panose="00000700000000000000" pitchFamily="2" charset="-78"/>
              </a:rPr>
              <a:t>ششم</a:t>
            </a:r>
            <a:r>
              <a:rPr lang="fa-IR" sz="4800" dirty="0">
                <a:solidFill>
                  <a:schemeClr val="accent1"/>
                </a:solidFill>
                <a:latin typeface="B zar"/>
                <a:cs typeface="B Titr" panose="00000700000000000000" pitchFamily="2" charset="-78"/>
              </a:rPr>
              <a:t/>
            </a:r>
            <a:br>
              <a:rPr lang="fa-IR" sz="4800" dirty="0">
                <a:solidFill>
                  <a:schemeClr val="accent1"/>
                </a:solidFill>
                <a:latin typeface="B zar"/>
                <a:cs typeface="B Titr" panose="00000700000000000000" pitchFamily="2" charset="-78"/>
              </a:rPr>
            </a:br>
            <a:r>
              <a:rPr lang="fa-IR" sz="1100" dirty="0">
                <a:solidFill>
                  <a:schemeClr val="accent1"/>
                </a:solidFill>
                <a:latin typeface="B zar"/>
                <a:cs typeface="B Titr" panose="00000700000000000000" pitchFamily="2" charset="-78"/>
              </a:rPr>
              <a:t/>
            </a:r>
            <a:br>
              <a:rPr lang="fa-IR" sz="1100" dirty="0">
                <a:solidFill>
                  <a:schemeClr val="accent1"/>
                </a:solidFill>
                <a:latin typeface="B zar"/>
                <a:cs typeface="B Titr" panose="00000700000000000000" pitchFamily="2" charset="-78"/>
              </a:rPr>
            </a:br>
            <a:r>
              <a:rPr lang="fa-IR" sz="4800" dirty="0">
                <a:solidFill>
                  <a:schemeClr val="accent1"/>
                </a:solidFill>
                <a:latin typeface="B zar"/>
                <a:cs typeface="B Titr" panose="00000700000000000000" pitchFamily="2" charset="-78"/>
              </a:rPr>
              <a:t>عوامل </a:t>
            </a:r>
            <a:r>
              <a:rPr lang="fa-IR" sz="4800" dirty="0" smtClean="0">
                <a:solidFill>
                  <a:schemeClr val="accent1"/>
                </a:solidFill>
                <a:latin typeface="B zar"/>
                <a:cs typeface="B Titr" panose="00000700000000000000" pitchFamily="2" charset="-78"/>
              </a:rPr>
              <a:t>محیطی</a:t>
            </a:r>
            <a:endParaRPr lang="en-US" sz="5400" dirty="0">
              <a:solidFill>
                <a:schemeClr val="accent1"/>
              </a:solidFill>
              <a:latin typeface="B zar"/>
              <a:cs typeface="B Titr" panose="00000700000000000000" pitchFamily="2" charset="-78"/>
            </a:endParaRPr>
          </a:p>
        </p:txBody>
      </p:sp>
      <p:pic>
        <p:nvPicPr>
          <p:cNvPr id="5" name="Picture 4">
            <a:extLst>
              <a:ext uri="{FF2B5EF4-FFF2-40B4-BE49-F238E27FC236}">
                <a16:creationId xmlns:a16="http://schemas.microsoft.com/office/drawing/2014/main" id="{D34212ED-DFB6-4088-8590-6F60AD96BE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281" y="2072370"/>
            <a:ext cx="10250804" cy="407195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12366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DB983A2-03EE-4E73-8D91-CB5C29C1113B}"/>
              </a:ext>
            </a:extLst>
          </p:cNvPr>
          <p:cNvSpPr txBox="1"/>
          <p:nvPr/>
        </p:nvSpPr>
        <p:spPr>
          <a:xfrm>
            <a:off x="1015999" y="936978"/>
            <a:ext cx="10318045" cy="2957861"/>
          </a:xfrm>
          <a:prstGeom prst="rect">
            <a:avLst/>
          </a:prstGeom>
          <a:noFill/>
        </p:spPr>
        <p:txBody>
          <a:bodyPr wrap="square" rtlCol="0">
            <a:spAutoFit/>
          </a:bodyPr>
          <a:lstStyle/>
          <a:p>
            <a:pPr algn="just" rtl="1">
              <a:lnSpc>
                <a:spcPct val="150000"/>
              </a:lnSpc>
            </a:pPr>
            <a:r>
              <a:rPr lang="fa-IR" b="1" dirty="0"/>
              <a:t>کلام آخر </a:t>
            </a:r>
            <a:r>
              <a:rPr lang="fa-IR" dirty="0"/>
              <a:t>اینکه  آگاهی از مواجهه های محیطی سرطان زا و به حداقل رساندن مواجهه با عوامل خطرزای قابل اجتناب، اقدامی احتیاط آمیز و عاقلانه است. به طور کلی کمتر ار ده درصد سرطان ها عامل ژنتیکی دارند و بیش از نود درصد، منشا محیطی و شیوه زندگی( غیر ژنتیکی ) دارند که پس از ورود عامل خارجی به بدن  باعث تخریب ژنی می شوند. بنابراین انتخاب های خوب مانند اجتناب از دخانیات، عدم مصرف الکل و انتخاب های تغذیه ای صحیح، کمک می کند تا تقریبا نیمی از  مرگ و میرهای ناشی از سرطان قابل پیشگیری شود.</a:t>
            </a:r>
          </a:p>
          <a:p>
            <a:pPr algn="just" rtl="1">
              <a:lnSpc>
                <a:spcPct val="150000"/>
              </a:lnSpc>
            </a:pPr>
            <a:r>
              <a:rPr lang="fa-IR" dirty="0"/>
              <a:t>به طور کلی دو راهکار مهم برای کاهش بروز سرطان وجود دارد:</a:t>
            </a:r>
          </a:p>
          <a:p>
            <a:pPr marL="285750" indent="-285750" algn="just" rtl="1">
              <a:lnSpc>
                <a:spcPct val="150000"/>
              </a:lnSpc>
              <a:buFont typeface="Arial" panose="020B0604020202020204" pitchFamily="34" charset="0"/>
              <a:buChar char="•"/>
            </a:pPr>
            <a:r>
              <a:rPr lang="fa-IR" dirty="0"/>
              <a:t>کنترل عوامل خطر مرتبط با شیوه زندگی ناسالم</a:t>
            </a:r>
          </a:p>
          <a:p>
            <a:pPr marL="285750" indent="-285750" algn="just" rtl="1">
              <a:lnSpc>
                <a:spcPct val="150000"/>
              </a:lnSpc>
              <a:buFont typeface="Arial" panose="020B0604020202020204" pitchFamily="34" charset="0"/>
              <a:buChar char="•"/>
            </a:pPr>
            <a:r>
              <a:rPr lang="fa-IR" dirty="0"/>
              <a:t>کنترل عوامل خطر مرتبط با محیط</a:t>
            </a:r>
            <a:endParaRPr lang="en-US" dirty="0"/>
          </a:p>
        </p:txBody>
      </p:sp>
    </p:spTree>
    <p:extLst>
      <p:ext uri="{BB962C8B-B14F-4D97-AF65-F5344CB8AC3E}">
        <p14:creationId xmlns:p14="http://schemas.microsoft.com/office/powerpoint/2010/main" val="1729317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DB7B81-0B33-49C0-B7FF-C136E97AF4DE}"/>
              </a:ext>
            </a:extLst>
          </p:cNvPr>
          <p:cNvSpPr txBox="1"/>
          <p:nvPr/>
        </p:nvSpPr>
        <p:spPr>
          <a:xfrm>
            <a:off x="327378" y="516930"/>
            <a:ext cx="11537244" cy="5275931"/>
          </a:xfrm>
          <a:prstGeom prst="rect">
            <a:avLst/>
          </a:prstGeom>
          <a:noFill/>
        </p:spPr>
        <p:txBody>
          <a:bodyPr wrap="square" rtlCol="0">
            <a:spAutoFit/>
          </a:bodyPr>
          <a:lstStyle/>
          <a:p>
            <a:pPr algn="r" rtl="1">
              <a:lnSpc>
                <a:spcPct val="150000"/>
              </a:lnSpc>
            </a:pPr>
            <a:r>
              <a:rPr lang="fa-IR" b="1" dirty="0">
                <a:solidFill>
                  <a:schemeClr val="accent1"/>
                </a:solidFill>
                <a:latin typeface="B zar"/>
              </a:rPr>
              <a:t>پیشگیری از سرطان؛ عوامل محیطی</a:t>
            </a:r>
          </a:p>
          <a:p>
            <a:pPr algn="r" rtl="1">
              <a:lnSpc>
                <a:spcPct val="150000"/>
              </a:lnSpc>
            </a:pPr>
            <a:endParaRPr lang="fa-IR" b="1" dirty="0">
              <a:solidFill>
                <a:schemeClr val="accent1"/>
              </a:solidFill>
              <a:latin typeface="B zar"/>
            </a:endParaRPr>
          </a:p>
          <a:p>
            <a:pPr algn="r" rtl="1">
              <a:lnSpc>
                <a:spcPct val="200000"/>
              </a:lnSpc>
            </a:pPr>
            <a:r>
              <a:rPr lang="fa-IR" dirty="0">
                <a:latin typeface="B zar"/>
              </a:rPr>
              <a:t>محیط یکی از تاثیر گذارترین عوامل موثر بر سلامتی انسان و خطر بروز سرطان است.واژه محیط علاوه بر جنگل ها، اقیانوس ها یا کوه ها، شامل هر چیزی که خارج از بدن باشد و وارد بدن شده و با آن مواجهه پیدا کند نیز می شود. </a:t>
            </a:r>
          </a:p>
          <a:p>
            <a:pPr algn="r" rtl="1">
              <a:lnSpc>
                <a:spcPct val="200000"/>
              </a:lnSpc>
            </a:pPr>
            <a:r>
              <a:rPr lang="fa-IR" dirty="0">
                <a:latin typeface="B zar"/>
              </a:rPr>
              <a:t>عوامل محیطی که روزانه همه ما با آنها مواجه هستیم مانند هوایی که تنفس میکنیم، آبی که می نوشیم، غذایی که میخوریم و به طور کلی نحوه زندگی ای که انتخاب کرده ایم، همگی می توانند دارای عامل سرطان زا باشند.</a:t>
            </a:r>
          </a:p>
          <a:p>
            <a:pPr algn="r" rtl="1">
              <a:lnSpc>
                <a:spcPct val="200000"/>
              </a:lnSpc>
            </a:pPr>
            <a:r>
              <a:rPr lang="fa-IR" dirty="0">
                <a:latin typeface="B zar"/>
              </a:rPr>
              <a:t>میزان بروز سرطان در کشورهای مختلف متفاوت است و همچنین میزان بروز در افرادی که از کشوری به کشور دیگر مهاجرت می کنند، تغییر می کند. به عبارتی عوامل محیطی به قدری تاثیرگذار هستند که حتی افراد مهاجر، فارغ از موضوع ژنتیک و وراثت خویش، همانند دیگر مردم آن کشور در معرض عوامل سرطان زای موجود در محیط زندگی جدید قرار گرفته اند دچار سرطان می شوند که تاییدی بر آثار محیط است. به عبارتی گرچه در رشد سرطان در بدن تغییرات ژنتیک نقش دارند ولی اغلب عوامل محیطی آغازگر این تغییرات در ایجاد سرطان هستند.</a:t>
            </a:r>
            <a:endParaRPr lang="en-US" dirty="0">
              <a:latin typeface="B zar"/>
            </a:endParaRPr>
          </a:p>
        </p:txBody>
      </p:sp>
    </p:spTree>
    <p:extLst>
      <p:ext uri="{BB962C8B-B14F-4D97-AF65-F5344CB8AC3E}">
        <p14:creationId xmlns:p14="http://schemas.microsoft.com/office/powerpoint/2010/main" val="972951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6A6A3FC-3669-4631-B8F6-C137C95C4EBD}"/>
              </a:ext>
            </a:extLst>
          </p:cNvPr>
          <p:cNvSpPr txBox="1"/>
          <p:nvPr/>
        </p:nvSpPr>
        <p:spPr>
          <a:xfrm>
            <a:off x="400755" y="824088"/>
            <a:ext cx="11390489" cy="4334520"/>
          </a:xfrm>
          <a:prstGeom prst="rect">
            <a:avLst/>
          </a:prstGeom>
          <a:noFill/>
        </p:spPr>
        <p:txBody>
          <a:bodyPr wrap="square" rtlCol="0">
            <a:spAutoFit/>
          </a:bodyPr>
          <a:lstStyle/>
          <a:p>
            <a:pPr algn="just" rtl="1">
              <a:lnSpc>
                <a:spcPct val="200000"/>
              </a:lnSpc>
            </a:pPr>
            <a:r>
              <a:rPr lang="fa-IR" b="1" dirty="0">
                <a:solidFill>
                  <a:schemeClr val="accent1"/>
                </a:solidFill>
              </a:rPr>
              <a:t>اهمیت عوامل محیطی در ایجاد سرطان چیست؟</a:t>
            </a:r>
          </a:p>
          <a:p>
            <a:pPr algn="just" rtl="1">
              <a:lnSpc>
                <a:spcPct val="150000"/>
              </a:lnSpc>
            </a:pPr>
            <a:r>
              <a:rPr lang="fa-IR" dirty="0"/>
              <a:t>به طور کلی اینگونه عوامل را می توان به دو دسته تقسیم کرد:</a:t>
            </a:r>
          </a:p>
          <a:p>
            <a:pPr marL="285750" indent="-285750" algn="just" rtl="1">
              <a:lnSpc>
                <a:spcPct val="150000"/>
              </a:lnSpc>
              <a:buFont typeface="Arial" panose="020B0604020202020204" pitchFamily="34" charset="0"/>
              <a:buChar char="•"/>
            </a:pPr>
            <a:r>
              <a:rPr lang="fa-IR" dirty="0"/>
              <a:t>عوامل مرتبط با شیوه زندگی</a:t>
            </a:r>
          </a:p>
          <a:p>
            <a:pPr marL="285750" indent="-285750" algn="just" rtl="1">
              <a:lnSpc>
                <a:spcPct val="150000"/>
              </a:lnSpc>
              <a:buFont typeface="Arial" panose="020B0604020202020204" pitchFamily="34" charset="0"/>
              <a:buChar char="•"/>
            </a:pPr>
            <a:r>
              <a:rPr lang="fa-IR" dirty="0"/>
              <a:t>عوامل محیطی</a:t>
            </a:r>
          </a:p>
          <a:p>
            <a:pPr algn="just" rtl="1">
              <a:lnSpc>
                <a:spcPct val="150000"/>
              </a:lnSpc>
            </a:pPr>
            <a:r>
              <a:rPr lang="fa-IR" dirty="0"/>
              <a:t>هرچند عوامل مختلف  شیوه زندگی نیز از طریق محیط وارد بدن می‌گردند(مانند سیگار، الکل و تغذیه نامناسب) اما زمانی که صحبت از عوامل محیطی می‌شود، منظور عواملی است که مستقل ازانتخاب شیوه زندگی ما، مانند آلودگی هوابه بدن آسیب می‌رسانند. به طور کلی دو سوم موارد سرطان، با برخی از عوامل محیطی مانند تنباکو، غذا، قرارگیری در معرض تابش اشعه، ویروس‌ها و مواد موجود در هوا، آب و خاک مرتبط هستند. البته بسیاری از آنها مربوط به انتخاب شیوه زندگی بوده و قابل تغییر و تعدیل هستند. مثلا حدود یک چهارم از مرگ و میرهای ناشی از سرطان با حذف مصرف محصولات تنباکو قابل پیشگیری هستند.احتمال ایجاد سرطان در یک فرد در واکنش به عوامل زیست محیطی ویژه به مدت زمان و تعداد دفعات قرار گرفتن در معرض ماده ای خاص و همچنین عوامل دیگر مانند عوامل ژنتیکی، رژیم غذایی، سبک زندگی، سلامتی، سن و جنسیت  نیز بستگی دارد.</a:t>
            </a:r>
          </a:p>
        </p:txBody>
      </p:sp>
    </p:spTree>
    <p:extLst>
      <p:ext uri="{BB962C8B-B14F-4D97-AF65-F5344CB8AC3E}">
        <p14:creationId xmlns:p14="http://schemas.microsoft.com/office/powerpoint/2010/main" val="4799276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EA19F6-3235-4D70-9D6E-D599CAB41070}"/>
              </a:ext>
            </a:extLst>
          </p:cNvPr>
          <p:cNvSpPr txBox="1"/>
          <p:nvPr/>
        </p:nvSpPr>
        <p:spPr>
          <a:xfrm>
            <a:off x="180622" y="778933"/>
            <a:ext cx="11322756" cy="4385816"/>
          </a:xfrm>
          <a:prstGeom prst="rect">
            <a:avLst/>
          </a:prstGeom>
          <a:noFill/>
        </p:spPr>
        <p:txBody>
          <a:bodyPr wrap="square" rtlCol="0">
            <a:spAutoFit/>
          </a:bodyPr>
          <a:lstStyle/>
          <a:p>
            <a:pPr algn="r" rtl="1"/>
            <a:r>
              <a:rPr lang="fa-IR" b="1" dirty="0">
                <a:solidFill>
                  <a:schemeClr val="accent1"/>
                </a:solidFill>
              </a:rPr>
              <a:t>مواجهه های شغلی</a:t>
            </a:r>
          </a:p>
          <a:p>
            <a:pPr algn="just" rtl="1">
              <a:lnSpc>
                <a:spcPct val="150000"/>
              </a:lnSpc>
            </a:pPr>
            <a:endParaRPr lang="fa-IR" dirty="0"/>
          </a:p>
          <a:p>
            <a:pPr algn="just" rtl="1">
              <a:lnSpc>
                <a:spcPct val="150000"/>
              </a:lnSpc>
            </a:pPr>
            <a:r>
              <a:rPr lang="fa-IR" dirty="0"/>
              <a:t>بسیاری از عوامل خطرزای محیطی سرطان برای اولین بار در محیط کار کشف شده اند زیرا افرادی که مشاغل خاص دارند، در مقایسه با عموم مردم، تحت تاثیر مواجهه زیاد با مواد شیمیایی هستند.طیف وسیعی از مواد شیمیایی که بعضی افراد در صنایع و مشاغل و در محیط کار خود با آن سر و کار دارند، احتمال ابتلا به سرطان را در آنها افزایش می دهد. از جمله این مواد بنزن، تار، آرسنیک، کادمیوم، کرومیوم و چندین ماده دیگر است.</a:t>
            </a:r>
          </a:p>
          <a:p>
            <a:pPr algn="just" rtl="1">
              <a:lnSpc>
                <a:spcPct val="150000"/>
              </a:lnSpc>
            </a:pPr>
            <a:r>
              <a:rPr lang="fa-IR" b="1" dirty="0">
                <a:solidFill>
                  <a:schemeClr val="accent1"/>
                </a:solidFill>
              </a:rPr>
              <a:t>بنزن</a:t>
            </a:r>
            <a:r>
              <a:rPr lang="fa-IR" dirty="0">
                <a:solidFill>
                  <a:schemeClr val="accent1"/>
                </a:solidFill>
              </a:rPr>
              <a:t> </a:t>
            </a:r>
            <a:r>
              <a:rPr lang="fa-IR" dirty="0"/>
              <a:t>به عنوان حلال در بسیاری از صنایع از جمله پتروشیمی کاربرد دارد و همچنین در آلودگی های هوای شهری و دود سیگار وجود دارد. تماس طولانی مدت با بنزن خطر ابتلا به لوسمی را افزایش می دهد.</a:t>
            </a:r>
          </a:p>
          <a:p>
            <a:pPr algn="just" rtl="1">
              <a:lnSpc>
                <a:spcPct val="150000"/>
              </a:lnSpc>
            </a:pPr>
            <a:r>
              <a:rPr lang="fa-IR" b="1" dirty="0">
                <a:solidFill>
                  <a:schemeClr val="accent1"/>
                </a:solidFill>
              </a:rPr>
              <a:t>تار </a:t>
            </a:r>
            <a:r>
              <a:rPr lang="fa-IR" dirty="0"/>
              <a:t>مجموعه ذراتی است که در اثر اشتعال سیگار معلق شده و به ریه وارد می شود. این ذرات به صورت ماده چسبنده قهوه ای رنگی در انگشتان، دندان و ریه افراد سیگاری رسوب می کند.مشاغلی که تماس با دود تنباکو یا آلودگی های ناشی از دخانیات وجود دارد مثل میهمان داری در مکان های بدون تهویه، سبب ورود ذرات تار به ریه شده که خود با انواع متعدد سرطان ها مانند ریه، حنجره، حلق و ... مرتبط می باشند.</a:t>
            </a:r>
          </a:p>
          <a:p>
            <a:pPr algn="r" rtl="1"/>
            <a:endParaRPr lang="en-US" dirty="0"/>
          </a:p>
        </p:txBody>
      </p:sp>
    </p:spTree>
    <p:extLst>
      <p:ext uri="{BB962C8B-B14F-4D97-AF65-F5344CB8AC3E}">
        <p14:creationId xmlns:p14="http://schemas.microsoft.com/office/powerpoint/2010/main" val="32410769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25D91C-1F42-4AE3-8DCC-0DE64B16EE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0028" y="4271945"/>
            <a:ext cx="4568120" cy="2295337"/>
          </a:xfrm>
          <a:prstGeom prst="rect">
            <a:avLst/>
          </a:prstGeom>
        </p:spPr>
      </p:pic>
      <p:pic>
        <p:nvPicPr>
          <p:cNvPr id="6" name="Picture 5">
            <a:extLst>
              <a:ext uri="{FF2B5EF4-FFF2-40B4-BE49-F238E27FC236}">
                <a16:creationId xmlns:a16="http://schemas.microsoft.com/office/drawing/2014/main" id="{A48DFD89-B08E-4B94-8C59-E6BBE810F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8445" y="4287034"/>
            <a:ext cx="3304822" cy="2210510"/>
          </a:xfrm>
          <a:prstGeom prst="rect">
            <a:avLst/>
          </a:prstGeom>
        </p:spPr>
      </p:pic>
      <p:sp>
        <p:nvSpPr>
          <p:cNvPr id="2" name="TextBox 1">
            <a:extLst>
              <a:ext uri="{FF2B5EF4-FFF2-40B4-BE49-F238E27FC236}">
                <a16:creationId xmlns:a16="http://schemas.microsoft.com/office/drawing/2014/main" id="{7EB93A5F-956D-4924-89C5-21053A67F639}"/>
              </a:ext>
            </a:extLst>
          </p:cNvPr>
          <p:cNvSpPr txBox="1"/>
          <p:nvPr/>
        </p:nvSpPr>
        <p:spPr>
          <a:xfrm>
            <a:off x="259643" y="891822"/>
            <a:ext cx="11492089" cy="3373359"/>
          </a:xfrm>
          <a:prstGeom prst="rect">
            <a:avLst/>
          </a:prstGeom>
          <a:noFill/>
        </p:spPr>
        <p:txBody>
          <a:bodyPr wrap="square" rtlCol="0">
            <a:spAutoFit/>
          </a:bodyPr>
          <a:lstStyle/>
          <a:p>
            <a:pPr algn="just" rtl="1">
              <a:lnSpc>
                <a:spcPct val="150000"/>
              </a:lnSpc>
            </a:pPr>
            <a:r>
              <a:rPr lang="fa-IR" b="1" dirty="0">
                <a:solidFill>
                  <a:schemeClr val="accent1"/>
                </a:solidFill>
              </a:rPr>
              <a:t>آرسنیک</a:t>
            </a:r>
            <a:r>
              <a:rPr lang="fa-IR" dirty="0"/>
              <a:t> به عنوان یک ماده نگهدارنده در صنایع چوب کاربرد دارد البته در دود سیگار نیز موجود است. این ماده بعد از ورود به بدن هرگز دفع نمی شود و با تخریب </a:t>
            </a:r>
            <a:r>
              <a:rPr lang="en-US" dirty="0"/>
              <a:t>DNA</a:t>
            </a:r>
            <a:r>
              <a:rPr lang="fa-IR" dirty="0"/>
              <a:t> و ممانعت از ترمیم آن، یک ماده سرطان زا محسوب می شود.آرسنیک با سرطان پوست، ریه، مثانه و سایر ارگان ها مرتبط است.</a:t>
            </a:r>
          </a:p>
          <a:p>
            <a:pPr algn="just" rtl="1">
              <a:lnSpc>
                <a:spcPct val="150000"/>
              </a:lnSpc>
            </a:pPr>
            <a:r>
              <a:rPr lang="fa-IR" b="1" dirty="0">
                <a:solidFill>
                  <a:schemeClr val="accent1"/>
                </a:solidFill>
              </a:rPr>
              <a:t>کادمیوم</a:t>
            </a:r>
            <a:r>
              <a:rPr lang="fa-IR" dirty="0"/>
              <a:t> در صنایع باطری سازی کاربرد دارد. در سیگار هم وجود دارد. مطالعات نشان می دهد میزان کادمیوم در افراد سیگاری دو برابر افراد غیر سیگاری است. کادمیوم علاوه بر سرطان زایی، بر روی کلیه و عروق هم تاثیر مخرب دارد.</a:t>
            </a:r>
          </a:p>
          <a:p>
            <a:pPr algn="just" rtl="1">
              <a:lnSpc>
                <a:spcPct val="150000"/>
              </a:lnSpc>
            </a:pPr>
            <a:r>
              <a:rPr lang="fa-IR" b="1" dirty="0">
                <a:solidFill>
                  <a:schemeClr val="accent1"/>
                </a:solidFill>
              </a:rPr>
              <a:t>کرومیوم </a:t>
            </a:r>
            <a:r>
              <a:rPr lang="fa-IR" dirty="0"/>
              <a:t>در صنایع آلیاژ سازی و رنگ سازی کاربرد دارد. در دود سیگار نیز موجود بوده و با سرطان ریه مرتبط است.</a:t>
            </a:r>
          </a:p>
          <a:p>
            <a:pPr algn="just" rtl="1">
              <a:lnSpc>
                <a:spcPct val="150000"/>
              </a:lnSpc>
            </a:pPr>
            <a:r>
              <a:rPr lang="fa-IR" b="1" dirty="0">
                <a:solidFill>
                  <a:schemeClr val="accent1"/>
                </a:solidFill>
              </a:rPr>
              <a:t>نیتروزآمین</a:t>
            </a:r>
            <a:r>
              <a:rPr lang="fa-IR" dirty="0"/>
              <a:t> که در آب های آلوده به آلودگی های صنعتی، کود های کشاورزی نیتراته و به عنوان ماده نگهدارنده در صنایع کالباس سازی یافت می شود، سرطان زاست. نیتروزآمین در دود سیگار نیز وجود دارد.</a:t>
            </a:r>
          </a:p>
          <a:p>
            <a:pPr algn="just" rtl="1">
              <a:lnSpc>
                <a:spcPct val="150000"/>
              </a:lnSpc>
            </a:pPr>
            <a:endParaRPr lang="en-US" dirty="0"/>
          </a:p>
        </p:txBody>
      </p:sp>
    </p:spTree>
    <p:extLst>
      <p:ext uri="{BB962C8B-B14F-4D97-AF65-F5344CB8AC3E}">
        <p14:creationId xmlns:p14="http://schemas.microsoft.com/office/powerpoint/2010/main" val="9856597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68E364-89D0-4459-A17C-6C8A4392A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690" y="4349646"/>
            <a:ext cx="2768777" cy="21549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a:extLst>
              <a:ext uri="{FF2B5EF4-FFF2-40B4-BE49-F238E27FC236}">
                <a16:creationId xmlns:a16="http://schemas.microsoft.com/office/drawing/2014/main" id="{8597D504-5235-4747-AECB-BBB7EA5406AA}"/>
              </a:ext>
            </a:extLst>
          </p:cNvPr>
          <p:cNvSpPr/>
          <p:nvPr/>
        </p:nvSpPr>
        <p:spPr>
          <a:xfrm>
            <a:off x="158044" y="599700"/>
            <a:ext cx="11875911" cy="3365024"/>
          </a:xfrm>
          <a:prstGeom prst="rect">
            <a:avLst/>
          </a:prstGeom>
        </p:spPr>
        <p:txBody>
          <a:bodyPr wrap="square">
            <a:spAutoFit/>
          </a:bodyPr>
          <a:lstStyle/>
          <a:p>
            <a:pPr algn="just" rtl="1">
              <a:lnSpc>
                <a:spcPct val="150000"/>
              </a:lnSpc>
            </a:pPr>
            <a:r>
              <a:rPr lang="fa-IR" b="1" dirty="0">
                <a:solidFill>
                  <a:schemeClr val="accent1"/>
                </a:solidFill>
              </a:rPr>
              <a:t>فرمالدهید</a:t>
            </a:r>
            <a:r>
              <a:rPr lang="fa-IR" dirty="0"/>
              <a:t> در صنایع چسب سازی، نجاری(صفحات فشرده)، آزمایشگاه ها و برخی فرآیند های صنعتی کاربرد دارد که با سرطان های بینی، حلق و لوسمی در برخی مطالعات گزارش شده است.</a:t>
            </a:r>
            <a:endParaRPr lang="fa-IR" b="1" dirty="0">
              <a:solidFill>
                <a:schemeClr val="accent1"/>
              </a:solidFill>
            </a:endParaRPr>
          </a:p>
          <a:p>
            <a:pPr algn="just" rtl="1">
              <a:lnSpc>
                <a:spcPct val="150000"/>
              </a:lnSpc>
            </a:pPr>
            <a:r>
              <a:rPr lang="fa-IR" b="1" dirty="0">
                <a:solidFill>
                  <a:schemeClr val="accent1"/>
                </a:solidFill>
              </a:rPr>
              <a:t>سیلیس</a:t>
            </a:r>
            <a:r>
              <a:rPr lang="fa-IR" dirty="0"/>
              <a:t> در صنایع شیشه سازی و ذغال سنگ مورد استفاده قرار می گیرد. سیلیس بلوری استنشاقی به عنوان سرطان زا برای انسان(ریه) طبقه بندی شده است.</a:t>
            </a:r>
            <a:endParaRPr lang="fa-IR" b="1" dirty="0">
              <a:solidFill>
                <a:schemeClr val="accent1"/>
              </a:solidFill>
            </a:endParaRPr>
          </a:p>
          <a:p>
            <a:pPr algn="just" rtl="1">
              <a:lnSpc>
                <a:spcPct val="150000"/>
              </a:lnSpc>
            </a:pPr>
            <a:r>
              <a:rPr lang="fa-IR" b="1" dirty="0">
                <a:solidFill>
                  <a:schemeClr val="accent1"/>
                </a:solidFill>
              </a:rPr>
              <a:t>آزبست( پنبه نسوز) </a:t>
            </a:r>
            <a:r>
              <a:rPr lang="fa-IR" dirty="0"/>
              <a:t>در صنایع عایق حرارتی، کشتی سازی و لنت ترمز کاربرد دارد. تمام اشکال آزبست با سرطان ریه، حنجره و تخمدان مرتبط اند.</a:t>
            </a:r>
          </a:p>
          <a:p>
            <a:pPr algn="just" rtl="1">
              <a:lnSpc>
                <a:spcPct val="150000"/>
              </a:lnSpc>
            </a:pPr>
            <a:r>
              <a:rPr lang="fa-IR" b="1" dirty="0">
                <a:solidFill>
                  <a:schemeClr val="accent1"/>
                </a:solidFill>
              </a:rPr>
              <a:t>بوتادین</a:t>
            </a:r>
            <a:r>
              <a:rPr lang="fa-IR" dirty="0"/>
              <a:t> در صنایع لاستیک سازی کاربرد دارد و با افزایش خطر لوسمی و برخی تومور های خون ساز همراه است.</a:t>
            </a:r>
          </a:p>
          <a:p>
            <a:pPr algn="just" rtl="1">
              <a:lnSpc>
                <a:spcPct val="150000"/>
              </a:lnSpc>
            </a:pPr>
            <a:r>
              <a:rPr lang="fa-IR" dirty="0"/>
              <a:t>برای پیشگیری از آثار سرطان زایی مواد شیمیایی در منزل یا محل کار لازم است از تماس بدن با مواد شیمیایی اجتناب شده  و محیط دارای تهویه باشد.همچنین لازم است سطوح کاری، عاری از گرد و غبار و مواد شیمیایی بوده  و از ماسک محافظ مناسب استفاده شود.</a:t>
            </a:r>
          </a:p>
          <a:p>
            <a:pPr algn="just" rtl="1">
              <a:lnSpc>
                <a:spcPct val="150000"/>
              </a:lnSpc>
            </a:pPr>
            <a:endParaRPr lang="fa-IR" dirty="0"/>
          </a:p>
        </p:txBody>
      </p:sp>
    </p:spTree>
    <p:extLst>
      <p:ext uri="{BB962C8B-B14F-4D97-AF65-F5344CB8AC3E}">
        <p14:creationId xmlns:p14="http://schemas.microsoft.com/office/powerpoint/2010/main" val="3101800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2333BA-0743-48CF-BBB0-34D7B079930B}"/>
              </a:ext>
            </a:extLst>
          </p:cNvPr>
          <p:cNvSpPr txBox="1"/>
          <p:nvPr/>
        </p:nvSpPr>
        <p:spPr>
          <a:xfrm>
            <a:off x="733777" y="948267"/>
            <a:ext cx="10972800" cy="2679067"/>
          </a:xfrm>
          <a:prstGeom prst="rect">
            <a:avLst/>
          </a:prstGeom>
          <a:noFill/>
        </p:spPr>
        <p:txBody>
          <a:bodyPr wrap="square" rtlCol="0">
            <a:spAutoFit/>
          </a:bodyPr>
          <a:lstStyle/>
          <a:p>
            <a:pPr algn="r" rtl="1"/>
            <a:r>
              <a:rPr lang="fa-IR" b="1" dirty="0">
                <a:solidFill>
                  <a:schemeClr val="accent1"/>
                </a:solidFill>
              </a:rPr>
              <a:t>نکات پیشگیرانه در محیط کار</a:t>
            </a:r>
          </a:p>
          <a:p>
            <a:pPr algn="r" rtl="1"/>
            <a:endParaRPr lang="fa-IR" b="1" dirty="0">
              <a:solidFill>
                <a:schemeClr val="accent1"/>
              </a:solidFill>
            </a:endParaRPr>
          </a:p>
          <a:p>
            <a:pPr marL="285750" indent="-285750" algn="r" rtl="1">
              <a:lnSpc>
                <a:spcPct val="150000"/>
              </a:lnSpc>
              <a:buFont typeface="Arial" panose="020B0604020202020204" pitchFamily="34" charset="0"/>
              <a:buChar char="•"/>
            </a:pPr>
            <a:r>
              <a:rPr lang="fa-IR" dirty="0"/>
              <a:t>موثرترین راه در صورت امکان حذف یا جایگزینی ماده مضر در خط تولید و سپس مهندسی کنترل ها مانند تهویه موضعی و سیستم های بسته</a:t>
            </a:r>
          </a:p>
          <a:p>
            <a:pPr marL="285750" indent="-285750" algn="r" rtl="1">
              <a:lnSpc>
                <a:spcPct val="150000"/>
              </a:lnSpc>
              <a:buFont typeface="Arial" panose="020B0604020202020204" pitchFamily="34" charset="0"/>
              <a:buChar char="•"/>
            </a:pPr>
            <a:r>
              <a:rPr lang="fa-IR" dirty="0"/>
              <a:t>تهویه مناسب(خصوصا تهویه موضعی)، کاهش انتشار، جمع آوری و پاکسازی گرد و غبار</a:t>
            </a:r>
          </a:p>
          <a:p>
            <a:pPr marL="285750" indent="-285750" algn="r" rtl="1">
              <a:lnSpc>
                <a:spcPct val="150000"/>
              </a:lnSpc>
              <a:buFont typeface="Arial" panose="020B0604020202020204" pitchFamily="34" charset="0"/>
              <a:buChar char="•"/>
            </a:pPr>
            <a:r>
              <a:rPr lang="fa-IR" dirty="0"/>
              <a:t>استفاده از وسایل حفاظت فردی مانند ماسک با فیلترهای تنفسی مناسب، دستکش های مقاوم، محافظ چشمی و پوشش مناسب</a:t>
            </a:r>
          </a:p>
          <a:p>
            <a:pPr marL="285750" indent="-285750" algn="r" rtl="1">
              <a:lnSpc>
                <a:spcPct val="150000"/>
              </a:lnSpc>
              <a:buFont typeface="Arial" panose="020B0604020202020204" pitchFamily="34" charset="0"/>
              <a:buChar char="•"/>
            </a:pPr>
            <a:r>
              <a:rPr lang="fa-IR" dirty="0"/>
              <a:t>پایش محیط کار مانند اندازه گیری غلظت آلاینده ها و انجام معاینات شغلی دوره ای و آزمایش های هدفمند برای کارکنان در معرض خطر</a:t>
            </a:r>
          </a:p>
          <a:p>
            <a:pPr marL="285750" indent="-285750" algn="r" rtl="1">
              <a:lnSpc>
                <a:spcPct val="150000"/>
              </a:lnSpc>
              <a:buFont typeface="Arial" panose="020B0604020202020204" pitchFamily="34" charset="0"/>
              <a:buChar char="•"/>
            </a:pPr>
            <a:r>
              <a:rPr lang="fa-IR" dirty="0"/>
              <a:t>آموزش و مدیریت خطر از جمله آشنایی کارکنان با دستورالعمل های ایمنی</a:t>
            </a:r>
            <a:endParaRPr lang="en-US" dirty="0"/>
          </a:p>
        </p:txBody>
      </p:sp>
    </p:spTree>
    <p:extLst>
      <p:ext uri="{BB962C8B-B14F-4D97-AF65-F5344CB8AC3E}">
        <p14:creationId xmlns:p14="http://schemas.microsoft.com/office/powerpoint/2010/main" val="591738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39CE50-A757-4524-8F76-D52AF426697D}"/>
              </a:ext>
            </a:extLst>
          </p:cNvPr>
          <p:cNvPicPr>
            <a:picLocks noChangeAspect="1"/>
          </p:cNvPicPr>
          <p:nvPr/>
        </p:nvPicPr>
        <p:blipFill>
          <a:blip r:embed="rId2"/>
          <a:stretch>
            <a:fillRect/>
          </a:stretch>
        </p:blipFill>
        <p:spPr>
          <a:xfrm>
            <a:off x="462421" y="5238445"/>
            <a:ext cx="1983599" cy="1313923"/>
          </a:xfrm>
          <a:prstGeom prst="rect">
            <a:avLst/>
          </a:prstGeom>
        </p:spPr>
      </p:pic>
      <p:sp>
        <p:nvSpPr>
          <p:cNvPr id="2" name="TextBox 1">
            <a:extLst>
              <a:ext uri="{FF2B5EF4-FFF2-40B4-BE49-F238E27FC236}">
                <a16:creationId xmlns:a16="http://schemas.microsoft.com/office/drawing/2014/main" id="{3368667E-CF1C-40E5-8236-F7AC608FB219}"/>
              </a:ext>
            </a:extLst>
          </p:cNvPr>
          <p:cNvSpPr txBox="1"/>
          <p:nvPr/>
        </p:nvSpPr>
        <p:spPr>
          <a:xfrm>
            <a:off x="285750" y="693703"/>
            <a:ext cx="11443829" cy="5977277"/>
          </a:xfrm>
          <a:prstGeom prst="rect">
            <a:avLst/>
          </a:prstGeom>
          <a:noFill/>
        </p:spPr>
        <p:txBody>
          <a:bodyPr wrap="square" rtlCol="0">
            <a:spAutoFit/>
          </a:bodyPr>
          <a:lstStyle/>
          <a:p>
            <a:pPr algn="r" rtl="1"/>
            <a:r>
              <a:rPr lang="fa-IR" sz="2000" b="1" dirty="0">
                <a:solidFill>
                  <a:schemeClr val="accent1"/>
                </a:solidFill>
              </a:rPr>
              <a:t>آلودگی هوا</a:t>
            </a:r>
          </a:p>
          <a:p>
            <a:pPr algn="just" rtl="1">
              <a:lnSpc>
                <a:spcPct val="200000"/>
              </a:lnSpc>
            </a:pPr>
            <a:r>
              <a:rPr lang="fa-IR" dirty="0"/>
              <a:t>آلودگی هوا به‌عنوان یکی از مهم‌ترین عوامل محیطی خطرناک، نقش قابل‌توجهی در افزایش موارد ابتلا به سرطان، به‌ویژه سرطان ریه  دارد. آلاینده‌هایی مانند دی اکسید گوگرد، دی اکسید نیتروژن، مونوکسید کربن و ازن از مقصرین اصلی در آلودگی اتمسفر شهری هستند. آلاینده های هوا حاوی ترکیبات شیمیایی مضر و ذرات معلقی هستند که می‌توانند از طریق سیستم تنفسی، پوست، یا حتی گردش خون به سایر اعضای بدن نفوذ کنند و زمینه‌ساز بروز سرطان‌های مختلف شوند.</a:t>
            </a:r>
          </a:p>
          <a:p>
            <a:pPr algn="just" rtl="1">
              <a:lnSpc>
                <a:spcPct val="200000"/>
              </a:lnSpc>
            </a:pPr>
            <a:endParaRPr lang="fa-IR" sz="2000" b="1" dirty="0">
              <a:solidFill>
                <a:schemeClr val="accent1"/>
              </a:solidFill>
            </a:endParaRPr>
          </a:p>
          <a:p>
            <a:pPr algn="just" rtl="1">
              <a:lnSpc>
                <a:spcPct val="200000"/>
              </a:lnSpc>
            </a:pPr>
            <a:r>
              <a:rPr lang="fa-IR" sz="2000" b="1" dirty="0">
                <a:solidFill>
                  <a:schemeClr val="accent1"/>
                </a:solidFill>
              </a:rPr>
              <a:t>اشعه رادیو اکتیو</a:t>
            </a:r>
          </a:p>
          <a:p>
            <a:pPr algn="just" rtl="1">
              <a:lnSpc>
                <a:spcPct val="200000"/>
              </a:lnSpc>
            </a:pPr>
            <a:r>
              <a:rPr lang="fa-IR" dirty="0"/>
              <a:t>اشعه رادیواکتیو شامل پرتوهای کیهانی، گاز رادون، ذرات ناشی از بمب های هسته ای یا آزمایشات هسته ای روی زمین و تصویربرداری تشخیصی است. همه انسان ها در معرض تشعشع یونیزان ناشی از پرتوهای کیهانی که از فضا وارد اتمسفر زمین می شوند قرار دارند. این تشعشعات ممکن است مسئول درصد کمی از کل میزان خطر ابتلا به سرطان باشد (حدود یک درصد).</a:t>
            </a:r>
          </a:p>
          <a:p>
            <a:pPr algn="just" rtl="1">
              <a:lnSpc>
                <a:spcPct val="200000"/>
              </a:lnSpc>
            </a:pPr>
            <a:endParaRPr lang="fa-IR" dirty="0"/>
          </a:p>
        </p:txBody>
      </p:sp>
      <p:pic>
        <p:nvPicPr>
          <p:cNvPr id="7" name="Picture 6">
            <a:extLst>
              <a:ext uri="{FF2B5EF4-FFF2-40B4-BE49-F238E27FC236}">
                <a16:creationId xmlns:a16="http://schemas.microsoft.com/office/drawing/2014/main" id="{A7595257-D0D6-4726-8BDA-52C1D03BB6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660" y="2772038"/>
            <a:ext cx="2137410" cy="13139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845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E89D2-5841-406A-BBF8-66D56DCE7FAC}"/>
              </a:ext>
            </a:extLst>
          </p:cNvPr>
          <p:cNvSpPr>
            <a:spLocks noGrp="1"/>
          </p:cNvSpPr>
          <p:nvPr>
            <p:ph type="title"/>
          </p:nvPr>
        </p:nvSpPr>
        <p:spPr>
          <a:xfrm>
            <a:off x="5735179" y="1288873"/>
            <a:ext cx="5889977" cy="4387497"/>
          </a:xfrm>
        </p:spPr>
        <p:txBody>
          <a:bodyPr anchor="t">
            <a:normAutofit/>
          </a:bodyPr>
          <a:lstStyle/>
          <a:p>
            <a:pPr algn="just" rtl="1">
              <a:lnSpc>
                <a:spcPct val="150000"/>
              </a:lnSpc>
            </a:pPr>
            <a:r>
              <a:rPr lang="fa-IR" sz="1600" dirty="0">
                <a:solidFill>
                  <a:prstClr val="black"/>
                </a:solidFill>
                <a:latin typeface="Calibri" panose="020F0502020204030204"/>
                <a:ea typeface="+mn-ea"/>
                <a:cs typeface="Arial" panose="020B0604020202020204" pitchFamily="34" charset="0"/>
              </a:rPr>
              <a:t/>
            </a:r>
            <a:br>
              <a:rPr lang="fa-IR" sz="1600" dirty="0">
                <a:solidFill>
                  <a:prstClr val="black"/>
                </a:solidFill>
                <a:latin typeface="Calibri" panose="020F0502020204030204"/>
                <a:ea typeface="+mn-ea"/>
                <a:cs typeface="Arial" panose="020B0604020202020204" pitchFamily="34" charset="0"/>
              </a:rPr>
            </a:br>
            <a:r>
              <a:rPr lang="fa-IR" sz="1600" dirty="0">
                <a:solidFill>
                  <a:prstClr val="black"/>
                </a:solidFill>
                <a:latin typeface="Calibri" panose="020F0502020204030204"/>
                <a:ea typeface="+mn-ea"/>
                <a:cs typeface="Arial" panose="020B0604020202020204" pitchFamily="34" charset="0"/>
              </a:rPr>
              <a:t>نورخورشید یکی از مهم ترین عوامل بالقوه سرطان زاست. سالانه میلیون ها نفر در سراسر دنیا به دلیل آثار مضر نور خورشید مبتلا به سرطان پوست می شوند.اگرچه نور آفتاب تا حدی برای سلامتی مفید است، اما مواجهه زیاد با نور آفتاب، خصوصا در زمان کودکی عامل مهمی در افزایش خطر ابتلا به سرطان پوست است.بنابراین لازم است  که در صورت امکان بین ساعات 10 صبح تا 4 بعد از ظهر از نور آفتاب اجتناب شده بدن را پوشانده و از کرم های ضدآفتاب استفاده شود.</a:t>
            </a:r>
            <a:endParaRPr lang="en-US" dirty="0"/>
          </a:p>
        </p:txBody>
      </p:sp>
      <p:pic>
        <p:nvPicPr>
          <p:cNvPr id="6" name="Picture 5">
            <a:extLst>
              <a:ext uri="{FF2B5EF4-FFF2-40B4-BE49-F238E27FC236}">
                <a16:creationId xmlns:a16="http://schemas.microsoft.com/office/drawing/2014/main" id="{627CDFCB-17E3-4197-AAFC-239893DFA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556" y="620888"/>
            <a:ext cx="4989688" cy="5723468"/>
          </a:xfrm>
          <a:prstGeom prst="rect">
            <a:avLst/>
          </a:prstGeom>
        </p:spPr>
      </p:pic>
      <p:sp>
        <p:nvSpPr>
          <p:cNvPr id="3" name="TextBox 2">
            <a:extLst>
              <a:ext uri="{FF2B5EF4-FFF2-40B4-BE49-F238E27FC236}">
                <a16:creationId xmlns:a16="http://schemas.microsoft.com/office/drawing/2014/main" id="{25DA2704-E578-4EF4-97A3-254172ADBD3C}"/>
              </a:ext>
            </a:extLst>
          </p:cNvPr>
          <p:cNvSpPr txBox="1"/>
          <p:nvPr/>
        </p:nvSpPr>
        <p:spPr>
          <a:xfrm>
            <a:off x="9177444" y="1181630"/>
            <a:ext cx="2240280" cy="463075"/>
          </a:xfrm>
          <a:prstGeom prst="rect">
            <a:avLst/>
          </a:prstGeom>
          <a:noFill/>
        </p:spPr>
        <p:txBody>
          <a:bodyPr wrap="square" rtlCol="0">
            <a:spAutoFit/>
          </a:bodyPr>
          <a:lstStyle/>
          <a:p>
            <a:pPr algn="r" rtl="1">
              <a:lnSpc>
                <a:spcPct val="150000"/>
              </a:lnSpc>
            </a:pPr>
            <a:r>
              <a:rPr lang="fa-IR" b="1" dirty="0">
                <a:solidFill>
                  <a:schemeClr val="accent1"/>
                </a:solidFill>
              </a:rPr>
              <a:t>نور خورشید</a:t>
            </a:r>
            <a:endParaRPr lang="en-US" b="1" dirty="0">
              <a:solidFill>
                <a:schemeClr val="accent1"/>
              </a:solidFill>
            </a:endParaRPr>
          </a:p>
        </p:txBody>
      </p:sp>
    </p:spTree>
    <p:extLst>
      <p:ext uri="{BB962C8B-B14F-4D97-AF65-F5344CB8AC3E}">
        <p14:creationId xmlns:p14="http://schemas.microsoft.com/office/powerpoint/2010/main" val="2105667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TotalTime>
  <Words>1185</Words>
  <Application>Microsoft Office PowerPoint</Application>
  <PresentationFormat>Widescreen</PresentationFormat>
  <Paragraphs>44</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B Titr</vt:lpstr>
      <vt:lpstr>B zar</vt:lpstr>
      <vt:lpstr>Calibri</vt:lpstr>
      <vt:lpstr>Calibri Light</vt:lpstr>
      <vt:lpstr>Office Theme</vt:lpstr>
      <vt:lpstr>فصل ششم  عوامل محیطی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نورخورشید یکی از مهم ترین عوامل بالقوه سرطان زاست. سالانه میلیون ها نفر در سراسر دنیا به دلیل آثار مضر نور خورشید مبتلا به سرطان پوست می شوند.اگرچه نور آفتاب تا حدی برای سلامتی مفید است، اما مواجهه زیاد با نور آفتاب، خصوصا در زمان کودکی عامل مهمی در افزایش خطر ابتلا به سرطان پوست است.بنابراین لازم است  که در صورت امکان بین ساعات 10 صبح تا 4 بعد از ظهر از نور آفتاب اجتناب شده بدن را پوشانده و از کرم های ضدآفتاب استفاده شود.</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behdasht</dc:creator>
  <cp:lastModifiedBy>hosein raeesi</cp:lastModifiedBy>
  <cp:revision>36</cp:revision>
  <dcterms:created xsi:type="dcterms:W3CDTF">2026-05-17T14:41:49Z</dcterms:created>
  <dcterms:modified xsi:type="dcterms:W3CDTF">2026-06-16T10:10:05Z</dcterms:modified>
</cp:coreProperties>
</file>