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7" r:id="rId4"/>
    <p:sldId id="258" r:id="rId5"/>
    <p:sldId id="259" r:id="rId6"/>
    <p:sldId id="260" r:id="rId7"/>
    <p:sldId id="261" r:id="rId8"/>
    <p:sldId id="263" r:id="rId9"/>
    <p:sldId id="264" r:id="rId10"/>
    <p:sldId id="262" r:id="rId11"/>
    <p:sldId id="266" r:id="rId12"/>
    <p:sldId id="267" r:id="rId13"/>
    <p:sldId id="268" r:id="rId14"/>
    <p:sldId id="269" r:id="rId15"/>
    <p:sldId id="270" r:id="rId16"/>
    <p:sldId id="288" r:id="rId17"/>
    <p:sldId id="272" r:id="rId18"/>
    <p:sldId id="271" r:id="rId19"/>
    <p:sldId id="273" r:id="rId20"/>
    <p:sldId id="274" r:id="rId21"/>
    <p:sldId id="275" r:id="rId22"/>
    <p:sldId id="276" r:id="rId23"/>
    <p:sldId id="277" r:id="rId24"/>
    <p:sldId id="278" r:id="rId25"/>
    <p:sldId id="279" r:id="rId26"/>
    <p:sldId id="284" r:id="rId27"/>
    <p:sldId id="280" r:id="rId28"/>
    <p:sldId id="281" r:id="rId29"/>
    <p:sldId id="282" r:id="rId30"/>
    <p:sldId id="283" r:id="rId31"/>
    <p:sldId id="285" r:id="rId32"/>
    <p:sldId id="286" r:id="rId33"/>
    <p:sldId id="287"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8BEACD-C73B-4314-A6DD-7ADB8C5B7CBB}"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AEFFC-DF58-4146-91EA-31A58569302E}" type="slidenum">
              <a:rPr lang="en-US" smtClean="0"/>
              <a:t>‹#›</a:t>
            </a:fld>
            <a:endParaRPr lang="en-US"/>
          </a:p>
        </p:txBody>
      </p:sp>
    </p:spTree>
    <p:extLst>
      <p:ext uri="{BB962C8B-B14F-4D97-AF65-F5344CB8AC3E}">
        <p14:creationId xmlns:p14="http://schemas.microsoft.com/office/powerpoint/2010/main" val="320858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BEACD-C73B-4314-A6DD-7ADB8C5B7CBB}"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AEFFC-DF58-4146-91EA-31A58569302E}" type="slidenum">
              <a:rPr lang="en-US" smtClean="0"/>
              <a:t>‹#›</a:t>
            </a:fld>
            <a:endParaRPr lang="en-US"/>
          </a:p>
        </p:txBody>
      </p:sp>
    </p:spTree>
    <p:extLst>
      <p:ext uri="{BB962C8B-B14F-4D97-AF65-F5344CB8AC3E}">
        <p14:creationId xmlns:p14="http://schemas.microsoft.com/office/powerpoint/2010/main" val="1761443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BEACD-C73B-4314-A6DD-7ADB8C5B7CBB}"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AEFFC-DF58-4146-91EA-31A58569302E}" type="slidenum">
              <a:rPr lang="en-US" smtClean="0"/>
              <a:t>‹#›</a:t>
            </a:fld>
            <a:endParaRPr lang="en-US"/>
          </a:p>
        </p:txBody>
      </p:sp>
    </p:spTree>
    <p:extLst>
      <p:ext uri="{BB962C8B-B14F-4D97-AF65-F5344CB8AC3E}">
        <p14:creationId xmlns:p14="http://schemas.microsoft.com/office/powerpoint/2010/main" val="190342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BEACD-C73B-4314-A6DD-7ADB8C5B7CBB}"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AEFFC-DF58-4146-91EA-31A58569302E}" type="slidenum">
              <a:rPr lang="en-US" smtClean="0"/>
              <a:t>‹#›</a:t>
            </a:fld>
            <a:endParaRPr lang="en-US"/>
          </a:p>
        </p:txBody>
      </p:sp>
    </p:spTree>
    <p:extLst>
      <p:ext uri="{BB962C8B-B14F-4D97-AF65-F5344CB8AC3E}">
        <p14:creationId xmlns:p14="http://schemas.microsoft.com/office/powerpoint/2010/main" val="3041577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8BEACD-C73B-4314-A6DD-7ADB8C5B7CBB}"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AEFFC-DF58-4146-91EA-31A58569302E}" type="slidenum">
              <a:rPr lang="en-US" smtClean="0"/>
              <a:t>‹#›</a:t>
            </a:fld>
            <a:endParaRPr lang="en-US"/>
          </a:p>
        </p:txBody>
      </p:sp>
    </p:spTree>
    <p:extLst>
      <p:ext uri="{BB962C8B-B14F-4D97-AF65-F5344CB8AC3E}">
        <p14:creationId xmlns:p14="http://schemas.microsoft.com/office/powerpoint/2010/main" val="11592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8BEACD-C73B-4314-A6DD-7ADB8C5B7CBB}"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AEFFC-DF58-4146-91EA-31A58569302E}" type="slidenum">
              <a:rPr lang="en-US" smtClean="0"/>
              <a:t>‹#›</a:t>
            </a:fld>
            <a:endParaRPr lang="en-US"/>
          </a:p>
        </p:txBody>
      </p:sp>
    </p:spTree>
    <p:extLst>
      <p:ext uri="{BB962C8B-B14F-4D97-AF65-F5344CB8AC3E}">
        <p14:creationId xmlns:p14="http://schemas.microsoft.com/office/powerpoint/2010/main" val="3743798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8BEACD-C73B-4314-A6DD-7ADB8C5B7CBB}"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AEFFC-DF58-4146-91EA-31A58569302E}" type="slidenum">
              <a:rPr lang="en-US" smtClean="0"/>
              <a:t>‹#›</a:t>
            </a:fld>
            <a:endParaRPr lang="en-US"/>
          </a:p>
        </p:txBody>
      </p:sp>
    </p:spTree>
    <p:extLst>
      <p:ext uri="{BB962C8B-B14F-4D97-AF65-F5344CB8AC3E}">
        <p14:creationId xmlns:p14="http://schemas.microsoft.com/office/powerpoint/2010/main" val="1834584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8BEACD-C73B-4314-A6DD-7ADB8C5B7CBB}"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AEFFC-DF58-4146-91EA-31A58569302E}" type="slidenum">
              <a:rPr lang="en-US" smtClean="0"/>
              <a:t>‹#›</a:t>
            </a:fld>
            <a:endParaRPr lang="en-US"/>
          </a:p>
        </p:txBody>
      </p:sp>
    </p:spTree>
    <p:extLst>
      <p:ext uri="{BB962C8B-B14F-4D97-AF65-F5344CB8AC3E}">
        <p14:creationId xmlns:p14="http://schemas.microsoft.com/office/powerpoint/2010/main" val="2243521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8BEACD-C73B-4314-A6DD-7ADB8C5B7CBB}"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AEFFC-DF58-4146-91EA-31A58569302E}" type="slidenum">
              <a:rPr lang="en-US" smtClean="0"/>
              <a:t>‹#›</a:t>
            </a:fld>
            <a:endParaRPr lang="en-US"/>
          </a:p>
        </p:txBody>
      </p:sp>
    </p:spTree>
    <p:extLst>
      <p:ext uri="{BB962C8B-B14F-4D97-AF65-F5344CB8AC3E}">
        <p14:creationId xmlns:p14="http://schemas.microsoft.com/office/powerpoint/2010/main" val="89602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8BEACD-C73B-4314-A6DD-7ADB8C5B7CBB}"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AEFFC-DF58-4146-91EA-31A58569302E}" type="slidenum">
              <a:rPr lang="en-US" smtClean="0"/>
              <a:t>‹#›</a:t>
            </a:fld>
            <a:endParaRPr lang="en-US"/>
          </a:p>
        </p:txBody>
      </p:sp>
    </p:spTree>
    <p:extLst>
      <p:ext uri="{BB962C8B-B14F-4D97-AF65-F5344CB8AC3E}">
        <p14:creationId xmlns:p14="http://schemas.microsoft.com/office/powerpoint/2010/main" val="746278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8BEACD-C73B-4314-A6DD-7ADB8C5B7CBB}"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AEFFC-DF58-4146-91EA-31A58569302E}" type="slidenum">
              <a:rPr lang="en-US" smtClean="0"/>
              <a:t>‹#›</a:t>
            </a:fld>
            <a:endParaRPr lang="en-US"/>
          </a:p>
        </p:txBody>
      </p:sp>
    </p:spTree>
    <p:extLst>
      <p:ext uri="{BB962C8B-B14F-4D97-AF65-F5344CB8AC3E}">
        <p14:creationId xmlns:p14="http://schemas.microsoft.com/office/powerpoint/2010/main" val="319832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BEACD-C73B-4314-A6DD-7ADB8C5B7CBB}" type="datetimeFigureOut">
              <a:rPr lang="en-US" smtClean="0"/>
              <a:t>1/22/2024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AEFFC-DF58-4146-91EA-31A58569302E}" type="slidenum">
              <a:rPr lang="en-US" smtClean="0"/>
              <a:t>‹#›</a:t>
            </a:fld>
            <a:endParaRPr lang="en-US"/>
          </a:p>
        </p:txBody>
      </p:sp>
    </p:spTree>
    <p:extLst>
      <p:ext uri="{BB962C8B-B14F-4D97-AF65-F5344CB8AC3E}">
        <p14:creationId xmlns:p14="http://schemas.microsoft.com/office/powerpoint/2010/main" val="3679571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022899" y="613186"/>
            <a:ext cx="5547051" cy="5473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965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429" y="451821"/>
            <a:ext cx="10751372" cy="5852160"/>
          </a:xfrm>
        </p:spPr>
        <p:txBody>
          <a:bodyPr/>
          <a:lstStyle/>
          <a:p>
            <a:pPr marL="0" indent="0" algn="r" rtl="1">
              <a:buNone/>
            </a:pPr>
            <a:r>
              <a:rPr lang="fa-IR" dirty="0" smtClean="0">
                <a:solidFill>
                  <a:srgbClr val="C00000"/>
                </a:solidFill>
                <a:cs typeface="B Titr" panose="00000700000000000000" pitchFamily="2" charset="-78"/>
              </a:rPr>
              <a:t>عملیات روی داده ها</a:t>
            </a:r>
          </a:p>
          <a:p>
            <a:pPr marL="0" indent="0" algn="r" rtl="1">
              <a:buNone/>
            </a:pPr>
            <a:endParaRPr lang="fa-IR" dirty="0">
              <a:solidFill>
                <a:srgbClr val="C00000"/>
              </a:solidFill>
              <a:cs typeface="B Titr" panose="00000700000000000000" pitchFamily="2" charset="-78"/>
            </a:endParaRPr>
          </a:p>
          <a:p>
            <a:pPr marL="0" indent="0" algn="r" rtl="1">
              <a:buNone/>
            </a:pPr>
            <a:endParaRPr lang="fa-IR" dirty="0" smtClean="0">
              <a:solidFill>
                <a:srgbClr val="C00000"/>
              </a:solidFill>
              <a:cs typeface="B Titr" panose="00000700000000000000" pitchFamily="2" charset="-78"/>
            </a:endParaRPr>
          </a:p>
          <a:p>
            <a:pPr marL="0" indent="0" algn="r" rtl="1">
              <a:buNone/>
            </a:pPr>
            <a:endParaRPr lang="fa-IR" dirty="0"/>
          </a:p>
          <a:p>
            <a:pPr marL="0" indent="0" algn="r" rtl="1">
              <a:buNone/>
            </a:pPr>
            <a:r>
              <a:rPr lang="fa-IR" dirty="0" smtClean="0"/>
              <a:t>   </a:t>
            </a:r>
          </a:p>
        </p:txBody>
      </p:sp>
      <p:sp>
        <p:nvSpPr>
          <p:cNvPr id="4" name="Rectangle 3"/>
          <p:cNvSpPr/>
          <p:nvPr/>
        </p:nvSpPr>
        <p:spPr>
          <a:xfrm>
            <a:off x="7953066" y="1189619"/>
            <a:ext cx="2457724" cy="461665"/>
          </a:xfrm>
          <a:prstGeom prst="rect">
            <a:avLst/>
          </a:prstGeom>
        </p:spPr>
        <p:txBody>
          <a:bodyPr wrap="none">
            <a:spAutoFit/>
          </a:bodyPr>
          <a:lstStyle/>
          <a:p>
            <a:pPr algn="r"/>
            <a:r>
              <a:rPr lang="en-US" sz="2400" b="1" dirty="0">
                <a:solidFill>
                  <a:srgbClr val="C00000"/>
                </a:solidFill>
              </a:rPr>
              <a:t>Select Cases </a:t>
            </a:r>
            <a:r>
              <a:rPr lang="fa-IR" sz="2400" b="1" dirty="0" smtClean="0">
                <a:solidFill>
                  <a:srgbClr val="C00000"/>
                </a:solidFill>
              </a:rPr>
              <a:t>دستور</a:t>
            </a:r>
            <a:endParaRPr lang="en-US" sz="2400" b="1" dirty="0">
              <a:solidFill>
                <a:srgbClr val="C00000"/>
              </a:solidFill>
            </a:endParaRPr>
          </a:p>
        </p:txBody>
      </p:sp>
      <p:sp>
        <p:nvSpPr>
          <p:cNvPr id="2" name="Rectangle 1"/>
          <p:cNvSpPr/>
          <p:nvPr/>
        </p:nvSpPr>
        <p:spPr>
          <a:xfrm>
            <a:off x="1180849" y="536102"/>
            <a:ext cx="6096000" cy="923330"/>
          </a:xfrm>
          <a:prstGeom prst="rect">
            <a:avLst/>
          </a:prstGeom>
        </p:spPr>
        <p:txBody>
          <a:bodyPr>
            <a:spAutoFit/>
          </a:bodyPr>
          <a:lstStyle/>
          <a:p>
            <a:pPr algn="ctr"/>
            <a:r>
              <a:rPr lang="en-US" dirty="0">
                <a:solidFill>
                  <a:srgbClr val="000000"/>
                </a:solidFill>
                <a:latin typeface="IranSansNum"/>
              </a:rPr>
              <a:t>Data / Select Cases</a:t>
            </a:r>
          </a:p>
          <a:p>
            <a:r>
              <a:rPr lang="en-US" dirty="0"/>
              <a:t/>
            </a:r>
            <a:br>
              <a:rPr lang="en-US" dirty="0"/>
            </a:br>
            <a:endParaRPr lang="en-US" dirty="0"/>
          </a:p>
        </p:txBody>
      </p:sp>
      <p:pic>
        <p:nvPicPr>
          <p:cNvPr id="8" name="Picture 7"/>
          <p:cNvPicPr>
            <a:picLocks noChangeAspect="1"/>
          </p:cNvPicPr>
          <p:nvPr/>
        </p:nvPicPr>
        <p:blipFill>
          <a:blip r:embed="rId2"/>
          <a:stretch>
            <a:fillRect/>
          </a:stretch>
        </p:blipFill>
        <p:spPr>
          <a:xfrm>
            <a:off x="1709487" y="1333675"/>
            <a:ext cx="5038725" cy="5057775"/>
          </a:xfrm>
          <a:prstGeom prst="rect">
            <a:avLst/>
          </a:prstGeom>
        </p:spPr>
      </p:pic>
    </p:spTree>
    <p:extLst>
      <p:ext uri="{BB962C8B-B14F-4D97-AF65-F5344CB8AC3E}">
        <p14:creationId xmlns:p14="http://schemas.microsoft.com/office/powerpoint/2010/main" val="525959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849855" y="1554742"/>
            <a:ext cx="5567026" cy="4425959"/>
          </a:xfrm>
          <a:prstGeom prst="rect">
            <a:avLst/>
          </a:prstGeom>
        </p:spPr>
      </p:pic>
      <p:sp>
        <p:nvSpPr>
          <p:cNvPr id="4" name="Title 3"/>
          <p:cNvSpPr>
            <a:spLocks noGrp="1"/>
          </p:cNvSpPr>
          <p:nvPr>
            <p:ph type="title"/>
          </p:nvPr>
        </p:nvSpPr>
        <p:spPr>
          <a:xfrm>
            <a:off x="8609146" y="691022"/>
            <a:ext cx="2202846" cy="480131"/>
          </a:xfrm>
          <a:prstGeom prst="rect">
            <a:avLst/>
          </a:prstGeom>
        </p:spPr>
        <p:txBody>
          <a:bodyPr wrap="none">
            <a:spAutoFit/>
          </a:bodyPr>
          <a:lstStyle/>
          <a:p>
            <a:pPr algn="ctr"/>
            <a:r>
              <a:rPr lang="en-US" sz="2800" b="1" dirty="0">
                <a:solidFill>
                  <a:srgbClr val="C00000"/>
                </a:solidFill>
              </a:rPr>
              <a:t>Split </a:t>
            </a:r>
            <a:r>
              <a:rPr lang="en-US" sz="2400" b="1" dirty="0">
                <a:solidFill>
                  <a:srgbClr val="C00000"/>
                </a:solidFill>
                <a:latin typeface="+mn-lt"/>
                <a:ea typeface="+mn-ea"/>
                <a:cs typeface="+mn-cs"/>
              </a:rPr>
              <a:t>File</a:t>
            </a:r>
            <a:r>
              <a:rPr lang="en-US" sz="2800" b="1" dirty="0">
                <a:solidFill>
                  <a:srgbClr val="C00000"/>
                </a:solidFill>
              </a:rPr>
              <a:t> </a:t>
            </a:r>
            <a:r>
              <a:rPr lang="fa-IR" sz="2800" b="1" dirty="0" smtClean="0">
                <a:solidFill>
                  <a:srgbClr val="C00000"/>
                </a:solidFill>
              </a:rPr>
              <a:t>دستور</a:t>
            </a:r>
            <a:endParaRPr lang="en-US" sz="2800" b="1" dirty="0">
              <a:solidFill>
                <a:srgbClr val="C00000"/>
              </a:solidFill>
            </a:endParaRPr>
          </a:p>
        </p:txBody>
      </p:sp>
      <p:sp>
        <p:nvSpPr>
          <p:cNvPr id="6" name="Rectangle 5"/>
          <p:cNvSpPr/>
          <p:nvPr/>
        </p:nvSpPr>
        <p:spPr>
          <a:xfrm>
            <a:off x="2877316" y="986487"/>
            <a:ext cx="1813317" cy="369332"/>
          </a:xfrm>
          <a:prstGeom prst="rect">
            <a:avLst/>
          </a:prstGeom>
        </p:spPr>
        <p:txBody>
          <a:bodyPr wrap="none">
            <a:spAutoFit/>
          </a:bodyPr>
          <a:lstStyle/>
          <a:p>
            <a:pPr algn="ctr"/>
            <a:r>
              <a:rPr lang="en-US" dirty="0">
                <a:solidFill>
                  <a:srgbClr val="000000"/>
                </a:solidFill>
                <a:latin typeface="IranSansNum"/>
              </a:rPr>
              <a:t>Data </a:t>
            </a:r>
            <a:r>
              <a:rPr lang="en-US" dirty="0" smtClean="0">
                <a:solidFill>
                  <a:srgbClr val="000000"/>
                </a:solidFill>
                <a:latin typeface="IranSansNum"/>
              </a:rPr>
              <a:t>/ </a:t>
            </a:r>
            <a:r>
              <a:rPr lang="en-US" dirty="0">
                <a:solidFill>
                  <a:srgbClr val="000000"/>
                </a:solidFill>
                <a:latin typeface="IranSansNum"/>
              </a:rPr>
              <a:t>Split File </a:t>
            </a:r>
          </a:p>
        </p:txBody>
      </p:sp>
    </p:spTree>
    <p:extLst>
      <p:ext uri="{BB962C8B-B14F-4D97-AF65-F5344CB8AC3E}">
        <p14:creationId xmlns:p14="http://schemas.microsoft.com/office/powerpoint/2010/main" val="3476505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955545" y="693188"/>
            <a:ext cx="2354491" cy="480131"/>
          </a:xfrm>
          <a:prstGeom prst="rect">
            <a:avLst/>
          </a:prstGeom>
        </p:spPr>
        <p:txBody>
          <a:bodyPr wrap="none">
            <a:spAutoFit/>
          </a:bodyPr>
          <a:lstStyle/>
          <a:p>
            <a:pPr marL="0" indent="0">
              <a:buNone/>
            </a:pPr>
            <a:r>
              <a:rPr lang="en-US" dirty="0">
                <a:solidFill>
                  <a:srgbClr val="C00000"/>
                </a:solidFill>
              </a:rPr>
              <a:t>Compute</a:t>
            </a:r>
            <a:r>
              <a:rPr lang="fa-IR" dirty="0">
                <a:solidFill>
                  <a:srgbClr val="C00000"/>
                </a:solidFill>
              </a:rPr>
              <a:t>دستور </a:t>
            </a:r>
            <a:endParaRPr lang="en-US" dirty="0">
              <a:solidFill>
                <a:srgbClr val="C00000"/>
              </a:solidFill>
            </a:endParaRPr>
          </a:p>
        </p:txBody>
      </p:sp>
      <p:sp>
        <p:nvSpPr>
          <p:cNvPr id="6" name="Rectangle 5"/>
          <p:cNvSpPr/>
          <p:nvPr/>
        </p:nvSpPr>
        <p:spPr>
          <a:xfrm>
            <a:off x="3231254" y="693188"/>
            <a:ext cx="3384324" cy="369332"/>
          </a:xfrm>
          <a:prstGeom prst="rect">
            <a:avLst/>
          </a:prstGeom>
        </p:spPr>
        <p:txBody>
          <a:bodyPr wrap="none">
            <a:spAutoFit/>
          </a:bodyPr>
          <a:lstStyle/>
          <a:p>
            <a:r>
              <a:rPr lang="en-US" b="1" dirty="0">
                <a:latin typeface="Times-Bold"/>
              </a:rPr>
              <a:t>Transform&gt;Compute variable</a:t>
            </a:r>
            <a:endParaRPr lang="en-US" dirty="0"/>
          </a:p>
        </p:txBody>
      </p:sp>
      <p:pic>
        <p:nvPicPr>
          <p:cNvPr id="7" name="Picture 6"/>
          <p:cNvPicPr>
            <a:picLocks noChangeAspect="1"/>
          </p:cNvPicPr>
          <p:nvPr/>
        </p:nvPicPr>
        <p:blipFill>
          <a:blip r:embed="rId2"/>
          <a:stretch>
            <a:fillRect/>
          </a:stretch>
        </p:blipFill>
        <p:spPr>
          <a:xfrm>
            <a:off x="1426845" y="1268770"/>
            <a:ext cx="7143750" cy="4800600"/>
          </a:xfrm>
          <a:prstGeom prst="rect">
            <a:avLst/>
          </a:prstGeom>
        </p:spPr>
      </p:pic>
    </p:spTree>
    <p:extLst>
      <p:ext uri="{BB962C8B-B14F-4D97-AF65-F5344CB8AC3E}">
        <p14:creationId xmlns:p14="http://schemas.microsoft.com/office/powerpoint/2010/main" val="458384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883" y="473337"/>
            <a:ext cx="10729856" cy="5841402"/>
          </a:xfrm>
        </p:spPr>
        <p:txBody>
          <a:bodyPr/>
          <a:lstStyle/>
          <a:p>
            <a:pPr marL="0" indent="0" algn="r" rtl="1">
              <a:buNone/>
            </a:pPr>
            <a:r>
              <a:rPr lang="fa-IR" dirty="0" smtClean="0">
                <a:solidFill>
                  <a:srgbClr val="C00000"/>
                </a:solidFill>
              </a:rPr>
              <a:t>دستور </a:t>
            </a:r>
            <a:r>
              <a:rPr lang="en-US" dirty="0" smtClean="0">
                <a:solidFill>
                  <a:srgbClr val="C00000"/>
                </a:solidFill>
              </a:rPr>
              <a:t>Recode</a:t>
            </a:r>
            <a:r>
              <a:rPr lang="fa-IR" dirty="0" smtClean="0">
                <a:solidFill>
                  <a:srgbClr val="C00000"/>
                </a:solidFill>
              </a:rPr>
              <a:t>: </a:t>
            </a:r>
            <a:endParaRPr lang="en-US" dirty="0">
              <a:solidFill>
                <a:srgbClr val="C00000"/>
              </a:solidFill>
            </a:endParaRPr>
          </a:p>
          <a:p>
            <a:pPr marL="0" indent="0" algn="ctr" rtl="1">
              <a:buNone/>
            </a:pPr>
            <a:r>
              <a:rPr lang="en-US" b="1" dirty="0"/>
              <a:t>Transform&gt;Recode into different variables</a:t>
            </a:r>
            <a:endParaRPr lang="en-US" dirty="0"/>
          </a:p>
        </p:txBody>
      </p:sp>
      <p:pic>
        <p:nvPicPr>
          <p:cNvPr id="4" name="Picture 3"/>
          <p:cNvPicPr>
            <a:picLocks noChangeAspect="1"/>
          </p:cNvPicPr>
          <p:nvPr/>
        </p:nvPicPr>
        <p:blipFill>
          <a:blip r:embed="rId2"/>
          <a:stretch>
            <a:fillRect/>
          </a:stretch>
        </p:blipFill>
        <p:spPr>
          <a:xfrm>
            <a:off x="1921697" y="1652644"/>
            <a:ext cx="7143750" cy="4800600"/>
          </a:xfrm>
          <a:prstGeom prst="rect">
            <a:avLst/>
          </a:prstGeom>
        </p:spPr>
      </p:pic>
    </p:spTree>
    <p:extLst>
      <p:ext uri="{BB962C8B-B14F-4D97-AF65-F5344CB8AC3E}">
        <p14:creationId xmlns:p14="http://schemas.microsoft.com/office/powerpoint/2010/main" val="3357546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733" y="591671"/>
            <a:ext cx="10676068" cy="5766098"/>
          </a:xfrm>
        </p:spPr>
        <p:txBody>
          <a:bodyPr/>
          <a:lstStyle/>
          <a:p>
            <a:pPr marL="0" indent="0" algn="r" rtl="1">
              <a:buNone/>
            </a:pPr>
            <a:r>
              <a:rPr lang="fa-IR" dirty="0" smtClean="0">
                <a:solidFill>
                  <a:srgbClr val="C00000"/>
                </a:solidFill>
              </a:rPr>
              <a:t>دستور </a:t>
            </a:r>
            <a:r>
              <a:rPr lang="en-US" b="1" dirty="0">
                <a:solidFill>
                  <a:srgbClr val="C00000"/>
                </a:solidFill>
              </a:rPr>
              <a:t>Weight Cases </a:t>
            </a:r>
            <a:r>
              <a:rPr lang="fa-IR" b="1" dirty="0" smtClean="0">
                <a:solidFill>
                  <a:srgbClr val="C00000"/>
                </a:solidFill>
              </a:rPr>
              <a:t>:</a:t>
            </a:r>
          </a:p>
          <a:p>
            <a:pPr marL="0" indent="0" algn="r" rtl="1">
              <a:buNone/>
            </a:pPr>
            <a:r>
              <a:rPr lang="fa-IR" sz="1800" b="1" dirty="0" smtClean="0">
                <a:cs typeface="B Nazanin" panose="00000400000000000000" pitchFamily="2" charset="-78"/>
              </a:rPr>
              <a:t>در مواردی که با داده های دارای فراوانی سرو کار داریم</a:t>
            </a:r>
          </a:p>
          <a:p>
            <a:pPr marL="0" indent="0" algn="r" rtl="1">
              <a:buNone/>
            </a:pPr>
            <a:r>
              <a:rPr lang="fa-IR" sz="2400" dirty="0">
                <a:cs typeface="B Nazanin" panose="00000400000000000000" pitchFamily="2" charset="-78"/>
              </a:rPr>
              <a:t>مثال: در يك مطالعه ژنيتيكي مربوط به ساختار كروموزوم ها 28 نفر بر حسب نوع انحرافي كه ساختار كروموزوم آنها از وضع طبيعي دارد و بر حسب اين كه والدينشان حامل اين انحراف هستند يا نه رده بندي شده اند و در </a:t>
            </a:r>
            <a:r>
              <a:rPr lang="fa-IR" sz="2400" dirty="0" smtClean="0">
                <a:cs typeface="B Nazanin" panose="00000400000000000000" pitchFamily="2" charset="-78"/>
              </a:rPr>
              <a:t>نتيجه </a:t>
            </a:r>
            <a:r>
              <a:rPr lang="fa-IR" sz="2400" dirty="0">
                <a:cs typeface="B Nazanin" panose="00000400000000000000" pitchFamily="2" charset="-78"/>
              </a:rPr>
              <a:t>داده هاي زير به دست آمده </a:t>
            </a:r>
            <a:r>
              <a:rPr lang="fa-IR" sz="2400" dirty="0" smtClean="0">
                <a:cs typeface="B Nazanin" panose="00000400000000000000" pitchFamily="2" charset="-78"/>
              </a:rPr>
              <a:t>است: </a:t>
            </a:r>
            <a:r>
              <a:rPr lang="fa-IR" sz="2400" dirty="0">
                <a:cs typeface="B Nazanin" panose="00000400000000000000" pitchFamily="2" charset="-78"/>
              </a:rPr>
              <a:t>ميخواهيم آزمون كنيم كه "نوع انحراف از وضع طبيعي" مستقل از "حامل بودن والدين" است يا خير </a:t>
            </a:r>
            <a:endParaRPr lang="en-US" sz="24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3087445" y="3474720"/>
            <a:ext cx="4933893" cy="1342701"/>
          </a:xfrm>
          <a:prstGeom prst="rect">
            <a:avLst/>
          </a:prstGeom>
        </p:spPr>
      </p:pic>
    </p:spTree>
    <p:extLst>
      <p:ext uri="{BB962C8B-B14F-4D97-AF65-F5344CB8AC3E}">
        <p14:creationId xmlns:p14="http://schemas.microsoft.com/office/powerpoint/2010/main" val="3404425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005" y="150607"/>
            <a:ext cx="10643795" cy="1325563"/>
          </a:xfrm>
        </p:spPr>
        <p:txBody>
          <a:bodyPr/>
          <a:lstStyle/>
          <a:p>
            <a:pPr algn="r" rtl="1"/>
            <a:r>
              <a:rPr lang="fa-IR" dirty="0" smtClean="0">
                <a:solidFill>
                  <a:srgbClr val="C00000"/>
                </a:solidFill>
                <a:cs typeface="B Titr" panose="00000700000000000000" pitchFamily="2" charset="-78"/>
              </a:rPr>
              <a:t>آزمون فرض </a:t>
            </a:r>
            <a:endParaRPr lang="en-US" dirty="0">
              <a:solidFill>
                <a:srgbClr val="C00000"/>
              </a:solidFill>
              <a:cs typeface="B Titr" panose="00000700000000000000" pitchFamily="2" charset="-78"/>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10005" y="1602888"/>
                <a:ext cx="10643795" cy="4679577"/>
              </a:xfrm>
            </p:spPr>
            <p:txBody>
              <a:bodyPr>
                <a:normAutofit lnSpcReduction="10000"/>
              </a:bodyPr>
              <a:lstStyle/>
              <a:p>
                <a:pPr marL="0" indent="0" algn="r" rtl="1">
                  <a:buNone/>
                </a:pPr>
                <a:r>
                  <a:rPr lang="fa-IR" sz="2400" dirty="0" smtClean="0">
                    <a:cs typeface="B Nazanin" panose="00000400000000000000" pitchFamily="2" charset="-78"/>
                  </a:rPr>
                  <a:t>تحقيقات همواره با سوال و فرضيه شروع مي شوند. بسياري از تحقيقات از مرحله سوال گذشته و به مرحله فرضيه مي رسند. فرضيه حدس درباره </a:t>
                </a:r>
                <a:r>
                  <a:rPr lang="fa-IR" sz="2400" dirty="0">
                    <a:cs typeface="B Nazanin" panose="00000400000000000000" pitchFamily="2" charset="-78"/>
                  </a:rPr>
                  <a:t>پارامتر جامعه است. به فنون آماري مناسب براي تحليل صحت و يا نادرستي فرضيه ها، فنون «آزمون فرض </a:t>
                </a:r>
                <a:r>
                  <a:rPr lang="fa-IR" sz="2400" dirty="0" smtClean="0">
                    <a:cs typeface="B Nazanin" panose="00000400000000000000" pitchFamily="2" charset="-78"/>
                  </a:rPr>
                  <a:t>آماري» (</a:t>
                </a:r>
                <a:r>
                  <a:rPr lang="en-US" sz="2400" dirty="0" smtClean="0">
                    <a:cs typeface="B Nazanin" panose="00000400000000000000" pitchFamily="2" charset="-78"/>
                  </a:rPr>
                  <a:t>Hypothesis</a:t>
                </a:r>
                <a:r>
                  <a:rPr lang="en-US" sz="2400" dirty="0">
                    <a:cs typeface="B Nazanin" panose="00000400000000000000" pitchFamily="2" charset="-78"/>
                  </a:rPr>
                  <a:t> testing</a:t>
                </a:r>
                <a:r>
                  <a:rPr lang="fa-IR" sz="2400" dirty="0" smtClean="0">
                    <a:cs typeface="B Nazanin" panose="00000400000000000000" pitchFamily="2" charset="-78"/>
                  </a:rPr>
                  <a:t> )گفته </a:t>
                </a:r>
                <a:r>
                  <a:rPr lang="fa-IR" sz="2400" dirty="0">
                    <a:cs typeface="B Nazanin" panose="00000400000000000000" pitchFamily="2" charset="-78"/>
                  </a:rPr>
                  <a:t>مي شود كه در اين فصل آنها را بررسي مي </a:t>
                </a:r>
                <a:r>
                  <a:rPr lang="fa-IR" sz="2400" dirty="0" smtClean="0">
                    <a:cs typeface="B Nazanin" panose="00000400000000000000" pitchFamily="2" charset="-78"/>
                  </a:rPr>
                  <a:t>كنيم. بطور </a:t>
                </a:r>
                <a:r>
                  <a:rPr lang="fa-IR" sz="2400" dirty="0">
                    <a:cs typeface="B Nazanin" panose="00000400000000000000" pitchFamily="2" charset="-78"/>
                  </a:rPr>
                  <a:t>كلي هدف «آزمون فرض آماري» تعيين اين موضوع است كه با توجه به اطلاعات بدست آمده از داده هاي نمونه، حدسي كه درباره خصوصيتي از جامعه مي زنيم به طور قوي تاييد مي شود يا نه. </a:t>
                </a:r>
              </a:p>
              <a:p>
                <a:pPr marL="0" indent="0" algn="r" rtl="1">
                  <a:buNone/>
                </a:pPr>
                <a:r>
                  <a:rPr lang="fa-IR" sz="2400" dirty="0" smtClean="0">
                    <a:cs typeface="B Nazanin" panose="00000400000000000000" pitchFamily="2" charset="-78"/>
                  </a:rPr>
                  <a:t>در </a:t>
                </a:r>
                <a:r>
                  <a:rPr lang="fa-IR" sz="2400" dirty="0">
                    <a:cs typeface="B Nazanin" panose="00000400000000000000" pitchFamily="2" charset="-78"/>
                  </a:rPr>
                  <a:t>واقع هر حكمي درباره جامعه را يك فرض آماري مي نامند كه قابل قبول بودن آن بايد بر مبناي اطلاعات حاصل از نمونه گيري از جامعه بررسي </a:t>
                </a:r>
                <a:r>
                  <a:rPr lang="fa-IR" sz="2400" dirty="0" smtClean="0">
                    <a:cs typeface="B Nazanin" panose="00000400000000000000" pitchFamily="2" charset="-78"/>
                  </a:rPr>
                  <a:t>شود.</a:t>
                </a:r>
              </a:p>
              <a:p>
                <a:pPr marL="0" indent="0" algn="r" rtl="1">
                  <a:buNone/>
                </a:pPr>
                <a:endParaRPr lang="fa-IR" sz="2400" dirty="0">
                  <a:cs typeface="B Nazanin" panose="00000400000000000000" pitchFamily="2" charset="-78"/>
                </a:endParaRPr>
              </a:p>
              <a:p>
                <a:pPr marL="0" indent="0" algn="r" rtl="1">
                  <a:buNone/>
                </a:pPr>
                <a:r>
                  <a:rPr lang="fa-IR" sz="2400" dirty="0" smtClean="0"/>
                  <a:t>گام اول: مشخص کردن فرضیه آزمون: تعريف </a:t>
                </a:r>
                <a:r>
                  <a:rPr lang="fa-IR" sz="2400" dirty="0"/>
                  <a:t>فرضيه هاي آماري </a:t>
                </a:r>
                <a14:m>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𝐻</m:t>
                        </m:r>
                      </m:e>
                      <m:sub>
                        <m:r>
                          <a:rPr lang="en-US" sz="2400" b="0" i="1" dirty="0" smtClean="0">
                            <a:latin typeface="Cambria Math" panose="02040503050406030204" pitchFamily="18" charset="0"/>
                          </a:rPr>
                          <m:t>0</m:t>
                        </m:r>
                      </m:sub>
                    </m:sSub>
                    <m:r>
                      <a:rPr lang="en-US" sz="2400" i="1" dirty="0" smtClean="0">
                        <a:latin typeface="Cambria Math" panose="02040503050406030204" pitchFamily="18" charset="0"/>
                      </a:rPr>
                      <m:t> </m:t>
                    </m:r>
                  </m:oMath>
                </a14:m>
                <a:r>
                  <a:rPr lang="fa-IR" sz="2400" dirty="0" smtClean="0"/>
                  <a:t> و</a:t>
                </a:r>
                <a:r>
                  <a:rPr lang="en-US" sz="2400" dirty="0" smtClean="0"/>
                  <a:t>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𝐻</m:t>
                        </m:r>
                      </m:e>
                      <m:sub>
                        <m:r>
                          <a:rPr lang="fa-IR" sz="2400" b="0" i="1" dirty="0" smtClean="0">
                            <a:latin typeface="Cambria Math" panose="02040503050406030204" pitchFamily="18" charset="0"/>
                          </a:rPr>
                          <m:t>1</m:t>
                        </m:r>
                      </m:sub>
                    </m:sSub>
                    <m:r>
                      <a:rPr lang="en-US" sz="2400" i="1" dirty="0">
                        <a:latin typeface="Cambria Math" panose="02040503050406030204" pitchFamily="18" charset="0"/>
                      </a:rPr>
                      <m:t> </m:t>
                    </m:r>
                  </m:oMath>
                </a14:m>
                <a:r>
                  <a:rPr lang="fa-IR" sz="2400" dirty="0" smtClean="0">
                    <a:cs typeface="B Nazanin" panose="00000400000000000000" pitchFamily="2" charset="-78"/>
                  </a:rPr>
                  <a:t>با توجه به هدف پژوهش </a:t>
                </a:r>
              </a:p>
              <a:p>
                <a:pPr marL="0" indent="0" algn="r" rtl="1">
                  <a:buNone/>
                </a:pPr>
                <a:r>
                  <a:rPr lang="fa-IR" sz="2400" dirty="0" smtClean="0">
                    <a:cs typeface="B Nazanin" panose="00000400000000000000" pitchFamily="2" charset="-78"/>
                  </a:rPr>
                  <a:t>گام دوم: مشخص کردن نوع آزمون با توجه به فرضیه</a:t>
                </a:r>
              </a:p>
              <a:p>
                <a:pPr marL="0" indent="0" algn="r" rtl="1">
                  <a:buNone/>
                </a:pPr>
                <a:r>
                  <a:rPr lang="fa-IR" sz="2400" dirty="0" smtClean="0">
                    <a:cs typeface="B Nazanin" panose="00000400000000000000" pitchFamily="2" charset="-78"/>
                  </a:rPr>
                  <a:t>گام سوم: انجام صحیح آزمون در نرم افزار</a:t>
                </a:r>
              </a:p>
              <a:p>
                <a:pPr marL="0" indent="0" algn="r" rtl="1">
                  <a:buNone/>
                </a:pPr>
                <a:r>
                  <a:rPr lang="fa-IR" sz="2400" dirty="0" smtClean="0">
                    <a:cs typeface="B Nazanin" panose="00000400000000000000" pitchFamily="2" charset="-78"/>
                  </a:rPr>
                  <a:t>گام چهارم: تحلیل خروجی ها و تصمیم گیری بر اساس مقدار </a:t>
                </a:r>
                <a:r>
                  <a:rPr lang="en-US" sz="2400" dirty="0" smtClean="0">
                    <a:cs typeface="B Nazanin" panose="00000400000000000000" pitchFamily="2" charset="-78"/>
                  </a:rPr>
                  <a:t>p-value </a:t>
                </a:r>
                <a:r>
                  <a:rPr lang="fa-IR" sz="2400" dirty="0" smtClean="0">
                    <a:cs typeface="B Nazanin" panose="00000400000000000000" pitchFamily="2" charset="-78"/>
                  </a:rPr>
                  <a:t> یا </a:t>
                </a:r>
                <a:r>
                  <a:rPr lang="en-US" sz="2400" dirty="0" smtClean="0">
                    <a:cs typeface="B Nazanin" panose="00000400000000000000" pitchFamily="2" charset="-78"/>
                  </a:rPr>
                  <a:t>sig.</a:t>
                </a:r>
                <a:r>
                  <a:rPr lang="fa-IR" sz="2400" dirty="0" smtClean="0">
                    <a:cs typeface="B Nazanin" panose="00000400000000000000" pitchFamily="2" charset="-78"/>
                  </a:rPr>
                  <a:t> در نرم افزار </a:t>
                </a:r>
                <a:r>
                  <a:rPr lang="en-US" sz="2400" dirty="0" err="1" smtClean="0">
                    <a:cs typeface="B Nazanin" panose="00000400000000000000" pitchFamily="2" charset="-78"/>
                  </a:rPr>
                  <a:t>spss</a:t>
                </a:r>
                <a:endParaRPr lang="en-US" sz="2400" dirty="0">
                  <a:cs typeface="B Nazanin" panose="000004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10005" y="1602888"/>
                <a:ext cx="10643795" cy="4679577"/>
              </a:xfrm>
              <a:blipFill rotWithShape="0">
                <a:blip r:embed="rId2"/>
                <a:stretch>
                  <a:fillRect l="-1488" t="-2214" r="-859"/>
                </a:stretch>
              </a:blipFill>
            </p:spPr>
            <p:txBody>
              <a:bodyPr/>
              <a:lstStyle/>
              <a:p>
                <a:r>
                  <a:rPr lang="en-US">
                    <a:noFill/>
                  </a:rPr>
                  <a:t> </a:t>
                </a:r>
              </a:p>
            </p:txBody>
          </p:sp>
        </mc:Fallback>
      </mc:AlternateContent>
    </p:spTree>
    <p:extLst>
      <p:ext uri="{BB962C8B-B14F-4D97-AF65-F5344CB8AC3E}">
        <p14:creationId xmlns:p14="http://schemas.microsoft.com/office/powerpoint/2010/main" val="2339146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944" y="1645920"/>
            <a:ext cx="10536219" cy="4929076"/>
          </a:xfrm>
        </p:spPr>
        <p:txBody>
          <a:bodyPr/>
          <a:lstStyle/>
          <a:p>
            <a:pPr marL="0" indent="0" algn="r" rtl="1">
              <a:buNone/>
            </a:pPr>
            <a:r>
              <a:rPr lang="fa-IR" dirty="0" smtClean="0"/>
              <a:t>( رد کردن </a:t>
            </a:r>
            <a:r>
              <a:rPr lang="en-US" dirty="0" smtClean="0"/>
              <a:t>H0 </a:t>
            </a:r>
            <a:r>
              <a:rPr lang="fa-IR" dirty="0" smtClean="0"/>
              <a:t> وقتی</a:t>
            </a:r>
            <a:r>
              <a:rPr lang="en-US" dirty="0" smtClean="0"/>
              <a:t>H0 </a:t>
            </a:r>
            <a:r>
              <a:rPr lang="fa-IR" dirty="0" smtClean="0"/>
              <a:t> درست است)</a:t>
            </a:r>
            <a:r>
              <a:rPr lang="en-US" dirty="0" smtClean="0"/>
              <a:t> = P </a:t>
            </a:r>
            <a:r>
              <a:rPr lang="fa-IR" dirty="0" smtClean="0"/>
              <a:t>خطای نوع اول</a:t>
            </a:r>
            <a:r>
              <a:rPr lang="en-US" dirty="0" smtClean="0"/>
              <a:t> =</a:t>
            </a:r>
            <a:r>
              <a:rPr lang="fa-IR" dirty="0" smtClean="0"/>
              <a:t> </a:t>
            </a:r>
            <a:r>
              <a:rPr lang="el-GR" dirty="0" smtClean="0"/>
              <a:t>α</a:t>
            </a:r>
            <a:endParaRPr lang="fa-IR" dirty="0" smtClean="0"/>
          </a:p>
          <a:p>
            <a:pPr marL="0" indent="0" algn="r" rtl="1">
              <a:buNone/>
            </a:pPr>
            <a:endParaRPr lang="fa-IR" dirty="0"/>
          </a:p>
          <a:p>
            <a:pPr marL="0" indent="0" algn="r" rtl="1">
              <a:buNone/>
            </a:pPr>
            <a:r>
              <a:rPr lang="fa-IR" dirty="0" smtClean="0"/>
              <a:t>مقدار </a:t>
            </a:r>
            <a:r>
              <a:rPr lang="el-GR" dirty="0"/>
              <a:t>α </a:t>
            </a:r>
            <a:r>
              <a:rPr lang="fa-IR" dirty="0" smtClean="0"/>
              <a:t> را در آزمون های آماری  0/05 در نظر می گیریم.</a:t>
            </a:r>
          </a:p>
          <a:p>
            <a:pPr marL="0" indent="0" algn="r" rtl="1">
              <a:buNone/>
            </a:pPr>
            <a:r>
              <a:rPr lang="fa-IR" dirty="0" smtClean="0"/>
              <a:t>اگر </a:t>
            </a:r>
            <a:r>
              <a:rPr lang="en-US" dirty="0"/>
              <a:t>P-Value ≤</a:t>
            </a:r>
            <a:r>
              <a:rPr lang="el-GR" dirty="0"/>
              <a:t>α </a:t>
            </a:r>
            <a:r>
              <a:rPr lang="fa-IR" dirty="0" smtClean="0"/>
              <a:t> باشد تصمیم به رد فرض صفر می گیریم و اگر </a:t>
            </a:r>
            <a:r>
              <a:rPr lang="en-US" dirty="0"/>
              <a:t>P-Value ≥ </a:t>
            </a:r>
            <a:r>
              <a:rPr lang="el-GR" dirty="0" smtClean="0"/>
              <a:t>α</a:t>
            </a:r>
            <a:r>
              <a:rPr lang="fa-IR" dirty="0" smtClean="0"/>
              <a:t> باشد تصمیم به قبول فرض صفر می گیریم. </a:t>
            </a:r>
          </a:p>
          <a:p>
            <a:pPr marL="0" indent="0" algn="r" rtl="1">
              <a:buNone/>
            </a:pPr>
            <a:r>
              <a:rPr lang="en-US" dirty="0" smtClean="0"/>
              <a:t>P-Value</a:t>
            </a:r>
            <a:r>
              <a:rPr lang="fa-IR" dirty="0" smtClean="0"/>
              <a:t> همان مقدار </a:t>
            </a:r>
            <a:r>
              <a:rPr lang="en-US" dirty="0" smtClean="0"/>
              <a:t>sig. </a:t>
            </a:r>
            <a:r>
              <a:rPr lang="fa-IR" dirty="0" smtClean="0"/>
              <a:t> در جداول خروجی </a:t>
            </a:r>
            <a:r>
              <a:rPr lang="en-US" dirty="0" err="1" smtClean="0"/>
              <a:t>spss</a:t>
            </a:r>
            <a:r>
              <a:rPr lang="en-US" dirty="0" smtClean="0"/>
              <a:t> </a:t>
            </a:r>
            <a:r>
              <a:rPr lang="fa-IR" dirty="0" smtClean="0"/>
              <a:t> می باشد. بنابراین </a:t>
            </a:r>
            <a:endParaRPr lang="fa-IR" dirty="0"/>
          </a:p>
          <a:p>
            <a:pPr marL="0" indent="0" algn="r" rtl="1">
              <a:buNone/>
            </a:pPr>
            <a:r>
              <a:rPr lang="fa-IR" dirty="0"/>
              <a:t/>
            </a:r>
            <a:br>
              <a:rPr lang="fa-IR" dirty="0"/>
            </a:br>
            <a:r>
              <a:rPr lang="en-US" dirty="0" smtClean="0"/>
              <a:t>sig </a:t>
            </a:r>
            <a:r>
              <a:rPr lang="en-US" dirty="0"/>
              <a:t>≤  </a:t>
            </a:r>
            <a:r>
              <a:rPr lang="en-US" dirty="0" smtClean="0"/>
              <a:t>0/05</a:t>
            </a:r>
            <a:r>
              <a:rPr lang="fa-IR" dirty="0"/>
              <a:t> </a:t>
            </a:r>
            <a:r>
              <a:rPr lang="en-US" dirty="0" smtClean="0"/>
              <a:t>: </a:t>
            </a:r>
            <a:r>
              <a:rPr lang="fa-IR" dirty="0" smtClean="0"/>
              <a:t>تصمیم </a:t>
            </a:r>
            <a:r>
              <a:rPr lang="fa-IR" dirty="0"/>
              <a:t>به رد فرض صفر می گیریم </a:t>
            </a:r>
            <a:endParaRPr lang="en-US" dirty="0" smtClean="0"/>
          </a:p>
          <a:p>
            <a:pPr marL="0" indent="0" algn="r" rtl="1">
              <a:buNone/>
            </a:pPr>
            <a:r>
              <a:rPr lang="en-US" dirty="0"/>
              <a:t>sig ≥</a:t>
            </a:r>
            <a:r>
              <a:rPr lang="en-US" dirty="0" smtClean="0"/>
              <a:t> </a:t>
            </a:r>
            <a:r>
              <a:rPr lang="en-US" dirty="0"/>
              <a:t> </a:t>
            </a:r>
            <a:r>
              <a:rPr lang="en-US" dirty="0" smtClean="0"/>
              <a:t>0/05 </a:t>
            </a:r>
            <a:r>
              <a:rPr lang="fa-IR" dirty="0" smtClean="0"/>
              <a:t> : </a:t>
            </a:r>
            <a:r>
              <a:rPr lang="fa-IR" dirty="0"/>
              <a:t>تصمیم به </a:t>
            </a:r>
            <a:r>
              <a:rPr lang="fa-IR" dirty="0" smtClean="0"/>
              <a:t>قبول </a:t>
            </a:r>
            <a:r>
              <a:rPr lang="fa-IR" dirty="0"/>
              <a:t>فرض صفر می گیریم </a:t>
            </a:r>
            <a:endParaRPr lang="en-US" dirty="0"/>
          </a:p>
          <a:p>
            <a:pPr algn="r" rtl="1"/>
            <a:endParaRPr lang="en-US" dirty="0" smtClean="0"/>
          </a:p>
          <a:p>
            <a:pPr algn="r" rtl="1"/>
            <a:endParaRPr lang="en-US" dirty="0" smtClean="0"/>
          </a:p>
          <a:p>
            <a:endParaRPr lang="en-US" dirty="0"/>
          </a:p>
        </p:txBody>
      </p:sp>
      <p:sp>
        <p:nvSpPr>
          <p:cNvPr id="4" name="Cloud Callout 3"/>
          <p:cNvSpPr/>
          <p:nvPr/>
        </p:nvSpPr>
        <p:spPr>
          <a:xfrm>
            <a:off x="3065930" y="398034"/>
            <a:ext cx="5325036" cy="817581"/>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400" dirty="0" smtClean="0">
                <a:solidFill>
                  <a:srgbClr val="C00000"/>
                </a:solidFill>
                <a:cs typeface="B Homa" panose="00000400000000000000" pitchFamily="2" charset="-78"/>
              </a:rPr>
              <a:t>نکته مهم در آزمون فرض ها</a:t>
            </a:r>
            <a:endParaRPr lang="en-US" sz="2400" dirty="0">
              <a:solidFill>
                <a:srgbClr val="C00000"/>
              </a:solidFill>
              <a:cs typeface="B Homa" panose="00000400000000000000" pitchFamily="2" charset="-78"/>
            </a:endParaRPr>
          </a:p>
        </p:txBody>
      </p:sp>
    </p:spTree>
    <p:extLst>
      <p:ext uri="{BB962C8B-B14F-4D97-AF65-F5344CB8AC3E}">
        <p14:creationId xmlns:p14="http://schemas.microsoft.com/office/powerpoint/2010/main" val="2348349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0612" y="623944"/>
            <a:ext cx="10579249" cy="5929537"/>
          </a:xfrm>
        </p:spPr>
        <p:txBody>
          <a:bodyPr>
            <a:normAutofit/>
          </a:bodyPr>
          <a:lstStyle/>
          <a:p>
            <a:pPr marL="0" indent="0" algn="r" rtl="1">
              <a:buNone/>
            </a:pPr>
            <a:r>
              <a:rPr lang="fa-IR" sz="3600" b="1" dirty="0" smtClean="0">
                <a:solidFill>
                  <a:srgbClr val="C00000"/>
                </a:solidFill>
                <a:cs typeface="B Kamran" panose="00000400000000000000" pitchFamily="2" charset="-78"/>
              </a:rPr>
              <a:t>آزمون فرض برای مقایسه میانگین دو یا چند جامعه :</a:t>
            </a:r>
          </a:p>
          <a:p>
            <a:pPr marL="0" indent="0" algn="r" rtl="1">
              <a:buNone/>
            </a:pPr>
            <a:endParaRPr lang="fa-IR" sz="3600" b="1" dirty="0" smtClean="0">
              <a:solidFill>
                <a:srgbClr val="C00000"/>
              </a:solidFill>
              <a:cs typeface="B Kamran" panose="00000400000000000000" pitchFamily="2" charset="-78"/>
            </a:endParaRPr>
          </a:p>
          <a:p>
            <a:pPr marL="0" indent="0" algn="r" rtl="1">
              <a:buNone/>
            </a:pPr>
            <a:r>
              <a:rPr lang="fa-IR" sz="2400" dirty="0" smtClean="0">
                <a:cs typeface="B Nazanin" panose="00000400000000000000" pitchFamily="2" charset="-78"/>
              </a:rPr>
              <a:t>یکی </a:t>
            </a:r>
            <a:r>
              <a:rPr lang="fa-IR" sz="2400" dirty="0">
                <a:cs typeface="B Nazanin" panose="00000400000000000000" pitchFamily="2" charset="-78"/>
              </a:rPr>
              <a:t>از پرکاربردترین آزمون فرضیه‌ها، استفاده از آزمون‌های فرضیه مربوط به میانگین (دو یا چند جامعه) می‌باشد. از آنجا که میانگین به عنوان یکی از اصلی‌ترین پارامترهای تعیین کننده ویژگی و مشخصات جوامع مطرح است، استفاده از آزمون‌های مربوط به میانگین می‌تواند به ما در درک درست تفاوت‌ها و یا همانندی جوامع کمک کند</a:t>
            </a:r>
            <a:r>
              <a:rPr lang="fa-IR" sz="2400" dirty="0" smtClean="0">
                <a:cs typeface="B Nazanin" panose="00000400000000000000" pitchFamily="2" charset="-78"/>
              </a:rPr>
              <a:t>.</a:t>
            </a:r>
          </a:p>
          <a:p>
            <a:pPr marL="0" indent="0" algn="r" rtl="1">
              <a:buNone/>
            </a:pPr>
            <a:r>
              <a:rPr lang="fa-IR" sz="2400" dirty="0" smtClean="0">
                <a:cs typeface="B Nazanin" panose="00000400000000000000" pitchFamily="2" charset="-78"/>
              </a:rPr>
              <a:t>برای جوامع </a:t>
            </a:r>
            <a:r>
              <a:rPr lang="fa-IR" sz="2400" b="1" dirty="0" smtClean="0">
                <a:solidFill>
                  <a:srgbClr val="7030A0"/>
                </a:solidFill>
                <a:cs typeface="B Nazanin" panose="00000400000000000000" pitchFamily="2" charset="-78"/>
              </a:rPr>
              <a:t>نرمال و غیر نرمال </a:t>
            </a:r>
            <a:r>
              <a:rPr lang="fa-IR" sz="2400" dirty="0" smtClean="0">
                <a:cs typeface="B Nazanin" panose="00000400000000000000" pitchFamily="2" charset="-78"/>
              </a:rPr>
              <a:t>آزمون های متفاوتی خواهیم داشت.</a:t>
            </a:r>
          </a:p>
          <a:p>
            <a:pPr marL="0" indent="0" algn="r" rtl="1">
              <a:buNone/>
            </a:pPr>
            <a:r>
              <a:rPr lang="fa-IR" sz="2400" dirty="0" smtClean="0">
                <a:cs typeface="B Nazanin" panose="00000400000000000000" pitchFamily="2" charset="-78"/>
              </a:rPr>
              <a:t>فرضیه آزمون این است که آیا تفاوت معناداری بین میانگین دو جامعه وجود دارد یا خیر؟</a:t>
            </a:r>
          </a:p>
          <a:p>
            <a:pPr marL="0" indent="0" algn="r" rtl="1">
              <a:buNone/>
            </a:pPr>
            <a:endParaRPr lang="en-US" sz="2400" dirty="0">
              <a:cs typeface="B Nazanin" panose="00000400000000000000" pitchFamily="2" charset="-78"/>
            </a:endParaRPr>
          </a:p>
        </p:txBody>
      </p:sp>
      <mc:AlternateContent xmlns:mc="http://schemas.openxmlformats.org/markup-compatibility/2006" xmlns:a14="http://schemas.microsoft.com/office/drawing/2010/main">
        <mc:Choice Requires="a14">
          <p:sp>
            <p:nvSpPr>
              <p:cNvPr id="2" name="Rectangle 1"/>
              <p:cNvSpPr/>
              <p:nvPr/>
            </p:nvSpPr>
            <p:spPr>
              <a:xfrm>
                <a:off x="1392488" y="4212656"/>
                <a:ext cx="5180905" cy="1200329"/>
              </a:xfrm>
              <a:prstGeom prst="rect">
                <a:avLst/>
              </a:prstGeom>
            </p:spPr>
            <p:txBody>
              <a:bodyPr wrap="none">
                <a:spAutoFit/>
              </a:bodyPr>
              <a:lstStyle/>
              <a:p>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𝐻</m:t>
                        </m:r>
                      </m:e>
                      <m:sub>
                        <m:r>
                          <a:rPr lang="en-US" i="1" dirty="0">
                            <a:latin typeface="Cambria Math" panose="02040503050406030204" pitchFamily="18" charset="0"/>
                          </a:rPr>
                          <m:t>0</m:t>
                        </m:r>
                      </m:sub>
                    </m:sSub>
                  </m:oMath>
                </a14:m>
                <a:r>
                  <a:rPr lang="fa-IR" dirty="0" smtClean="0"/>
                  <a:t>( میانگین در جامعه های تحت بررسی یکسان است):</a:t>
                </a:r>
                <a14:m>
                  <m:oMath xmlns:m="http://schemas.openxmlformats.org/officeDocument/2006/math">
                    <m:sSub>
                      <m:sSubPr>
                        <m:ctrlPr>
                          <a:rPr lang="fa-IR" i="1" smtClean="0">
                            <a:latin typeface="Cambria Math" panose="02040503050406030204" pitchFamily="18" charset="0"/>
                          </a:rPr>
                        </m:ctrlPr>
                      </m:sSubPr>
                      <m:e>
                        <m:r>
                          <a:rPr lang="fa-IR" i="1" smtClean="0">
                            <a:latin typeface="Cambria Math" panose="02040503050406030204" pitchFamily="18" charset="0"/>
                            <a:ea typeface="Cambria Math" panose="02040503050406030204" pitchFamily="18" charset="0"/>
                          </a:rPr>
                          <m:t>𝜇</m:t>
                        </m:r>
                      </m:e>
                      <m:sub>
                        <m:r>
                          <a:rPr lang="fa-IR" b="0" i="1" smtClean="0">
                            <a:latin typeface="Cambria Math" panose="02040503050406030204" pitchFamily="18" charset="0"/>
                          </a:rPr>
                          <m:t>1</m:t>
                        </m:r>
                      </m:sub>
                    </m:sSub>
                    <m:r>
                      <a:rPr lang="fa-IR" b="0" i="1" smtClean="0">
                        <a:latin typeface="Cambria Math" panose="02040503050406030204" pitchFamily="18" charset="0"/>
                      </a:rPr>
                      <m:t>=</m:t>
                    </m:r>
                  </m:oMath>
                </a14:m>
                <a:r>
                  <a:rPr lang="fa-IR" dirty="0" smtClean="0"/>
                  <a:t> </a:t>
                </a:r>
                <a14:m>
                  <m:oMath xmlns:m="http://schemas.openxmlformats.org/officeDocument/2006/math">
                    <m:sSub>
                      <m:sSubPr>
                        <m:ctrlPr>
                          <a:rPr lang="fa-IR" i="1">
                            <a:latin typeface="Cambria Math" panose="02040503050406030204" pitchFamily="18" charset="0"/>
                          </a:rPr>
                        </m:ctrlPr>
                      </m:sSubPr>
                      <m:e>
                        <m:r>
                          <a:rPr lang="fa-IR" i="1">
                            <a:latin typeface="Cambria Math" panose="02040503050406030204" pitchFamily="18" charset="0"/>
                            <a:ea typeface="Cambria Math" panose="02040503050406030204" pitchFamily="18" charset="0"/>
                          </a:rPr>
                          <m:t>𝜇</m:t>
                        </m:r>
                      </m:e>
                      <m:sub>
                        <m:r>
                          <a:rPr lang="fa-IR" b="0" i="1" smtClean="0">
                            <a:latin typeface="Cambria Math" panose="02040503050406030204" pitchFamily="18" charset="0"/>
                          </a:rPr>
                          <m:t>2</m:t>
                        </m:r>
                      </m:sub>
                    </m:sSub>
                  </m:oMath>
                </a14:m>
                <a:endParaRPr lang="en-US" dirty="0" smtClean="0"/>
              </a:p>
              <a:p>
                <a:endParaRPr lang="en-US" dirty="0" smtClean="0"/>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𝐻</m:t>
                        </m:r>
                      </m:e>
                      <m:sub>
                        <m:r>
                          <a:rPr lang="en-US" b="0" i="1" dirty="0" smtClean="0">
                            <a:latin typeface="Cambria Math" panose="02040503050406030204" pitchFamily="18" charset="0"/>
                          </a:rPr>
                          <m:t>1</m:t>
                        </m:r>
                      </m:sub>
                    </m:sSub>
                  </m:oMath>
                </a14:m>
                <a:r>
                  <a:rPr lang="fa-IR" dirty="0"/>
                  <a:t>( میانگین در جامعه های تحت بررسی یکسان </a:t>
                </a:r>
                <a:r>
                  <a:rPr lang="fa-IR" dirty="0" smtClean="0"/>
                  <a:t>نیست</a:t>
                </a:r>
                <a:r>
                  <a:rPr lang="fa-IR" dirty="0"/>
                  <a:t>):</a:t>
                </a:r>
                <a14:m>
                  <m:oMath xmlns:m="http://schemas.openxmlformats.org/officeDocument/2006/math">
                    <m:sSub>
                      <m:sSubPr>
                        <m:ctrlPr>
                          <a:rPr lang="fa-IR" i="1">
                            <a:latin typeface="Cambria Math" panose="02040503050406030204" pitchFamily="18" charset="0"/>
                          </a:rPr>
                        </m:ctrlPr>
                      </m:sSubPr>
                      <m:e>
                        <m:r>
                          <a:rPr lang="fa-IR" i="1">
                            <a:latin typeface="Cambria Math" panose="02040503050406030204" pitchFamily="18" charset="0"/>
                            <a:ea typeface="Cambria Math" panose="02040503050406030204" pitchFamily="18" charset="0"/>
                          </a:rPr>
                          <m:t>𝜇</m:t>
                        </m:r>
                      </m:e>
                      <m:sub>
                        <m:r>
                          <a:rPr lang="fa-IR" i="1">
                            <a:latin typeface="Cambria Math" panose="02040503050406030204" pitchFamily="18" charset="0"/>
                          </a:rPr>
                          <m:t>1</m:t>
                        </m:r>
                      </m:sub>
                    </m:sSub>
                    <m:r>
                      <a:rPr lang="fa-IR" i="1" smtClean="0">
                        <a:latin typeface="Cambria Math" panose="02040503050406030204" pitchFamily="18" charset="0"/>
                        <a:ea typeface="Cambria Math" panose="02040503050406030204" pitchFamily="18" charset="0"/>
                      </a:rPr>
                      <m:t>≠</m:t>
                    </m:r>
                  </m:oMath>
                </a14:m>
                <a:r>
                  <a:rPr lang="fa-IR" dirty="0"/>
                  <a:t> </a:t>
                </a:r>
                <a14:m>
                  <m:oMath xmlns:m="http://schemas.openxmlformats.org/officeDocument/2006/math">
                    <m:sSub>
                      <m:sSubPr>
                        <m:ctrlPr>
                          <a:rPr lang="fa-IR" i="1">
                            <a:latin typeface="Cambria Math" panose="02040503050406030204" pitchFamily="18" charset="0"/>
                          </a:rPr>
                        </m:ctrlPr>
                      </m:sSubPr>
                      <m:e>
                        <m:r>
                          <a:rPr lang="fa-IR" i="1">
                            <a:latin typeface="Cambria Math" panose="02040503050406030204" pitchFamily="18" charset="0"/>
                            <a:ea typeface="Cambria Math" panose="02040503050406030204" pitchFamily="18" charset="0"/>
                          </a:rPr>
                          <m:t>𝜇</m:t>
                        </m:r>
                      </m:e>
                      <m:sub>
                        <m:r>
                          <a:rPr lang="fa-IR" i="1">
                            <a:latin typeface="Cambria Math" panose="02040503050406030204" pitchFamily="18" charset="0"/>
                          </a:rPr>
                          <m:t>2</m:t>
                        </m:r>
                      </m:sub>
                    </m:sSub>
                  </m:oMath>
                </a14:m>
                <a:endParaRPr lang="en-US" dirty="0"/>
              </a:p>
              <a:p>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1392488" y="4212656"/>
                <a:ext cx="5180905" cy="1200329"/>
              </a:xfrm>
              <a:prstGeom prst="rect">
                <a:avLst/>
              </a:prstGeom>
              <a:blipFill rotWithShape="0">
                <a:blip r:embed="rId2"/>
                <a:stretch>
                  <a:fillRect t="-3046"/>
                </a:stretch>
              </a:blipFill>
            </p:spPr>
            <p:txBody>
              <a:bodyPr/>
              <a:lstStyle/>
              <a:p>
                <a:r>
                  <a:rPr lang="en-US">
                    <a:noFill/>
                  </a:rPr>
                  <a:t> </a:t>
                </a:r>
              </a:p>
            </p:txBody>
          </p:sp>
        </mc:Fallback>
      </mc:AlternateContent>
    </p:spTree>
    <p:extLst>
      <p:ext uri="{BB962C8B-B14F-4D97-AF65-F5344CB8AC3E}">
        <p14:creationId xmlns:p14="http://schemas.microsoft.com/office/powerpoint/2010/main" val="2054380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4551" y="548640"/>
            <a:ext cx="10590007" cy="5725142"/>
          </a:xfrm>
        </p:spPr>
        <p:txBody>
          <a:bodyPr/>
          <a:lstStyle/>
          <a:p>
            <a:pPr algn="r" rtl="1"/>
            <a:r>
              <a:rPr lang="fa-IR" sz="3600" b="1" dirty="0">
                <a:solidFill>
                  <a:srgbClr val="C00000"/>
                </a:solidFill>
                <a:cs typeface="B Kamran" panose="00000400000000000000" pitchFamily="2" charset="-78"/>
              </a:rPr>
              <a:t>آزمون های مقایسه میانگین دو جامعه نرمال </a:t>
            </a:r>
            <a:r>
              <a:rPr lang="en-US" sz="3600" b="1" dirty="0" smtClean="0">
                <a:solidFill>
                  <a:srgbClr val="C00000"/>
                </a:solidFill>
                <a:cs typeface="B Kamran" panose="00000400000000000000" pitchFamily="2" charset="-78"/>
              </a:rPr>
              <a:t>T-Test</a:t>
            </a:r>
            <a:endParaRPr lang="en-US" b="1" dirty="0" smtClean="0">
              <a:solidFill>
                <a:srgbClr val="C00000"/>
              </a:solidFill>
            </a:endParaRPr>
          </a:p>
          <a:p>
            <a:pPr marL="0" indent="0" algn="r" rtl="1">
              <a:buNone/>
            </a:pPr>
            <a:endParaRPr lang="fa-IR" b="1" dirty="0"/>
          </a:p>
          <a:p>
            <a:pPr marL="0" indent="0" algn="r" rtl="1">
              <a:buNone/>
            </a:pPr>
            <a:r>
              <a:rPr lang="fa-IR" dirty="0"/>
              <a:t>فرض کنید محقق می‌خواهد اندازه کلسترول </a:t>
            </a:r>
            <a:r>
              <a:rPr lang="en-US" dirty="0" smtClean="0"/>
              <a:t> </a:t>
            </a:r>
            <a:r>
              <a:rPr lang="en-US" dirty="0" err="1" smtClean="0"/>
              <a:t>chol</a:t>
            </a:r>
            <a:r>
              <a:rPr lang="fa-IR" dirty="0" smtClean="0"/>
              <a:t>مردان </a:t>
            </a:r>
            <a:r>
              <a:rPr lang="fa-IR" dirty="0"/>
              <a:t>و زنان را در </a:t>
            </a:r>
            <a:r>
              <a:rPr lang="fa-IR" dirty="0" smtClean="0"/>
              <a:t>با </a:t>
            </a:r>
            <a:r>
              <a:rPr lang="fa-IR" dirty="0"/>
              <a:t>یکدیگر مقایسه کند. یعنی می‌خواهد فرضیه زیر را آزمون کند.</a:t>
            </a:r>
            <a:r>
              <a:rPr lang="fa-IR" dirty="0">
                <a:solidFill>
                  <a:schemeClr val="bg2">
                    <a:lumMod val="10000"/>
                  </a:schemeClr>
                </a:solidFill>
              </a:rPr>
              <a:t/>
            </a:r>
            <a:br>
              <a:rPr lang="fa-IR" dirty="0">
                <a:solidFill>
                  <a:schemeClr val="bg2">
                    <a:lumMod val="10000"/>
                  </a:schemeClr>
                </a:solidFill>
              </a:rPr>
            </a:br>
            <a:endParaRPr lang="fa-IR" dirty="0" smtClean="0">
              <a:solidFill>
                <a:schemeClr val="bg2">
                  <a:lumMod val="10000"/>
                </a:schemeClr>
              </a:solidFill>
            </a:endParaRPr>
          </a:p>
          <a:p>
            <a:pPr marL="0" indent="0" rtl="1">
              <a:buNone/>
            </a:pPr>
            <a:r>
              <a:rPr lang="en-US" dirty="0" smtClean="0">
                <a:solidFill>
                  <a:schemeClr val="bg2">
                    <a:lumMod val="10000"/>
                  </a:schemeClr>
                </a:solidFill>
              </a:rPr>
              <a:t>Independent-Samples </a:t>
            </a:r>
            <a:r>
              <a:rPr lang="en-US" dirty="0">
                <a:solidFill>
                  <a:schemeClr val="bg2">
                    <a:lumMod val="10000"/>
                  </a:schemeClr>
                </a:solidFill>
              </a:rPr>
              <a:t>T </a:t>
            </a:r>
            <a:r>
              <a:rPr lang="en-US" dirty="0" smtClean="0">
                <a:solidFill>
                  <a:schemeClr val="bg2">
                    <a:lumMod val="10000"/>
                  </a:schemeClr>
                </a:solidFill>
              </a:rPr>
              <a:t>Test</a:t>
            </a:r>
          </a:p>
          <a:p>
            <a:pPr marL="0" indent="0" rtl="1">
              <a:buNone/>
            </a:pPr>
            <a:endParaRPr lang="en-US" dirty="0"/>
          </a:p>
          <a:p>
            <a:pPr marL="0" indent="0">
              <a:buNone/>
            </a:pPr>
            <a:r>
              <a:rPr lang="en-US" b="1" dirty="0"/>
              <a:t> </a:t>
            </a:r>
            <a:endParaRPr lang="fa-IR" b="1" dirty="0">
              <a:solidFill>
                <a:schemeClr val="bg2">
                  <a:lumMod val="10000"/>
                </a:schemeClr>
              </a:solidFill>
            </a:endParaRPr>
          </a:p>
        </p:txBody>
      </p:sp>
      <p:pic>
        <p:nvPicPr>
          <p:cNvPr id="4" name="Picture 3"/>
          <p:cNvPicPr>
            <a:picLocks noChangeAspect="1"/>
          </p:cNvPicPr>
          <p:nvPr/>
        </p:nvPicPr>
        <p:blipFill>
          <a:blip r:embed="rId2"/>
          <a:stretch>
            <a:fillRect/>
          </a:stretch>
        </p:blipFill>
        <p:spPr>
          <a:xfrm>
            <a:off x="573853" y="3583277"/>
            <a:ext cx="5800725" cy="581025"/>
          </a:xfrm>
          <a:prstGeom prst="rect">
            <a:avLst/>
          </a:prstGeom>
        </p:spPr>
      </p:pic>
    </p:spTree>
    <p:extLst>
      <p:ext uri="{BB962C8B-B14F-4D97-AF65-F5344CB8AC3E}">
        <p14:creationId xmlns:p14="http://schemas.microsoft.com/office/powerpoint/2010/main" val="606671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671" y="333486"/>
            <a:ext cx="10762129" cy="6067313"/>
          </a:xfrm>
        </p:spPr>
        <p:txBody>
          <a:bodyPr/>
          <a:lstStyle/>
          <a:p>
            <a:pPr marL="0" indent="0" algn="r" rtl="1">
              <a:buNone/>
            </a:pPr>
            <a:r>
              <a:rPr lang="fa-IR" sz="3600" b="1" dirty="0">
                <a:solidFill>
                  <a:srgbClr val="C00000"/>
                </a:solidFill>
                <a:cs typeface="B Kamran" panose="00000400000000000000" pitchFamily="2" charset="-78"/>
              </a:rPr>
              <a:t>نحوه انجام آزمون </a:t>
            </a:r>
            <a:r>
              <a:rPr lang="en-US" sz="3600" b="1" dirty="0">
                <a:solidFill>
                  <a:srgbClr val="C00000"/>
                </a:solidFill>
                <a:cs typeface="B Kamran" panose="00000400000000000000" pitchFamily="2" charset="-78"/>
              </a:rPr>
              <a:t>T</a:t>
            </a:r>
            <a:r>
              <a:rPr lang="fa-IR" sz="3600" b="1" dirty="0">
                <a:solidFill>
                  <a:srgbClr val="C00000"/>
                </a:solidFill>
                <a:cs typeface="B Kamran" panose="00000400000000000000" pitchFamily="2" charset="-78"/>
              </a:rPr>
              <a:t> دو گروه مستقل</a:t>
            </a:r>
            <a:r>
              <a:rPr lang="fa-IR" dirty="0" smtClean="0">
                <a:solidFill>
                  <a:srgbClr val="C00000"/>
                </a:solidFill>
              </a:rPr>
              <a:t>: </a:t>
            </a:r>
            <a:endParaRPr lang="en-US" dirty="0">
              <a:solidFill>
                <a:srgbClr val="C00000"/>
              </a:solidFill>
            </a:endParaRPr>
          </a:p>
        </p:txBody>
      </p:sp>
      <p:pic>
        <p:nvPicPr>
          <p:cNvPr id="4" name="Picture 3"/>
          <p:cNvPicPr>
            <a:picLocks noChangeAspect="1"/>
          </p:cNvPicPr>
          <p:nvPr/>
        </p:nvPicPr>
        <p:blipFill>
          <a:blip r:embed="rId2"/>
          <a:stretch>
            <a:fillRect/>
          </a:stretch>
        </p:blipFill>
        <p:spPr>
          <a:xfrm>
            <a:off x="1452899" y="901344"/>
            <a:ext cx="5800725" cy="581025"/>
          </a:xfrm>
          <a:prstGeom prst="rect">
            <a:avLst/>
          </a:prstGeom>
        </p:spPr>
      </p:pic>
      <p:sp>
        <p:nvSpPr>
          <p:cNvPr id="5" name="Rectangle 4"/>
          <p:cNvSpPr/>
          <p:nvPr/>
        </p:nvSpPr>
        <p:spPr>
          <a:xfrm>
            <a:off x="1188496" y="1772244"/>
            <a:ext cx="7788536" cy="923330"/>
          </a:xfrm>
          <a:prstGeom prst="rect">
            <a:avLst/>
          </a:prstGeom>
        </p:spPr>
        <p:txBody>
          <a:bodyPr wrap="square">
            <a:spAutoFit/>
          </a:bodyPr>
          <a:lstStyle/>
          <a:p>
            <a:r>
              <a:rPr lang="en-US" b="1" i="1" dirty="0">
                <a:latin typeface="iransans"/>
              </a:rPr>
              <a:t>Analyze → Compare Means → Independent-Samples T Test </a:t>
            </a:r>
            <a:endParaRPr lang="en-US" b="1" dirty="0">
              <a:latin typeface="iransans"/>
            </a:endParaRPr>
          </a:p>
          <a:p>
            <a:r>
              <a:rPr lang="en-US" dirty="0"/>
              <a:t/>
            </a:r>
            <a:br>
              <a:rPr lang="en-US" dirty="0"/>
            </a:br>
            <a:endParaRPr lang="en-US" dirty="0"/>
          </a:p>
        </p:txBody>
      </p:sp>
      <p:pic>
        <p:nvPicPr>
          <p:cNvPr id="6" name="Picture 5"/>
          <p:cNvPicPr>
            <a:picLocks noChangeAspect="1"/>
          </p:cNvPicPr>
          <p:nvPr/>
        </p:nvPicPr>
        <p:blipFill>
          <a:blip r:embed="rId3"/>
          <a:stretch>
            <a:fillRect/>
          </a:stretch>
        </p:blipFill>
        <p:spPr>
          <a:xfrm>
            <a:off x="1188496" y="2587606"/>
            <a:ext cx="6829425" cy="3705225"/>
          </a:xfrm>
          <a:prstGeom prst="rect">
            <a:avLst/>
          </a:prstGeom>
        </p:spPr>
      </p:pic>
    </p:spTree>
    <p:extLst>
      <p:ext uri="{BB962C8B-B14F-4D97-AF65-F5344CB8AC3E}">
        <p14:creationId xmlns:p14="http://schemas.microsoft.com/office/powerpoint/2010/main" val="1321055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5761" y="0"/>
            <a:ext cx="11370833" cy="6314739"/>
          </a:xfrm>
        </p:spPr>
        <p:txBody>
          <a:bodyPr>
            <a:normAutofit/>
          </a:bodyPr>
          <a:lstStyle/>
          <a:p>
            <a:pPr algn="r" rtl="1"/>
            <a:endParaRPr lang="en-US" dirty="0" smtClean="0"/>
          </a:p>
          <a:p>
            <a:pPr algn="r"/>
            <a:r>
              <a:rPr lang="fa-IR" dirty="0"/>
              <a:t>مخفف عبارت </a:t>
            </a:r>
            <a:r>
              <a:rPr lang="en-US" dirty="0" smtClean="0"/>
              <a:t> </a:t>
            </a:r>
            <a:r>
              <a:rPr lang="fa-IR" dirty="0" smtClean="0"/>
              <a:t>s</a:t>
            </a:r>
            <a:r>
              <a:rPr lang="en-US" dirty="0" err="1" smtClean="0">
                <a:cs typeface="B Nazanin" panose="00000400000000000000" pitchFamily="2" charset="-78"/>
              </a:rPr>
              <a:t>pss</a:t>
            </a:r>
            <a:r>
              <a:rPr lang="en-US" dirty="0" smtClean="0">
                <a:cs typeface="B Nazanin" panose="00000400000000000000" pitchFamily="2" charset="-78"/>
              </a:rPr>
              <a:t> </a:t>
            </a:r>
          </a:p>
          <a:p>
            <a:pPr algn="r"/>
            <a:r>
              <a:rPr lang="en-US" dirty="0" smtClean="0">
                <a:cs typeface="B Nazanin" panose="00000400000000000000" pitchFamily="2" charset="-78"/>
              </a:rPr>
              <a:t>Statistical </a:t>
            </a:r>
            <a:r>
              <a:rPr lang="en-US" dirty="0">
                <a:cs typeface="B Nazanin" panose="00000400000000000000" pitchFamily="2" charset="-78"/>
              </a:rPr>
              <a:t>Package for the Social </a:t>
            </a:r>
            <a:r>
              <a:rPr lang="en-US" dirty="0" smtClean="0">
                <a:cs typeface="B Nazanin" panose="00000400000000000000" pitchFamily="2" charset="-78"/>
              </a:rPr>
              <a:t>Sciences</a:t>
            </a:r>
          </a:p>
          <a:p>
            <a:pPr algn="r"/>
            <a:r>
              <a:rPr lang="fa-IR" dirty="0" smtClean="0">
                <a:cs typeface="B Nazanin" panose="00000400000000000000" pitchFamily="2" charset="-78"/>
              </a:rPr>
              <a:t>به </a:t>
            </a:r>
            <a:r>
              <a:rPr lang="fa-IR" dirty="0">
                <a:cs typeface="B Nazanin" panose="00000400000000000000" pitchFamily="2" charset="-78"/>
              </a:rPr>
              <a:t>معنای بسته ی آماری برای علوم اجتماعی می باشد.</a:t>
            </a:r>
          </a:p>
          <a:p>
            <a:pPr algn="r" rtl="1"/>
            <a:r>
              <a:rPr lang="fa-IR" dirty="0" smtClean="0">
                <a:cs typeface="B Nazanin" panose="00000400000000000000" pitchFamily="2" charset="-78"/>
              </a:rPr>
              <a:t> </a:t>
            </a:r>
            <a:r>
              <a:rPr lang="fa-IR" dirty="0">
                <a:cs typeface="B Nazanin" panose="00000400000000000000" pitchFamily="2" charset="-78"/>
              </a:rPr>
              <a:t>در ابتدا این نرم افزار بیشتر با هدف کاربرد و استفاده از آمار و روشهای آماری </a:t>
            </a:r>
            <a:r>
              <a:rPr lang="fa-IR" dirty="0" smtClean="0">
                <a:cs typeface="B Nazanin" panose="00000400000000000000" pitchFamily="2" charset="-78"/>
              </a:rPr>
              <a:t>در</a:t>
            </a:r>
            <a:r>
              <a:rPr lang="en-US" dirty="0" smtClean="0">
                <a:cs typeface="B Nazanin" panose="00000400000000000000" pitchFamily="2" charset="-78"/>
              </a:rPr>
              <a:t> </a:t>
            </a:r>
            <a:r>
              <a:rPr lang="fa-IR" dirty="0" smtClean="0">
                <a:cs typeface="B Nazanin" panose="00000400000000000000" pitchFamily="2" charset="-78"/>
              </a:rPr>
              <a:t>علوم </a:t>
            </a:r>
            <a:r>
              <a:rPr lang="fa-IR" dirty="0">
                <a:cs typeface="B Nazanin" panose="00000400000000000000" pitchFamily="2" charset="-78"/>
              </a:rPr>
              <a:t>اجتماعی نوشته شده بود اما امروزه از این نرم افزار برای تحلیل آماری </a:t>
            </a:r>
            <a:r>
              <a:rPr lang="fa-IR" dirty="0" smtClean="0">
                <a:cs typeface="B Nazanin" panose="00000400000000000000" pitchFamily="2" charset="-78"/>
              </a:rPr>
              <a:t>در</a:t>
            </a:r>
            <a:r>
              <a:rPr lang="en-US" dirty="0" smtClean="0">
                <a:cs typeface="B Nazanin" panose="00000400000000000000" pitchFamily="2" charset="-78"/>
              </a:rPr>
              <a:t> </a:t>
            </a:r>
            <a:r>
              <a:rPr lang="fa-IR" dirty="0" smtClean="0">
                <a:cs typeface="B Nazanin" panose="00000400000000000000" pitchFamily="2" charset="-78"/>
              </a:rPr>
              <a:t>تمامی </a:t>
            </a:r>
            <a:r>
              <a:rPr lang="fa-IR" dirty="0">
                <a:cs typeface="B Nazanin" panose="00000400000000000000" pitchFamily="2" charset="-78"/>
              </a:rPr>
              <a:t>رشته ها استفاده می گردد</a:t>
            </a:r>
            <a:r>
              <a:rPr lang="fa-IR" dirty="0" smtClean="0">
                <a:cs typeface="B Nazanin" panose="00000400000000000000" pitchFamily="2" charset="-78"/>
              </a:rPr>
              <a:t>. </a:t>
            </a:r>
            <a:r>
              <a:rPr lang="fa-IR" dirty="0">
                <a:cs typeface="B Nazanin" panose="00000400000000000000" pitchFamily="2" charset="-78"/>
              </a:rPr>
              <a:t>این نرم افزار به دلیل سادگی و پوشش نسبتا کامل روشهای آماری به </a:t>
            </a:r>
            <a:r>
              <a:rPr lang="fa-IR" dirty="0" smtClean="0">
                <a:cs typeface="B Nazanin" panose="00000400000000000000" pitchFamily="2" charset="-78"/>
              </a:rPr>
              <a:t>پرکاربردترین</a:t>
            </a:r>
            <a:r>
              <a:rPr lang="en-US" dirty="0" smtClean="0">
                <a:cs typeface="B Nazanin" panose="00000400000000000000" pitchFamily="2" charset="-78"/>
              </a:rPr>
              <a:t> </a:t>
            </a:r>
            <a:r>
              <a:rPr lang="fa-IR" dirty="0" smtClean="0">
                <a:cs typeface="B Nazanin" panose="00000400000000000000" pitchFamily="2" charset="-78"/>
              </a:rPr>
              <a:t>نرم </a:t>
            </a:r>
            <a:r>
              <a:rPr lang="fa-IR" dirty="0">
                <a:cs typeface="B Nazanin" panose="00000400000000000000" pitchFamily="2" charset="-78"/>
              </a:rPr>
              <a:t>افزار تحلیل آماری در کشور ما تبدیل شده است</a:t>
            </a:r>
            <a:endParaRPr lang="en-US" dirty="0" smtClean="0">
              <a:cs typeface="B Nazanin" panose="00000400000000000000" pitchFamily="2" charset="-78"/>
            </a:endParaRPr>
          </a:p>
          <a:p>
            <a:pPr algn="r" rtl="1"/>
            <a:r>
              <a:rPr lang="fa-IR" dirty="0" smtClean="0">
                <a:cs typeface="B Nazanin" panose="00000400000000000000" pitchFamily="2" charset="-78"/>
              </a:rPr>
              <a:t>ابتدا قسمت</a:t>
            </a:r>
            <a:r>
              <a:rPr lang="en-US" dirty="0" smtClean="0">
                <a:cs typeface="B Nazanin" panose="00000400000000000000" pitchFamily="2" charset="-78"/>
              </a:rPr>
              <a:t> </a:t>
            </a:r>
            <a:r>
              <a:rPr lang="fa-IR" dirty="0" smtClean="0">
                <a:cs typeface="B Nazanin" panose="00000400000000000000" pitchFamily="2" charset="-78"/>
              </a:rPr>
              <a:t>هاي متفاوت نرم</a:t>
            </a:r>
            <a:r>
              <a:rPr lang="en-US" dirty="0" smtClean="0">
                <a:cs typeface="B Nazanin" panose="00000400000000000000" pitchFamily="2" charset="-78"/>
              </a:rPr>
              <a:t> </a:t>
            </a:r>
            <a:r>
              <a:rPr lang="fa-IR" dirty="0" smtClean="0">
                <a:cs typeface="B Nazanin" panose="00000400000000000000" pitchFamily="2" charset="-78"/>
              </a:rPr>
              <a:t>افزار  </a:t>
            </a:r>
            <a:r>
              <a:rPr lang="en-US" dirty="0" smtClean="0">
                <a:cs typeface="B Nazanin" panose="00000400000000000000" pitchFamily="2" charset="-78"/>
              </a:rPr>
              <a:t>SPSS</a:t>
            </a:r>
            <a:r>
              <a:rPr lang="fa-IR" dirty="0" smtClean="0">
                <a:cs typeface="B Nazanin" panose="00000400000000000000" pitchFamily="2" charset="-78"/>
              </a:rPr>
              <a:t> را معرفي خواهيم كرد :</a:t>
            </a:r>
          </a:p>
          <a:p>
            <a:pPr algn="r" rtl="1"/>
            <a:r>
              <a:rPr lang="fa-IR" dirty="0" smtClean="0">
                <a:cs typeface="B Nazanin" panose="00000400000000000000" pitchFamily="2" charset="-78"/>
              </a:rPr>
              <a:t>در اين قسمت به معرفي محيط نرم</a:t>
            </a:r>
            <a:r>
              <a:rPr lang="en-US" dirty="0" smtClean="0">
                <a:cs typeface="B Nazanin" panose="00000400000000000000" pitchFamily="2" charset="-78"/>
              </a:rPr>
              <a:t> </a:t>
            </a:r>
            <a:r>
              <a:rPr lang="fa-IR" dirty="0" smtClean="0">
                <a:cs typeface="B Nazanin" panose="00000400000000000000" pitchFamily="2" charset="-78"/>
              </a:rPr>
              <a:t>افزار و اعمال مقدماتي در آن، مي</a:t>
            </a:r>
            <a:r>
              <a:rPr lang="en-US" dirty="0" smtClean="0">
                <a:cs typeface="B Nazanin" panose="00000400000000000000" pitchFamily="2" charset="-78"/>
              </a:rPr>
              <a:t> </a:t>
            </a:r>
            <a:r>
              <a:rPr lang="fa-IR" dirty="0" smtClean="0">
                <a:cs typeface="B Nazanin" panose="00000400000000000000" pitchFamily="2" charset="-78"/>
              </a:rPr>
              <a:t>پردازيم .</a:t>
            </a:r>
            <a:endParaRPr lang="en-US" dirty="0" smtClean="0">
              <a:cs typeface="B Nazanin" panose="00000400000000000000" pitchFamily="2" charset="-78"/>
            </a:endParaRPr>
          </a:p>
          <a:p>
            <a:pPr algn="r" rtl="1"/>
            <a:r>
              <a:rPr lang="fa-IR" dirty="0" smtClean="0">
                <a:cs typeface="B Nazanin" panose="00000400000000000000" pitchFamily="2" charset="-78"/>
              </a:rPr>
              <a:t> 1ـ1 ـ معرفي محيط نرم</a:t>
            </a:r>
            <a:r>
              <a:rPr lang="en-US" dirty="0" smtClean="0">
                <a:cs typeface="B Nazanin" panose="00000400000000000000" pitchFamily="2" charset="-78"/>
              </a:rPr>
              <a:t> </a:t>
            </a:r>
            <a:r>
              <a:rPr lang="fa-IR" dirty="0" smtClean="0">
                <a:cs typeface="B Nazanin" panose="00000400000000000000" pitchFamily="2" charset="-78"/>
              </a:rPr>
              <a:t>افزار پس از اجراي نرم</a:t>
            </a:r>
            <a:r>
              <a:rPr lang="en-US" dirty="0" smtClean="0">
                <a:cs typeface="B Nazanin" panose="00000400000000000000" pitchFamily="2" charset="-78"/>
              </a:rPr>
              <a:t> </a:t>
            </a:r>
            <a:r>
              <a:rPr lang="fa-IR" dirty="0" smtClean="0">
                <a:cs typeface="B Nazanin" panose="00000400000000000000" pitchFamily="2" charset="-78"/>
              </a:rPr>
              <a:t>افزار، با پنجرهاي تحت عنوان 19 </a:t>
            </a:r>
            <a:r>
              <a:rPr lang="en-US" dirty="0" smtClean="0">
                <a:cs typeface="B Nazanin" panose="00000400000000000000" pitchFamily="2" charset="-78"/>
              </a:rPr>
              <a:t> Statistics SPSS IBM </a:t>
            </a:r>
            <a:r>
              <a:rPr lang="fa-IR" dirty="0" smtClean="0">
                <a:cs typeface="B Nazanin" panose="00000400000000000000" pitchFamily="2" charset="-78"/>
              </a:rPr>
              <a:t>مواجه خواهيد شد، كـه بـا انتخاب دكمه </a:t>
            </a:r>
            <a:r>
              <a:rPr lang="en-US" dirty="0" smtClean="0">
                <a:cs typeface="B Nazanin" panose="00000400000000000000" pitchFamily="2" charset="-78"/>
              </a:rPr>
              <a:t> Cancel </a:t>
            </a:r>
            <a:r>
              <a:rPr lang="fa-IR" dirty="0" smtClean="0">
                <a:cs typeface="B Nazanin" panose="00000400000000000000" pitchFamily="2" charset="-78"/>
              </a:rPr>
              <a:t>وارد پنجره اصلي </a:t>
            </a:r>
            <a:r>
              <a:rPr lang="en-US" dirty="0" smtClean="0">
                <a:cs typeface="B Nazanin" panose="00000400000000000000" pitchFamily="2" charset="-78"/>
              </a:rPr>
              <a:t> SPSS </a:t>
            </a:r>
            <a:r>
              <a:rPr lang="fa-IR" dirty="0" smtClean="0">
                <a:cs typeface="B Nazanin" panose="00000400000000000000" pitchFamily="2" charset="-78"/>
              </a:rPr>
              <a:t>خواهيد شد.</a:t>
            </a:r>
            <a:endParaRPr lang="en-US" dirty="0" smtClean="0">
              <a:cs typeface="B Nazanin" panose="00000400000000000000" pitchFamily="2" charset="-78"/>
            </a:endParaRPr>
          </a:p>
          <a:p>
            <a:pPr algn="r" rtl="1"/>
            <a:r>
              <a:rPr lang="fa-IR" b="1" dirty="0" smtClean="0">
                <a:solidFill>
                  <a:srgbClr val="C00000"/>
                </a:solidFill>
                <a:cs typeface="B Nazanin" panose="00000400000000000000" pitchFamily="2" charset="-78"/>
              </a:rPr>
              <a:t>نوار عنوان </a:t>
            </a:r>
            <a:r>
              <a:rPr lang="fa-IR" dirty="0" smtClean="0">
                <a:cs typeface="B Nazanin" panose="00000400000000000000" pitchFamily="2" charset="-78"/>
              </a:rPr>
              <a:t>: برنامه </a:t>
            </a:r>
            <a:r>
              <a:rPr lang="en-US" dirty="0" smtClean="0">
                <a:cs typeface="B Nazanin" panose="00000400000000000000" pitchFamily="2" charset="-78"/>
              </a:rPr>
              <a:t>SPSS </a:t>
            </a:r>
            <a:r>
              <a:rPr lang="fa-IR" dirty="0" smtClean="0">
                <a:cs typeface="B Nazanin" panose="00000400000000000000" pitchFamily="2" charset="-78"/>
              </a:rPr>
              <a:t>نيز مانند ساير نرم افزارهاي تحت </a:t>
            </a:r>
            <a:r>
              <a:rPr lang="en-US" dirty="0" smtClean="0">
                <a:cs typeface="B Nazanin" panose="00000400000000000000" pitchFamily="2" charset="-78"/>
              </a:rPr>
              <a:t> Windows </a:t>
            </a:r>
            <a:r>
              <a:rPr lang="fa-IR" dirty="0" smtClean="0">
                <a:cs typeface="B Nazanin" panose="00000400000000000000" pitchFamily="2" charset="-78"/>
              </a:rPr>
              <a:t>داراي نوار عنوان اسـت كـه در آن نـام فايـل </a:t>
            </a:r>
            <a:r>
              <a:rPr lang="en-US" dirty="0" smtClean="0">
                <a:cs typeface="B Nazanin" panose="00000400000000000000" pitchFamily="2" charset="-78"/>
              </a:rPr>
              <a:t> SPSS </a:t>
            </a:r>
            <a:r>
              <a:rPr lang="fa-IR" dirty="0" smtClean="0">
                <a:cs typeface="B Nazanin" panose="00000400000000000000" pitchFamily="2" charset="-78"/>
              </a:rPr>
              <a:t>را مشاهده مي كنيد. </a:t>
            </a:r>
            <a:endParaRPr lang="en-US" dirty="0" smtClean="0">
              <a:cs typeface="B Nazanin" panose="00000400000000000000" pitchFamily="2" charset="-78"/>
            </a:endParaRPr>
          </a:p>
          <a:p>
            <a:pPr algn="r" rtl="1"/>
            <a:r>
              <a:rPr lang="fa-IR" b="1" dirty="0" smtClean="0">
                <a:solidFill>
                  <a:srgbClr val="C00000"/>
                </a:solidFill>
                <a:cs typeface="B Nazanin" panose="00000400000000000000" pitchFamily="2" charset="-78"/>
              </a:rPr>
              <a:t>نوار منو </a:t>
            </a:r>
            <a:r>
              <a:rPr lang="fa-IR" dirty="0" smtClean="0">
                <a:cs typeface="B Nazanin" panose="00000400000000000000" pitchFamily="2" charset="-78"/>
              </a:rPr>
              <a:t>: همانطور كه در شكل زير مشاهده مي كنيد اين نوار شامل منوهاي زيادي مي باشد كه به مـرور زمـان بـا آنها آشنا ميشويد ( مهمترين منوهاي اين نوار، منوهاي </a:t>
            </a:r>
            <a:r>
              <a:rPr lang="en-US" dirty="0" smtClean="0">
                <a:cs typeface="B Nazanin" panose="00000400000000000000" pitchFamily="2" charset="-78"/>
              </a:rPr>
              <a:t> Analyze </a:t>
            </a:r>
            <a:r>
              <a:rPr lang="fa-IR" dirty="0" smtClean="0">
                <a:cs typeface="B Nazanin" panose="00000400000000000000" pitchFamily="2" charset="-78"/>
              </a:rPr>
              <a:t>و </a:t>
            </a:r>
            <a:r>
              <a:rPr lang="en-US" dirty="0" smtClean="0">
                <a:cs typeface="B Nazanin" panose="00000400000000000000" pitchFamily="2" charset="-78"/>
              </a:rPr>
              <a:t>Graphs  </a:t>
            </a:r>
            <a:r>
              <a:rPr lang="fa-IR" dirty="0" smtClean="0">
                <a:cs typeface="B Nazanin" panose="00000400000000000000" pitchFamily="2" charset="-78"/>
              </a:rPr>
              <a:t>مي باشند </a:t>
            </a:r>
            <a:r>
              <a:rPr lang="en-US" dirty="0" smtClean="0">
                <a:cs typeface="B Nazanin" panose="00000400000000000000" pitchFamily="2" charset="-78"/>
              </a:rPr>
              <a:t>(</a:t>
            </a:r>
            <a:endParaRPr lang="en-US" dirty="0">
              <a:cs typeface="B Nazanin" panose="00000400000000000000" pitchFamily="2" charset="-78"/>
            </a:endParaRPr>
          </a:p>
        </p:txBody>
      </p:sp>
    </p:spTree>
    <p:extLst>
      <p:ext uri="{BB962C8B-B14F-4D97-AF65-F5344CB8AC3E}">
        <p14:creationId xmlns:p14="http://schemas.microsoft.com/office/powerpoint/2010/main" val="1221883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09109" y="1184084"/>
            <a:ext cx="10515600" cy="2093646"/>
          </a:xfrm>
          <a:prstGeom prst="rect">
            <a:avLst/>
          </a:prstGeom>
        </p:spPr>
      </p:pic>
      <p:sp>
        <p:nvSpPr>
          <p:cNvPr id="5" name="Rectangle 4"/>
          <p:cNvSpPr/>
          <p:nvPr/>
        </p:nvSpPr>
        <p:spPr>
          <a:xfrm>
            <a:off x="709109" y="3746443"/>
            <a:ext cx="10248452" cy="1938992"/>
          </a:xfrm>
          <a:prstGeom prst="rect">
            <a:avLst/>
          </a:prstGeom>
        </p:spPr>
        <p:txBody>
          <a:bodyPr wrap="square">
            <a:spAutoFit/>
          </a:bodyPr>
          <a:lstStyle/>
          <a:p>
            <a:pPr algn="just" rtl="1"/>
            <a:r>
              <a:rPr lang="fa-IR" sz="2400" dirty="0">
                <a:latin typeface="iransans"/>
                <a:cs typeface="B Nazanin" panose="00000400000000000000" pitchFamily="2" charset="-78"/>
              </a:rPr>
              <a:t>نکته مهم این است که فرض همگن بودن واریانس‌ها رد شده است </a:t>
            </a:r>
            <a:r>
              <a:rPr lang="fa-IR" sz="2400" dirty="0" smtClean="0">
                <a:latin typeface="iransans"/>
                <a:cs typeface="B Nazanin" panose="00000400000000000000" pitchFamily="2" charset="-78"/>
              </a:rPr>
              <a:t>(</a:t>
            </a:r>
            <a:r>
              <a:rPr lang="en-US" sz="2400" dirty="0">
                <a:latin typeface="iransans"/>
                <a:cs typeface="B Nazanin" panose="00000400000000000000" pitchFamily="2" charset="-78"/>
              </a:rPr>
              <a:t>P-value &lt; 0.001</a:t>
            </a:r>
            <a:r>
              <a:rPr lang="en-US" sz="2400" dirty="0" smtClean="0">
                <a:latin typeface="iransans"/>
                <a:cs typeface="B Nazanin" panose="00000400000000000000" pitchFamily="2" charset="-78"/>
              </a:rPr>
              <a:t> </a:t>
            </a:r>
            <a:r>
              <a:rPr lang="fa-IR" sz="2400" dirty="0" smtClean="0">
                <a:latin typeface="iransans"/>
                <a:cs typeface="B Nazanin" panose="00000400000000000000" pitchFamily="2" charset="-78"/>
              </a:rPr>
              <a:t>)</a:t>
            </a:r>
            <a:r>
              <a:rPr lang="en-US" sz="2400" dirty="0" smtClean="0">
                <a:latin typeface="iransans"/>
                <a:cs typeface="B Nazanin" panose="00000400000000000000" pitchFamily="2" charset="-78"/>
              </a:rPr>
              <a:t> </a:t>
            </a:r>
            <a:r>
              <a:rPr lang="fa-IR" sz="2400" dirty="0" smtClean="0">
                <a:latin typeface="iransans"/>
                <a:cs typeface="B Nazanin" panose="00000400000000000000" pitchFamily="2" charset="-78"/>
              </a:rPr>
              <a:t>به </a:t>
            </a:r>
            <a:r>
              <a:rPr lang="fa-IR" sz="2400" dirty="0">
                <a:latin typeface="iransans"/>
                <a:cs typeface="B Nazanin" panose="00000400000000000000" pitchFamily="2" charset="-78"/>
              </a:rPr>
              <a:t>همین دلیل ما از نتایج سطر </a:t>
            </a:r>
            <a:r>
              <a:rPr lang="en-US" sz="2400" dirty="0">
                <a:latin typeface="iransans"/>
                <a:cs typeface="B Nazanin" panose="00000400000000000000" pitchFamily="2" charset="-78"/>
              </a:rPr>
              <a:t>Equal </a:t>
            </a:r>
            <a:r>
              <a:rPr lang="fa-IR" sz="2400" dirty="0" smtClean="0">
                <a:latin typeface="iransans"/>
                <a:cs typeface="B Nazanin" panose="00000400000000000000" pitchFamily="2" charset="-78"/>
              </a:rPr>
              <a:t>  </a:t>
            </a:r>
            <a:r>
              <a:rPr lang="en-US" sz="2400" dirty="0" smtClean="0">
                <a:latin typeface="iransans"/>
                <a:cs typeface="B Nazanin" panose="00000400000000000000" pitchFamily="2" charset="-78"/>
              </a:rPr>
              <a:t> variances </a:t>
            </a:r>
            <a:r>
              <a:rPr lang="en-US" sz="2400" dirty="0">
                <a:latin typeface="iransans"/>
                <a:cs typeface="B Nazanin" panose="00000400000000000000" pitchFamily="2" charset="-78"/>
              </a:rPr>
              <a:t>not </a:t>
            </a:r>
            <a:r>
              <a:rPr lang="en-US" sz="2400" dirty="0" smtClean="0">
                <a:latin typeface="iransans"/>
                <a:cs typeface="B Nazanin" panose="00000400000000000000" pitchFamily="2" charset="-78"/>
              </a:rPr>
              <a:t>assumed</a:t>
            </a:r>
            <a:r>
              <a:rPr lang="fa-IR" sz="2400" dirty="0" smtClean="0">
                <a:latin typeface="iransans"/>
                <a:cs typeface="B Nazanin" panose="00000400000000000000" pitchFamily="2" charset="-78"/>
              </a:rPr>
              <a:t>استفاده </a:t>
            </a:r>
            <a:r>
              <a:rPr lang="fa-IR" sz="2400" dirty="0">
                <a:latin typeface="iransans"/>
                <a:cs typeface="B Nazanin" panose="00000400000000000000" pitchFamily="2" charset="-78"/>
              </a:rPr>
              <a:t>می‌کنیم</a:t>
            </a:r>
            <a:r>
              <a:rPr lang="fa-IR" sz="2400" dirty="0" smtClean="0">
                <a:latin typeface="iransans"/>
                <a:cs typeface="B Nazanin" panose="00000400000000000000" pitchFamily="2" charset="-78"/>
              </a:rPr>
              <a:t>.</a:t>
            </a:r>
          </a:p>
          <a:p>
            <a:pPr algn="just" rtl="1"/>
            <a:endParaRPr lang="fa-IR" sz="2400" dirty="0">
              <a:latin typeface="iransans"/>
              <a:cs typeface="B Nazanin" panose="00000400000000000000" pitchFamily="2" charset="-78"/>
            </a:endParaRPr>
          </a:p>
          <a:p>
            <a:pPr algn="just" rtl="1"/>
            <a:r>
              <a:rPr lang="fa-IR" sz="2400" dirty="0">
                <a:latin typeface="iransans"/>
                <a:cs typeface="B Nazanin" panose="00000400000000000000" pitchFamily="2" charset="-78"/>
              </a:rPr>
              <a:t>نتیجه به دست آمده نشان می‌دهد میانگین کلسترول مردان و زنان با یکدیگر اختلاف معنادار ندارند (</a:t>
            </a:r>
            <a:r>
              <a:rPr lang="en-US" sz="2400" dirty="0">
                <a:latin typeface="iransans"/>
                <a:cs typeface="B Nazanin" panose="00000400000000000000" pitchFamily="2" charset="-78"/>
              </a:rPr>
              <a:t>P-value = </a:t>
            </a:r>
            <a:r>
              <a:rPr lang="en-US" sz="2400" dirty="0" smtClean="0">
                <a:latin typeface="iransans"/>
                <a:cs typeface="B Nazanin" panose="00000400000000000000" pitchFamily="2" charset="-78"/>
              </a:rPr>
              <a:t>0.299</a:t>
            </a:r>
            <a:r>
              <a:rPr lang="fa-IR" sz="2400" dirty="0">
                <a:latin typeface="iransans"/>
                <a:cs typeface="B Nazanin" panose="00000400000000000000" pitchFamily="2" charset="-78"/>
              </a:rPr>
              <a:t>)</a:t>
            </a:r>
            <a:endParaRPr lang="en-US" sz="2400" dirty="0">
              <a:latin typeface="iransans"/>
              <a:cs typeface="B Nazanin" panose="00000400000000000000" pitchFamily="2" charset="-78"/>
            </a:endParaRPr>
          </a:p>
        </p:txBody>
      </p:sp>
      <p:sp>
        <p:nvSpPr>
          <p:cNvPr id="6" name="Rectangle 5"/>
          <p:cNvSpPr/>
          <p:nvPr/>
        </p:nvSpPr>
        <p:spPr>
          <a:xfrm>
            <a:off x="8732276" y="392205"/>
            <a:ext cx="2656496" cy="646331"/>
          </a:xfrm>
          <a:prstGeom prst="rect">
            <a:avLst/>
          </a:prstGeom>
        </p:spPr>
        <p:txBody>
          <a:bodyPr wrap="none">
            <a:spAutoFit/>
          </a:bodyPr>
          <a:lstStyle/>
          <a:p>
            <a:r>
              <a:rPr lang="fa-IR" sz="3600" b="1" dirty="0">
                <a:solidFill>
                  <a:srgbClr val="C00000"/>
                </a:solidFill>
                <a:cs typeface="B Kamran" panose="00000400000000000000" pitchFamily="2" charset="-78"/>
              </a:rPr>
              <a:t>تفسیر خروجی آزمون:</a:t>
            </a:r>
            <a:endParaRPr lang="en-US" sz="3600" b="1" dirty="0">
              <a:solidFill>
                <a:srgbClr val="C00000"/>
              </a:solidFill>
              <a:cs typeface="B Kamran" panose="00000400000000000000" pitchFamily="2" charset="-78"/>
            </a:endParaRPr>
          </a:p>
        </p:txBody>
      </p:sp>
    </p:spTree>
    <p:extLst>
      <p:ext uri="{BB962C8B-B14F-4D97-AF65-F5344CB8AC3E}">
        <p14:creationId xmlns:p14="http://schemas.microsoft.com/office/powerpoint/2010/main" val="244346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019" y="282612"/>
            <a:ext cx="10515600" cy="1325563"/>
          </a:xfrm>
        </p:spPr>
        <p:txBody>
          <a:bodyPr>
            <a:normAutofit fontScale="90000"/>
          </a:bodyPr>
          <a:lstStyle/>
          <a:p>
            <a:pPr algn="r" rtl="1"/>
            <a:r>
              <a:rPr lang="fa-IR" sz="3600" b="1" dirty="0" smtClean="0">
                <a:solidFill>
                  <a:srgbClr val="C00000"/>
                </a:solidFill>
                <a:latin typeface="+mn-lt"/>
                <a:ea typeface="+mn-ea"/>
                <a:cs typeface="B Kamran" panose="00000400000000000000" pitchFamily="2" charset="-78"/>
              </a:rPr>
              <a:t/>
            </a:r>
            <a:br>
              <a:rPr lang="fa-IR" sz="3600" b="1" dirty="0" smtClean="0">
                <a:solidFill>
                  <a:srgbClr val="C00000"/>
                </a:solidFill>
                <a:latin typeface="+mn-lt"/>
                <a:ea typeface="+mn-ea"/>
                <a:cs typeface="B Kamran" panose="00000400000000000000" pitchFamily="2" charset="-78"/>
              </a:rPr>
            </a:br>
            <a:r>
              <a:rPr lang="fa-IR" sz="3600" b="1" dirty="0">
                <a:solidFill>
                  <a:srgbClr val="C00000"/>
                </a:solidFill>
                <a:latin typeface="+mn-lt"/>
                <a:ea typeface="+mn-ea"/>
                <a:cs typeface="B Kamran" panose="00000400000000000000" pitchFamily="2" charset="-78"/>
              </a:rPr>
              <a:t/>
            </a:r>
            <a:br>
              <a:rPr lang="fa-IR" sz="3600" b="1" dirty="0">
                <a:solidFill>
                  <a:srgbClr val="C00000"/>
                </a:solidFill>
                <a:latin typeface="+mn-lt"/>
                <a:ea typeface="+mn-ea"/>
                <a:cs typeface="B Kamran" panose="00000400000000000000" pitchFamily="2" charset="-78"/>
              </a:rPr>
            </a:br>
            <a:r>
              <a:rPr lang="fa-IR" sz="3600" b="1" dirty="0" smtClean="0">
                <a:solidFill>
                  <a:srgbClr val="C00000"/>
                </a:solidFill>
                <a:latin typeface="+mn-lt"/>
                <a:ea typeface="+mn-ea"/>
                <a:cs typeface="B Kamran" panose="00000400000000000000" pitchFamily="2" charset="-78"/>
              </a:rPr>
              <a:t>نحوه </a:t>
            </a:r>
            <a:r>
              <a:rPr lang="fa-IR" sz="3600" b="1" dirty="0">
                <a:solidFill>
                  <a:srgbClr val="C00000"/>
                </a:solidFill>
                <a:latin typeface="+mn-lt"/>
                <a:ea typeface="+mn-ea"/>
                <a:cs typeface="B Kamran" panose="00000400000000000000" pitchFamily="2" charset="-78"/>
              </a:rPr>
              <a:t>انجام آزمون </a:t>
            </a:r>
            <a:r>
              <a:rPr lang="en-US" sz="3600" b="1" dirty="0">
                <a:solidFill>
                  <a:srgbClr val="C00000"/>
                </a:solidFill>
                <a:latin typeface="+mn-lt"/>
                <a:ea typeface="+mn-ea"/>
                <a:cs typeface="B Kamran" panose="00000400000000000000" pitchFamily="2" charset="-78"/>
              </a:rPr>
              <a:t>T</a:t>
            </a:r>
            <a:r>
              <a:rPr lang="fa-IR" sz="3600" b="1" dirty="0">
                <a:solidFill>
                  <a:srgbClr val="C00000"/>
                </a:solidFill>
                <a:latin typeface="+mn-lt"/>
                <a:ea typeface="+mn-ea"/>
                <a:cs typeface="B Kamran" panose="00000400000000000000" pitchFamily="2" charset="-78"/>
              </a:rPr>
              <a:t> دو گروه وابسته</a:t>
            </a:r>
            <a:r>
              <a:rPr lang="fa-IR" sz="3600" b="1" dirty="0" smtClean="0">
                <a:solidFill>
                  <a:srgbClr val="C00000"/>
                </a:solidFill>
                <a:latin typeface="+mn-lt"/>
                <a:ea typeface="+mn-ea"/>
                <a:cs typeface="B Kamran" panose="00000400000000000000" pitchFamily="2" charset="-78"/>
              </a:rPr>
              <a:t>:</a:t>
            </a:r>
            <a:br>
              <a:rPr lang="fa-IR" sz="3600" b="1" dirty="0" smtClean="0">
                <a:solidFill>
                  <a:srgbClr val="C00000"/>
                </a:solidFill>
                <a:latin typeface="+mn-lt"/>
                <a:ea typeface="+mn-ea"/>
                <a:cs typeface="B Kamran" panose="00000400000000000000" pitchFamily="2" charset="-78"/>
              </a:rPr>
            </a:br>
            <a:r>
              <a:rPr lang="fa-IR" sz="3200" b="1" dirty="0"/>
              <a:t/>
            </a:r>
            <a:br>
              <a:rPr lang="fa-IR" sz="3200" b="1" dirty="0"/>
            </a:br>
            <a:r>
              <a:rPr lang="en-US" sz="3200" dirty="0">
                <a:solidFill>
                  <a:srgbClr val="C00000"/>
                </a:solidFill>
              </a:rPr>
              <a:t/>
            </a:r>
            <a:br>
              <a:rPr lang="en-US" sz="3200" dirty="0">
                <a:solidFill>
                  <a:srgbClr val="C00000"/>
                </a:solidFill>
              </a:rPr>
            </a:br>
            <a:endParaRPr lang="en-US" sz="3200" dirty="0"/>
          </a:p>
        </p:txBody>
      </p:sp>
      <p:pic>
        <p:nvPicPr>
          <p:cNvPr id="4" name="Content Placeholder 3"/>
          <p:cNvPicPr>
            <a:picLocks noGrp="1" noChangeAspect="1"/>
          </p:cNvPicPr>
          <p:nvPr>
            <p:ph idx="1"/>
          </p:nvPr>
        </p:nvPicPr>
        <p:blipFill>
          <a:blip r:embed="rId2"/>
          <a:stretch>
            <a:fillRect/>
          </a:stretch>
        </p:blipFill>
        <p:spPr>
          <a:xfrm>
            <a:off x="268269" y="1504300"/>
            <a:ext cx="6762750" cy="714375"/>
          </a:xfrm>
          <a:prstGeom prst="rect">
            <a:avLst/>
          </a:prstGeom>
        </p:spPr>
      </p:pic>
      <p:sp>
        <p:nvSpPr>
          <p:cNvPr id="5" name="Rectangle 4"/>
          <p:cNvSpPr/>
          <p:nvPr/>
        </p:nvSpPr>
        <p:spPr>
          <a:xfrm>
            <a:off x="601644" y="2368198"/>
            <a:ext cx="6096000" cy="923330"/>
          </a:xfrm>
          <a:prstGeom prst="rect">
            <a:avLst/>
          </a:prstGeom>
        </p:spPr>
        <p:txBody>
          <a:bodyPr>
            <a:spAutoFit/>
          </a:bodyPr>
          <a:lstStyle/>
          <a:p>
            <a:r>
              <a:rPr lang="en-US" b="1" i="1" dirty="0">
                <a:latin typeface="iransans"/>
              </a:rPr>
              <a:t>Analyze → Compare Means → Paired-Samples T Test </a:t>
            </a:r>
            <a:endParaRPr lang="en-US" b="1" dirty="0">
              <a:latin typeface="iransans"/>
            </a:endParaRPr>
          </a:p>
          <a:p>
            <a:r>
              <a:rPr lang="en-US" dirty="0"/>
              <a:t/>
            </a:r>
            <a:br>
              <a:rPr lang="en-US" dirty="0"/>
            </a:br>
            <a:endParaRPr lang="en-US" dirty="0"/>
          </a:p>
        </p:txBody>
      </p:sp>
      <p:pic>
        <p:nvPicPr>
          <p:cNvPr id="6" name="Picture 5"/>
          <p:cNvPicPr>
            <a:picLocks noChangeAspect="1"/>
          </p:cNvPicPr>
          <p:nvPr/>
        </p:nvPicPr>
        <p:blipFill>
          <a:blip r:embed="rId3"/>
          <a:stretch>
            <a:fillRect/>
          </a:stretch>
        </p:blipFill>
        <p:spPr>
          <a:xfrm>
            <a:off x="2140772" y="3076687"/>
            <a:ext cx="6184081" cy="3483393"/>
          </a:xfrm>
          <a:prstGeom prst="rect">
            <a:avLst/>
          </a:prstGeom>
        </p:spPr>
      </p:pic>
      <p:sp>
        <p:nvSpPr>
          <p:cNvPr id="3" name="Rectangle 2"/>
          <p:cNvSpPr/>
          <p:nvPr/>
        </p:nvSpPr>
        <p:spPr>
          <a:xfrm>
            <a:off x="7487322" y="1504300"/>
            <a:ext cx="4227755" cy="1323439"/>
          </a:xfrm>
          <a:prstGeom prst="rect">
            <a:avLst/>
          </a:prstGeom>
        </p:spPr>
        <p:txBody>
          <a:bodyPr wrap="square">
            <a:spAutoFit/>
          </a:bodyPr>
          <a:lstStyle/>
          <a:p>
            <a:pPr algn="r" rtl="1"/>
            <a:r>
              <a:rPr lang="fa-IR" sz="2000" dirty="0" smtClean="0">
                <a:latin typeface="iransans"/>
              </a:rPr>
              <a:t>فرض کنید محققی می خواهد وزن </a:t>
            </a:r>
            <a:r>
              <a:rPr lang="fa-IR" sz="2000" dirty="0">
                <a:latin typeface="iransans"/>
              </a:rPr>
              <a:t>قبل و بعد </a:t>
            </a:r>
            <a:r>
              <a:rPr lang="fa-IR" sz="2000" dirty="0" smtClean="0">
                <a:latin typeface="iransans"/>
              </a:rPr>
              <a:t>افراد را  </a:t>
            </a:r>
            <a:r>
              <a:rPr lang="fa-IR" sz="2000" dirty="0">
                <a:latin typeface="iransans"/>
              </a:rPr>
              <a:t>پس از یک مداخله ورزشی به دست آمده، </a:t>
            </a:r>
            <a:r>
              <a:rPr lang="fa-IR" sz="2000" dirty="0" smtClean="0">
                <a:latin typeface="iransans"/>
              </a:rPr>
              <a:t>مقایسه کند. یعنی می خواهد فرضیه زیر را آزمون کند:</a:t>
            </a:r>
            <a:endParaRPr lang="en-US" sz="2000" dirty="0"/>
          </a:p>
        </p:txBody>
      </p:sp>
      <p:sp>
        <p:nvSpPr>
          <p:cNvPr id="7" name="Rectangle 6"/>
          <p:cNvSpPr/>
          <p:nvPr/>
        </p:nvSpPr>
        <p:spPr>
          <a:xfrm>
            <a:off x="3634094" y="562869"/>
            <a:ext cx="3396925" cy="461665"/>
          </a:xfrm>
          <a:prstGeom prst="rect">
            <a:avLst/>
          </a:prstGeom>
        </p:spPr>
        <p:txBody>
          <a:bodyPr wrap="square">
            <a:spAutoFit/>
          </a:bodyPr>
          <a:lstStyle/>
          <a:p>
            <a:r>
              <a:rPr lang="en-US" sz="2400" b="1" dirty="0">
                <a:solidFill>
                  <a:schemeClr val="bg2">
                    <a:lumMod val="10000"/>
                  </a:schemeClr>
                </a:solidFill>
              </a:rPr>
              <a:t>Paired-Samples T Test</a:t>
            </a:r>
            <a:endParaRPr lang="en-US" sz="2400" b="1" dirty="0"/>
          </a:p>
        </p:txBody>
      </p:sp>
    </p:spTree>
    <p:extLst>
      <p:ext uri="{BB962C8B-B14F-4D97-AF65-F5344CB8AC3E}">
        <p14:creationId xmlns:p14="http://schemas.microsoft.com/office/powerpoint/2010/main" val="4158837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1043492" y="1303655"/>
            <a:ext cx="10077450" cy="1981200"/>
          </a:xfrm>
          <a:prstGeom prst="rect">
            <a:avLst/>
          </a:prstGeom>
        </p:spPr>
      </p:pic>
      <p:sp>
        <p:nvSpPr>
          <p:cNvPr id="8" name="Rectangle 7"/>
          <p:cNvSpPr/>
          <p:nvPr/>
        </p:nvSpPr>
        <p:spPr>
          <a:xfrm>
            <a:off x="1209003" y="3526733"/>
            <a:ext cx="9746428" cy="1200329"/>
          </a:xfrm>
          <a:prstGeom prst="rect">
            <a:avLst/>
          </a:prstGeom>
        </p:spPr>
        <p:txBody>
          <a:bodyPr wrap="square">
            <a:spAutoFit/>
          </a:bodyPr>
          <a:lstStyle/>
          <a:p>
            <a:pPr algn="r" rtl="1"/>
            <a:r>
              <a:rPr lang="fa-IR" sz="2400" dirty="0">
                <a:latin typeface="iransans"/>
                <a:cs typeface="B Nazanin" panose="00000400000000000000" pitchFamily="2" charset="-78"/>
              </a:rPr>
              <a:t>در این جدول نتایج آزمون فرضیه بالا یعنی مقایسه میانگین وزن قبل و بعد افراد به دست آمده است. نتیجه به دست آمده نشان می دهد میانگین وزن قبل و بعد از مداخله با یکدیگر اختلاف معنادار دارند </a:t>
            </a:r>
            <a:r>
              <a:rPr lang="fa-IR" sz="2400" dirty="0" smtClean="0">
                <a:latin typeface="iransans"/>
                <a:cs typeface="B Nazanin" panose="00000400000000000000" pitchFamily="2" charset="-78"/>
              </a:rPr>
              <a:t>(</a:t>
            </a:r>
            <a:r>
              <a:rPr lang="en-US" sz="2400" dirty="0">
                <a:latin typeface="iransans"/>
                <a:cs typeface="B Nazanin" panose="00000400000000000000" pitchFamily="2" charset="-78"/>
              </a:rPr>
              <a:t>P-value = </a:t>
            </a:r>
            <a:r>
              <a:rPr lang="en-US" sz="2400" dirty="0" smtClean="0">
                <a:latin typeface="iransans"/>
                <a:cs typeface="B Nazanin" panose="00000400000000000000" pitchFamily="2" charset="-78"/>
              </a:rPr>
              <a:t>0.004</a:t>
            </a:r>
            <a:r>
              <a:rPr lang="fa-IR" sz="2400" dirty="0" smtClean="0">
                <a:latin typeface="iransans"/>
                <a:cs typeface="B Nazanin" panose="00000400000000000000" pitchFamily="2" charset="-78"/>
              </a:rPr>
              <a:t>) </a:t>
            </a:r>
            <a:endParaRPr lang="en-US" sz="2400" dirty="0">
              <a:cs typeface="B Nazanin" panose="00000400000000000000" pitchFamily="2" charset="-78"/>
            </a:endParaRPr>
          </a:p>
        </p:txBody>
      </p:sp>
      <p:sp>
        <p:nvSpPr>
          <p:cNvPr id="10" name="Rectangle 9"/>
          <p:cNvSpPr/>
          <p:nvPr/>
        </p:nvSpPr>
        <p:spPr>
          <a:xfrm>
            <a:off x="8541572" y="538558"/>
            <a:ext cx="3149492" cy="584775"/>
          </a:xfrm>
          <a:prstGeom prst="rect">
            <a:avLst/>
          </a:prstGeom>
        </p:spPr>
        <p:txBody>
          <a:bodyPr wrap="square">
            <a:spAutoFit/>
          </a:bodyPr>
          <a:lstStyle/>
          <a:p>
            <a:r>
              <a:rPr lang="fa-IR" sz="3200" b="1" dirty="0">
                <a:solidFill>
                  <a:srgbClr val="C00000"/>
                </a:solidFill>
                <a:cs typeface="B Kamran" panose="00000400000000000000" pitchFamily="2" charset="-78"/>
              </a:rPr>
              <a:t>تفسیر خروجی آزمون:</a:t>
            </a:r>
            <a:endParaRPr lang="en-US" sz="3200" b="1" dirty="0">
              <a:solidFill>
                <a:srgbClr val="C00000"/>
              </a:solidFill>
              <a:cs typeface="B Kamran" panose="00000400000000000000" pitchFamily="2" charset="-78"/>
            </a:endParaRPr>
          </a:p>
        </p:txBody>
      </p:sp>
    </p:spTree>
    <p:extLst>
      <p:ext uri="{BB962C8B-B14F-4D97-AF65-F5344CB8AC3E}">
        <p14:creationId xmlns:p14="http://schemas.microsoft.com/office/powerpoint/2010/main" val="335606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813" y="0"/>
            <a:ext cx="10515600" cy="1325563"/>
          </a:xfrm>
        </p:spPr>
        <p:txBody>
          <a:bodyPr>
            <a:normAutofit/>
          </a:bodyPr>
          <a:lstStyle/>
          <a:p>
            <a:pPr algn="r" rtl="1"/>
            <a:r>
              <a:rPr lang="fa-IR" sz="3600" b="1" dirty="0" smtClean="0">
                <a:solidFill>
                  <a:srgbClr val="C00000"/>
                </a:solidFill>
                <a:cs typeface="B Kamran" panose="00000400000000000000" pitchFamily="2" charset="-78"/>
              </a:rPr>
              <a:t>آزمون نرمالیتی:</a:t>
            </a:r>
            <a:endParaRPr lang="en-US" sz="3600" b="1" dirty="0">
              <a:solidFill>
                <a:srgbClr val="C00000"/>
              </a:solidFill>
              <a:cs typeface="B Kamran" panose="00000400000000000000" pitchFamily="2" charset="-78"/>
            </a:endParaRPr>
          </a:p>
        </p:txBody>
      </p:sp>
      <p:sp>
        <p:nvSpPr>
          <p:cNvPr id="3" name="Content Placeholder 2"/>
          <p:cNvSpPr>
            <a:spLocks noGrp="1"/>
          </p:cNvSpPr>
          <p:nvPr>
            <p:ph idx="1"/>
          </p:nvPr>
        </p:nvSpPr>
        <p:spPr>
          <a:xfrm>
            <a:off x="838200" y="1325563"/>
            <a:ext cx="10686826" cy="4351338"/>
          </a:xfrm>
        </p:spPr>
        <p:txBody>
          <a:bodyPr>
            <a:normAutofit/>
          </a:bodyPr>
          <a:lstStyle/>
          <a:p>
            <a:pPr marL="0" indent="0" algn="r" rtl="1">
              <a:buNone/>
            </a:pPr>
            <a:r>
              <a:rPr lang="fa-IR" sz="2400" dirty="0" smtClean="0">
                <a:cs typeface="B Nazanin" panose="00000400000000000000" pitchFamily="2" charset="-78"/>
              </a:rPr>
              <a:t>مهم‌ترین </a:t>
            </a:r>
            <a:r>
              <a:rPr lang="fa-IR" sz="2400" dirty="0">
                <a:cs typeface="B Nazanin" panose="00000400000000000000" pitchFamily="2" charset="-78"/>
              </a:rPr>
              <a:t>توزیع آماری با نام توزیع نرمال </a:t>
            </a:r>
            <a:r>
              <a:rPr lang="en-US" sz="2400" dirty="0" smtClean="0">
                <a:cs typeface="B Nazanin" panose="00000400000000000000" pitchFamily="2" charset="-78"/>
              </a:rPr>
              <a:t>Normal Distribution</a:t>
            </a:r>
            <a:r>
              <a:rPr lang="fa-IR" sz="2400" dirty="0" smtClean="0">
                <a:cs typeface="B Nazanin" panose="00000400000000000000" pitchFamily="2" charset="-78"/>
              </a:rPr>
              <a:t> نامیده </a:t>
            </a:r>
            <a:r>
              <a:rPr lang="fa-IR" sz="2400" dirty="0">
                <a:cs typeface="B Nazanin" panose="00000400000000000000" pitchFamily="2" charset="-78"/>
              </a:rPr>
              <a:t>می‌شود. اهمیت این توزیع تا بدان حد است که پیش‌فرض انجام بسیاری از تحلیل‌های آماری نرمال بودن داده‌ها، دانسته می‌شود</a:t>
            </a:r>
            <a:r>
              <a:rPr lang="fa-IR" sz="2400" dirty="0" smtClean="0">
                <a:cs typeface="B Nazanin" panose="00000400000000000000" pitchFamily="2" charset="-78"/>
              </a:rPr>
              <a:t>. </a:t>
            </a:r>
          </a:p>
          <a:p>
            <a:pPr marL="0" indent="0" algn="r" rtl="1">
              <a:buNone/>
            </a:pPr>
            <a:r>
              <a:rPr lang="fa-IR" sz="2400" dirty="0" smtClean="0">
                <a:cs typeface="B Nazanin" panose="00000400000000000000" pitchFamily="2" charset="-78"/>
              </a:rPr>
              <a:t>جهت بررسی نرمال بودن داده ها استفاده </a:t>
            </a:r>
            <a:r>
              <a:rPr lang="fa-IR" sz="2400" dirty="0">
                <a:cs typeface="B Nazanin" panose="00000400000000000000" pitchFamily="2" charset="-78"/>
              </a:rPr>
              <a:t>از آزمون کلموگروف-اسمیرنف </a:t>
            </a:r>
            <a:r>
              <a:rPr lang="en-US" sz="2400" dirty="0" smtClean="0">
                <a:cs typeface="B Nazanin" panose="00000400000000000000" pitchFamily="2" charset="-78"/>
              </a:rPr>
              <a:t> Kolmogorov-Smirnov</a:t>
            </a:r>
            <a:r>
              <a:rPr lang="fa-IR" sz="2400" dirty="0" smtClean="0">
                <a:cs typeface="B Nazanin" panose="00000400000000000000" pitchFamily="2" charset="-78"/>
              </a:rPr>
              <a:t> و </a:t>
            </a:r>
            <a:r>
              <a:rPr lang="fa-IR" sz="2400" dirty="0">
                <a:cs typeface="B Nazanin" panose="00000400000000000000" pitchFamily="2" charset="-78"/>
              </a:rPr>
              <a:t>شاپیرو-ویلک </a:t>
            </a:r>
            <a:r>
              <a:rPr lang="en-US" sz="2400" dirty="0" smtClean="0">
                <a:cs typeface="B Nazanin" panose="00000400000000000000" pitchFamily="2" charset="-78"/>
              </a:rPr>
              <a:t>Shapiro-</a:t>
            </a:r>
            <a:r>
              <a:rPr lang="en-US" sz="2400" dirty="0" err="1" smtClean="0">
                <a:cs typeface="B Nazanin" panose="00000400000000000000" pitchFamily="2" charset="-78"/>
              </a:rPr>
              <a:t>Wilk</a:t>
            </a:r>
            <a:r>
              <a:rPr lang="fa-IR" sz="2400" dirty="0" smtClean="0">
                <a:cs typeface="B Nazanin" panose="00000400000000000000" pitchFamily="2" charset="-78"/>
              </a:rPr>
              <a:t> انجام می گیرد.</a:t>
            </a:r>
            <a:endParaRPr lang="fa-IR" sz="2400" dirty="0">
              <a:cs typeface="B Nazanin" panose="00000400000000000000" pitchFamily="2" charset="-78"/>
            </a:endParaRPr>
          </a:p>
          <a:p>
            <a:pPr marL="0" indent="0" algn="r" rtl="1">
              <a:buNone/>
            </a:pPr>
            <a:endParaRPr lang="fa-IR" sz="2400" dirty="0" smtClean="0">
              <a:cs typeface="B Nazanin" panose="00000400000000000000" pitchFamily="2" charset="-78"/>
            </a:endParaRPr>
          </a:p>
          <a:p>
            <a:pPr marL="0" indent="0">
              <a:buNone/>
            </a:pPr>
            <a:r>
              <a:rPr lang="en-US" sz="2400" b="1" i="1" dirty="0"/>
              <a:t>Analyze → Descriptive Statistics → Explore</a:t>
            </a:r>
            <a:endParaRPr lang="en-US" sz="2400" b="1" dirty="0"/>
          </a:p>
          <a:p>
            <a:pPr marL="0" indent="0">
              <a:buNone/>
            </a:pPr>
            <a:r>
              <a:rPr lang="en-US" sz="2400" dirty="0"/>
              <a:t/>
            </a:r>
            <a:br>
              <a:rPr lang="en-US" sz="2400" dirty="0"/>
            </a:br>
            <a:endParaRPr lang="en-US" sz="2400" dirty="0"/>
          </a:p>
        </p:txBody>
      </p:sp>
    </p:spTree>
    <p:extLst>
      <p:ext uri="{BB962C8B-B14F-4D97-AF65-F5344CB8AC3E}">
        <p14:creationId xmlns:p14="http://schemas.microsoft.com/office/powerpoint/2010/main" val="232592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920095" y="2733675"/>
            <a:ext cx="3590925" cy="4124325"/>
          </a:xfrm>
          <a:prstGeom prst="rect">
            <a:avLst/>
          </a:prstGeom>
        </p:spPr>
      </p:pic>
      <p:pic>
        <p:nvPicPr>
          <p:cNvPr id="5" name="Picture 4"/>
          <p:cNvPicPr>
            <a:picLocks noChangeAspect="1"/>
          </p:cNvPicPr>
          <p:nvPr/>
        </p:nvPicPr>
        <p:blipFill>
          <a:blip r:embed="rId3"/>
          <a:stretch>
            <a:fillRect/>
          </a:stretch>
        </p:blipFill>
        <p:spPr>
          <a:xfrm>
            <a:off x="675098" y="0"/>
            <a:ext cx="4752975" cy="3819525"/>
          </a:xfrm>
          <a:prstGeom prst="rect">
            <a:avLst/>
          </a:prstGeom>
        </p:spPr>
      </p:pic>
      <p:sp>
        <p:nvSpPr>
          <p:cNvPr id="6" name="Rectangle 5"/>
          <p:cNvSpPr/>
          <p:nvPr/>
        </p:nvSpPr>
        <p:spPr>
          <a:xfrm>
            <a:off x="5905604" y="823863"/>
            <a:ext cx="5416931" cy="707886"/>
          </a:xfrm>
          <a:prstGeom prst="rect">
            <a:avLst/>
          </a:prstGeom>
        </p:spPr>
        <p:txBody>
          <a:bodyPr wrap="none">
            <a:spAutoFit/>
          </a:bodyPr>
          <a:lstStyle/>
          <a:p>
            <a:pPr algn="r" rtl="1"/>
            <a:r>
              <a:rPr lang="fa-IR" sz="2000" dirty="0">
                <a:cs typeface="B Nazanin" panose="00000400000000000000" pitchFamily="2" charset="-78"/>
              </a:rPr>
              <a:t>آیا غلظت کلسترول </a:t>
            </a:r>
            <a:r>
              <a:rPr lang="fa-IR" sz="2000" dirty="0" smtClean="0">
                <a:cs typeface="B Nazanin" panose="00000400000000000000" pitchFamily="2" charset="-78"/>
              </a:rPr>
              <a:t>دارای </a:t>
            </a:r>
            <a:r>
              <a:rPr lang="fa-IR" sz="2000" dirty="0">
                <a:cs typeface="B Nazanin" panose="00000400000000000000" pitchFamily="2" charset="-78"/>
              </a:rPr>
              <a:t>توزیع نرمال است یا خیر</a:t>
            </a:r>
            <a:r>
              <a:rPr lang="fa-IR" sz="2000" dirty="0" smtClean="0">
                <a:cs typeface="B Nazanin" panose="00000400000000000000" pitchFamily="2" charset="-78"/>
              </a:rPr>
              <a:t>.</a:t>
            </a:r>
            <a:endParaRPr lang="en-US" sz="2000" dirty="0" smtClean="0">
              <a:cs typeface="B Nazanin" panose="00000400000000000000" pitchFamily="2" charset="-78"/>
            </a:endParaRPr>
          </a:p>
          <a:p>
            <a:pPr algn="r" rtl="1"/>
            <a:r>
              <a:rPr lang="fa-IR" sz="2000" dirty="0">
                <a:cs typeface="B Nazanin" panose="00000400000000000000" pitchFamily="2" charset="-78"/>
              </a:rPr>
              <a:t>آیا غلظت کلسترول در مردان و زنان دارای توزیع نرمال است یا خیر</a:t>
            </a:r>
            <a:endParaRPr lang="en-US" sz="2000" dirty="0">
              <a:cs typeface="B Nazanin" panose="00000400000000000000" pitchFamily="2" charset="-78"/>
            </a:endParaRPr>
          </a:p>
        </p:txBody>
      </p:sp>
      <p:sp>
        <p:nvSpPr>
          <p:cNvPr id="7" name="Rectangle 6"/>
          <p:cNvSpPr/>
          <p:nvPr/>
        </p:nvSpPr>
        <p:spPr>
          <a:xfrm>
            <a:off x="139850" y="4098817"/>
            <a:ext cx="5956150" cy="1015663"/>
          </a:xfrm>
          <a:prstGeom prst="rect">
            <a:avLst/>
          </a:prstGeom>
        </p:spPr>
        <p:txBody>
          <a:bodyPr wrap="square">
            <a:spAutoFit/>
          </a:bodyPr>
          <a:lstStyle/>
          <a:p>
            <a:pPr algn="r" rtl="1"/>
            <a:r>
              <a:rPr lang="fa-IR" sz="2000" dirty="0">
                <a:solidFill>
                  <a:srgbClr val="000000"/>
                </a:solidFill>
                <a:latin typeface="IRANSans"/>
                <a:cs typeface="B Nazanin" panose="00000400000000000000" pitchFamily="2" charset="-78"/>
              </a:rPr>
              <a:t>چنان چه </a:t>
            </a:r>
            <a:r>
              <a:rPr lang="en-US" sz="2000" dirty="0" smtClean="0">
                <a:solidFill>
                  <a:srgbClr val="000000"/>
                </a:solidFill>
                <a:latin typeface="IRANSans"/>
                <a:cs typeface="B Nazanin" panose="00000400000000000000" pitchFamily="2" charset="-78"/>
              </a:rPr>
              <a:t>sig</a:t>
            </a:r>
            <a:r>
              <a:rPr lang="fa-IR" sz="2000" dirty="0" smtClean="0">
                <a:solidFill>
                  <a:srgbClr val="000000"/>
                </a:solidFill>
                <a:latin typeface="IRANSans"/>
                <a:cs typeface="B Nazanin" panose="00000400000000000000" pitchFamily="2" charset="-78"/>
              </a:rPr>
              <a:t> </a:t>
            </a:r>
            <a:r>
              <a:rPr lang="fa-IR" sz="2000" dirty="0">
                <a:solidFill>
                  <a:srgbClr val="000000"/>
                </a:solidFill>
                <a:latin typeface="IRANSans"/>
                <a:cs typeface="B Nazanin" panose="00000400000000000000" pitchFamily="2" charset="-78"/>
              </a:rPr>
              <a:t>این آزمون بزرگ تر یا مساوی ۰/۰۵ بود، داده های ما دارای توزیع نرمال است و اگر مقدار </a:t>
            </a:r>
            <a:r>
              <a:rPr lang="en-US" sz="2000" dirty="0">
                <a:solidFill>
                  <a:srgbClr val="000000"/>
                </a:solidFill>
                <a:latin typeface="IRANSans"/>
                <a:cs typeface="B Nazanin" panose="00000400000000000000" pitchFamily="2" charset="-78"/>
              </a:rPr>
              <a:t>sig. </a:t>
            </a:r>
            <a:r>
              <a:rPr lang="fa-IR" sz="2000" dirty="0">
                <a:solidFill>
                  <a:srgbClr val="000000"/>
                </a:solidFill>
                <a:latin typeface="IRANSans"/>
                <a:cs typeface="B Nazanin" panose="00000400000000000000" pitchFamily="2" charset="-78"/>
              </a:rPr>
              <a:t>کوچک‌تر از ۰/۰۵ بود ، متوجه می شویم داده‌ها توزیع نرمال ندارند.</a:t>
            </a:r>
            <a:endParaRPr lang="en-US" sz="2000" dirty="0">
              <a:cs typeface="B Nazanin" panose="00000400000000000000" pitchFamily="2" charset="-78"/>
            </a:endParaRPr>
          </a:p>
        </p:txBody>
      </p:sp>
    </p:spTree>
    <p:extLst>
      <p:ext uri="{BB962C8B-B14F-4D97-AF65-F5344CB8AC3E}">
        <p14:creationId xmlns:p14="http://schemas.microsoft.com/office/powerpoint/2010/main" val="2579703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021" y="0"/>
            <a:ext cx="10515600" cy="1325563"/>
          </a:xfrm>
        </p:spPr>
        <p:txBody>
          <a:bodyPr/>
          <a:lstStyle/>
          <a:p>
            <a:pPr algn="r" rtl="1"/>
            <a:r>
              <a:rPr lang="fa-IR" b="1" dirty="0">
                <a:solidFill>
                  <a:srgbClr val="C00000"/>
                </a:solidFill>
                <a:cs typeface="B Kamran" panose="00000400000000000000" pitchFamily="2" charset="-78"/>
              </a:rPr>
              <a:t>آزمون های مقایسه میانگین دو جامعه </a:t>
            </a:r>
            <a:r>
              <a:rPr lang="fa-IR" b="1" dirty="0" smtClean="0">
                <a:solidFill>
                  <a:srgbClr val="C00000"/>
                </a:solidFill>
                <a:cs typeface="B Kamran" panose="00000400000000000000" pitchFamily="2" charset="-78"/>
              </a:rPr>
              <a:t>غیرنرمال</a:t>
            </a:r>
            <a:endParaRPr lang="en-US" dirty="0"/>
          </a:p>
        </p:txBody>
      </p:sp>
      <p:sp>
        <p:nvSpPr>
          <p:cNvPr id="3" name="Content Placeholder 2"/>
          <p:cNvSpPr>
            <a:spLocks noGrp="1"/>
          </p:cNvSpPr>
          <p:nvPr>
            <p:ph idx="1"/>
          </p:nvPr>
        </p:nvSpPr>
        <p:spPr>
          <a:xfrm>
            <a:off x="591671" y="1535168"/>
            <a:ext cx="11213950" cy="4811844"/>
          </a:xfrm>
        </p:spPr>
        <p:txBody>
          <a:bodyPr>
            <a:normAutofit/>
          </a:bodyPr>
          <a:lstStyle/>
          <a:p>
            <a:pPr marL="0" indent="0" algn="r" rtl="1">
              <a:buNone/>
            </a:pPr>
            <a:r>
              <a:rPr lang="fa-IR" sz="2400" dirty="0" smtClean="0">
                <a:solidFill>
                  <a:srgbClr val="C00000"/>
                </a:solidFill>
                <a:cs typeface="B Nazanin" panose="00000400000000000000" pitchFamily="2" charset="-78"/>
              </a:rPr>
              <a:t>آزمون من ویتنی </a:t>
            </a:r>
            <a:r>
              <a:rPr lang="en-US" sz="2400" dirty="0" smtClean="0">
                <a:solidFill>
                  <a:srgbClr val="C00000"/>
                </a:solidFill>
                <a:cs typeface="B Nazanin" panose="00000400000000000000" pitchFamily="2" charset="-78"/>
              </a:rPr>
              <a:t>(Mann-Whitney)</a:t>
            </a:r>
            <a:r>
              <a:rPr lang="fa-IR" sz="2400" dirty="0" smtClean="0">
                <a:solidFill>
                  <a:srgbClr val="C00000"/>
                </a:solidFill>
                <a:cs typeface="B Nazanin" panose="00000400000000000000" pitchFamily="2" charset="-78"/>
              </a:rPr>
              <a:t> </a:t>
            </a:r>
            <a:r>
              <a:rPr lang="fa-IR" sz="2400" dirty="0" smtClean="0">
                <a:cs typeface="B Nazanin" panose="00000400000000000000" pitchFamily="2" charset="-78"/>
              </a:rPr>
              <a:t>: مقایسه </a:t>
            </a:r>
            <a:r>
              <a:rPr lang="fa-IR" sz="2400" dirty="0">
                <a:cs typeface="B Nazanin" panose="00000400000000000000" pitchFamily="2" charset="-78"/>
              </a:rPr>
              <a:t>تفاوت‌های بین دو گروه مستقل استفاده می‌شود، هنگامی که </a:t>
            </a:r>
            <a:r>
              <a:rPr lang="fa-IR" sz="2400" dirty="0" smtClean="0">
                <a:cs typeface="B Nazanin" panose="00000400000000000000" pitchFamily="2" charset="-78"/>
              </a:rPr>
              <a:t>متغیر مورد بررسی ترتیبی </a:t>
            </a:r>
            <a:r>
              <a:rPr lang="fa-IR" sz="2400" dirty="0">
                <a:cs typeface="B Nazanin" panose="00000400000000000000" pitchFamily="2" charset="-78"/>
              </a:rPr>
              <a:t>یا پیوسته (فاقد توزیع نرمال) </a:t>
            </a:r>
            <a:r>
              <a:rPr lang="fa-IR" sz="2400" dirty="0" smtClean="0">
                <a:cs typeface="B Nazanin" panose="00000400000000000000" pitchFamily="2" charset="-78"/>
              </a:rPr>
              <a:t>باشد.</a:t>
            </a:r>
          </a:p>
          <a:p>
            <a:pPr marL="0" indent="0" algn="r" rtl="1">
              <a:buNone/>
            </a:pPr>
            <a:r>
              <a:rPr lang="fa-IR" sz="2400" dirty="0" smtClean="0">
                <a:cs typeface="B Nazanin" panose="00000400000000000000" pitchFamily="2" charset="-78"/>
              </a:rPr>
              <a:t>معمولاً </a:t>
            </a:r>
            <a:r>
              <a:rPr lang="fa-IR" sz="2400" dirty="0">
                <a:cs typeface="B Nazanin" panose="00000400000000000000" pitchFamily="2" charset="-78"/>
              </a:rPr>
              <a:t>جایگزین ناپارامتری </a:t>
            </a:r>
            <a:r>
              <a:rPr lang="en-US" sz="2400" dirty="0">
                <a:cs typeface="B Nazanin" panose="00000400000000000000" pitchFamily="2" charset="-78"/>
              </a:rPr>
              <a:t>Independent-Samples T Test </a:t>
            </a:r>
            <a:r>
              <a:rPr lang="fa-IR" sz="2400" dirty="0">
                <a:cs typeface="B Nazanin" panose="00000400000000000000" pitchFamily="2" charset="-78"/>
              </a:rPr>
              <a:t> در نظر گرفته می‌شود.</a:t>
            </a:r>
          </a:p>
          <a:p>
            <a:pPr marL="0" indent="0" algn="r" rtl="1">
              <a:buNone/>
            </a:pPr>
            <a:r>
              <a:rPr lang="fa-IR" sz="2400" dirty="0">
                <a:cs typeface="B Nazanin" panose="00000400000000000000" pitchFamily="2" charset="-78"/>
              </a:rPr>
              <a:t>مثلاً، می‌توان از من ویتنی به منظور بررسی اینکه آیا نگرش نسبت به تبعیض پرداخت حقوق‌ها، که در آن نگرش‌ها در مقیاس ترتیبی (یا پیوسته فاقد توزیع نرمال) اندازه‌گیری می‌شوند، بر اساس جنسیت افراد متفاوت است یا خیر</a:t>
            </a:r>
            <a:r>
              <a:rPr lang="fa-IR" sz="2400" dirty="0" smtClean="0">
                <a:cs typeface="B Nazanin" panose="00000400000000000000" pitchFamily="2" charset="-78"/>
              </a:rPr>
              <a:t>؟</a:t>
            </a:r>
          </a:p>
          <a:p>
            <a:pPr marL="0" indent="0" algn="r" rtl="1">
              <a:buNone/>
            </a:pPr>
            <a:endParaRPr lang="fa-IR" sz="2400" dirty="0">
              <a:cs typeface="B Nazanin" panose="00000400000000000000" pitchFamily="2" charset="-78"/>
            </a:endParaRPr>
          </a:p>
          <a:p>
            <a:pPr marL="0" indent="0" algn="r" rtl="1">
              <a:buNone/>
            </a:pPr>
            <a:r>
              <a:rPr lang="fa-IR" sz="2400" dirty="0">
                <a:solidFill>
                  <a:srgbClr val="C00000"/>
                </a:solidFill>
                <a:cs typeface="B Nazanin" panose="00000400000000000000" pitchFamily="2" charset="-78"/>
              </a:rPr>
              <a:t>آزمون رتبه علامت دار ویلکاکسون (</a:t>
            </a:r>
            <a:r>
              <a:rPr lang="en-US" sz="2400" dirty="0">
                <a:solidFill>
                  <a:srgbClr val="C00000"/>
                </a:solidFill>
                <a:cs typeface="B Nazanin" panose="00000400000000000000" pitchFamily="2" charset="-78"/>
              </a:rPr>
              <a:t>Wilcoxon Signed-Rank </a:t>
            </a:r>
            <a:r>
              <a:rPr lang="fa-IR" sz="2400" dirty="0">
                <a:solidFill>
                  <a:srgbClr val="C00000"/>
                </a:solidFill>
                <a:cs typeface="B Nazanin" panose="00000400000000000000" pitchFamily="2" charset="-78"/>
              </a:rPr>
              <a:t>): </a:t>
            </a:r>
            <a:r>
              <a:rPr lang="fa-IR" sz="2400" dirty="0">
                <a:cs typeface="B Nazanin" panose="00000400000000000000" pitchFamily="2" charset="-78"/>
              </a:rPr>
              <a:t>مقایسه تفاوت در آزمایشاتی که گروه های قبل و بعد باهم مقایسه می شود هنگامی که متغیر مورد بررسی فاقد توزیع نرمال باشد.</a:t>
            </a:r>
            <a:r>
              <a:rPr lang="en-US" sz="2400" dirty="0">
                <a:cs typeface="B Nazanin" panose="00000400000000000000" pitchFamily="2" charset="-78"/>
              </a:rPr>
              <a:t> </a:t>
            </a:r>
            <a:r>
              <a:rPr lang="fa-IR" sz="2400" dirty="0">
                <a:cs typeface="B Nazanin" panose="00000400000000000000" pitchFamily="2" charset="-78"/>
              </a:rPr>
              <a:t>جایگزین آزمون تی وابسته </a:t>
            </a:r>
            <a:r>
              <a:rPr lang="en-US" sz="2400" dirty="0">
                <a:cs typeface="B Nazanin" panose="00000400000000000000" pitchFamily="2" charset="-78"/>
              </a:rPr>
              <a:t>Dependent T-Test </a:t>
            </a:r>
            <a:r>
              <a:rPr lang="fa-IR" sz="2400" dirty="0">
                <a:cs typeface="B Nazanin" panose="00000400000000000000" pitchFamily="2" charset="-78"/>
              </a:rPr>
              <a:t>  در نظر گرفته می شود.</a:t>
            </a:r>
          </a:p>
          <a:p>
            <a:pPr marL="0" indent="0" algn="r" rtl="1">
              <a:buNone/>
            </a:pPr>
            <a:r>
              <a:rPr lang="fa-IR" sz="2400" dirty="0">
                <a:cs typeface="B Nazanin" panose="00000400000000000000" pitchFamily="2" charset="-78"/>
              </a:rPr>
              <a:t>مثلاً می‌توانید از آزمون </a:t>
            </a:r>
            <a:r>
              <a:rPr lang="en-US" sz="2400" dirty="0">
                <a:cs typeface="B Nazanin" panose="00000400000000000000" pitchFamily="2" charset="-78"/>
              </a:rPr>
              <a:t>Wilcoxon </a:t>
            </a:r>
            <a:r>
              <a:rPr lang="fa-IR" sz="2400" dirty="0">
                <a:cs typeface="B Nazanin" panose="00000400000000000000" pitchFamily="2" charset="-78"/>
              </a:rPr>
              <a:t>برای درک اینکه آیا تفاوتی در مصرف روزانه سیگار افراد، قبل و بعد از یک برنامه هیپنوتیزم درمانی ۶ هفته‌ای وجود دارد یا خیر، استفاده کرد.</a:t>
            </a:r>
            <a:endParaRPr lang="en-US" sz="2400" dirty="0">
              <a:cs typeface="B Nazanin" panose="00000400000000000000" pitchFamily="2" charset="-78"/>
            </a:endParaRPr>
          </a:p>
        </p:txBody>
      </p:sp>
    </p:spTree>
    <p:extLst>
      <p:ext uri="{BB962C8B-B14F-4D97-AF65-F5344CB8AC3E}">
        <p14:creationId xmlns:p14="http://schemas.microsoft.com/office/powerpoint/2010/main" val="17742323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C00000"/>
                </a:solidFill>
              </a:rPr>
              <a:t>مثال:</a:t>
            </a:r>
            <a:endParaRPr lang="en-US" dirty="0">
              <a:solidFill>
                <a:srgbClr val="C00000"/>
              </a:solidFill>
            </a:endParaRPr>
          </a:p>
        </p:txBody>
      </p:sp>
      <p:sp>
        <p:nvSpPr>
          <p:cNvPr id="3" name="Content Placeholder 2"/>
          <p:cNvSpPr>
            <a:spLocks noGrp="1"/>
          </p:cNvSpPr>
          <p:nvPr>
            <p:ph idx="1"/>
          </p:nvPr>
        </p:nvSpPr>
        <p:spPr/>
        <p:txBody>
          <a:bodyPr>
            <a:normAutofit/>
          </a:bodyPr>
          <a:lstStyle/>
          <a:p>
            <a:pPr marL="0" indent="0" algn="r" rtl="1">
              <a:buNone/>
            </a:pPr>
            <a:r>
              <a:rPr lang="fa-IR" sz="2000" dirty="0" smtClean="0">
                <a:cs typeface="B Nazanin" panose="00000400000000000000" pitchFamily="2" charset="-78"/>
              </a:rPr>
              <a:t>غلظت </a:t>
            </a:r>
            <a:r>
              <a:rPr lang="fa-IR" sz="2000" dirty="0">
                <a:cs typeface="B Nazanin" panose="00000400000000000000" pitchFamily="2" charset="-78"/>
              </a:rPr>
              <a:t>کلسترول در خون با خطر ابتلا به بیماری قلبی مرتبط است، به طوری که غلظت بالاتر کلسترول، نشان‌دهنده سطح بالاتر خطر و غلظت کمتر، بیانگر سطح خطر کمتر است. هم ورزش و هم کاهش وزن می‌توانند غلظت کلسترول را کاهش دهند. با این حال، مشخص نیست که آیا ورزش یا کاهش وزن برای کاهش غلظت کلسترول بهترین انتخاب است. بنابراین، یک محقق تصمیم گرفت بررسی کند که آیا ورزش یا مداخله کاهش وزن در کاهش سطح کلسترول مؤثر است یا خیر. برای این منظور، محقق نمونه‌ای تصادفی از مردان غیرفعال را که دارای اضافه </a:t>
            </a:r>
            <a:r>
              <a:rPr lang="fa-IR" sz="2000" dirty="0" smtClean="0">
                <a:cs typeface="B Nazanin" panose="00000400000000000000" pitchFamily="2" charset="-78"/>
              </a:rPr>
              <a:t>وزن </a:t>
            </a:r>
            <a:r>
              <a:rPr lang="fa-IR" sz="2000" dirty="0">
                <a:cs typeface="B Nazanin" panose="00000400000000000000" pitchFamily="2" charset="-78"/>
              </a:rPr>
              <a:t>بودند، انتخاب کرد. سپس این نمونه به طور تصادفی به دو گروه تقسیم شد. گروه الف تحت یک رژیم غذایی کنترل شده با کالری (گروه “رژیم غذایی”) و گروه ب یک برنامه تمرینی (گروه “ورزش”) را انجام دادند. به منظور تعیین اینکه کدام برنامه درمانی موثرتر است، غلظت کلسترول بین دو گروه در پایان برنامه‌های درمانی مقایسه شد</a:t>
            </a:r>
            <a:r>
              <a:rPr lang="fa-IR" sz="2000" dirty="0" smtClean="0">
                <a:cs typeface="B Nazanin" panose="00000400000000000000" pitchFamily="2" charset="-78"/>
              </a:rPr>
              <a:t>.</a:t>
            </a:r>
          </a:p>
          <a:p>
            <a:pPr marL="0" indent="0" algn="r" rtl="1">
              <a:buNone/>
            </a:pPr>
            <a:r>
              <a:rPr lang="fa-IR" sz="2000" dirty="0" smtClean="0">
                <a:cs typeface="B Nazanin" panose="00000400000000000000" pitchFamily="2" charset="-78"/>
              </a:rPr>
              <a:t>گام اول: نرمال بودن متغییر کلسترول را در دو گروه بررسی می کنیم</a:t>
            </a:r>
          </a:p>
          <a:p>
            <a:pPr marL="0" indent="0" algn="r" rtl="1">
              <a:buNone/>
            </a:pPr>
            <a:r>
              <a:rPr lang="fa-IR" sz="2000" dirty="0" smtClean="0">
                <a:cs typeface="B Nazanin" panose="00000400000000000000" pitchFamily="2" charset="-78"/>
              </a:rPr>
              <a:t>گام دوم : نوع آزمون را تعیین می کنیم</a:t>
            </a:r>
          </a:p>
          <a:p>
            <a:pPr marL="0" indent="0" algn="r" rtl="1">
              <a:buNone/>
            </a:pPr>
            <a:endParaRPr lang="fa-IR" sz="2000" dirty="0">
              <a:cs typeface="B Nazanin" panose="00000400000000000000" pitchFamily="2" charset="-78"/>
            </a:endParaRPr>
          </a:p>
        </p:txBody>
      </p:sp>
    </p:spTree>
    <p:extLst>
      <p:ext uri="{BB962C8B-B14F-4D97-AF65-F5344CB8AC3E}">
        <p14:creationId xmlns:p14="http://schemas.microsoft.com/office/powerpoint/2010/main" val="1963767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1168" y="1923365"/>
            <a:ext cx="5600700" cy="4057650"/>
          </a:xfrm>
          <a:prstGeom prst="rect">
            <a:avLst/>
          </a:prstGeom>
        </p:spPr>
      </p:pic>
      <p:sp>
        <p:nvSpPr>
          <p:cNvPr id="5" name="Rectangle 4"/>
          <p:cNvSpPr/>
          <p:nvPr/>
        </p:nvSpPr>
        <p:spPr>
          <a:xfrm>
            <a:off x="1161826" y="1225946"/>
            <a:ext cx="8902718" cy="923330"/>
          </a:xfrm>
          <a:prstGeom prst="rect">
            <a:avLst/>
          </a:prstGeom>
        </p:spPr>
        <p:txBody>
          <a:bodyPr wrap="square">
            <a:spAutoFit/>
          </a:bodyPr>
          <a:lstStyle/>
          <a:p>
            <a:r>
              <a:rPr lang="en-US" b="1" dirty="0">
                <a:solidFill>
                  <a:srgbClr val="111111"/>
                </a:solidFill>
                <a:latin typeface="iransans"/>
              </a:rPr>
              <a:t> </a:t>
            </a:r>
            <a:r>
              <a:rPr lang="en-US" b="1" i="1" dirty="0">
                <a:solidFill>
                  <a:srgbClr val="111111"/>
                </a:solidFill>
                <a:latin typeface="iransans"/>
              </a:rPr>
              <a:t>Analyze → Nonparametric Tests → Legacy Dialogs → 2 Independent Samples</a:t>
            </a:r>
            <a:r>
              <a:rPr lang="en-US" b="1" dirty="0">
                <a:solidFill>
                  <a:srgbClr val="111111"/>
                </a:solidFill>
                <a:latin typeface="iransans"/>
              </a:rPr>
              <a:t> </a:t>
            </a:r>
            <a:endParaRPr lang="en-US" dirty="0">
              <a:solidFill>
                <a:srgbClr val="666666"/>
              </a:solidFill>
              <a:latin typeface="iransans"/>
            </a:endParaRPr>
          </a:p>
          <a:p>
            <a:r>
              <a:rPr lang="en-US" dirty="0"/>
              <a:t/>
            </a:r>
            <a:br>
              <a:rPr lang="en-US" dirty="0"/>
            </a:br>
            <a:endParaRPr lang="en-US" dirty="0"/>
          </a:p>
        </p:txBody>
      </p:sp>
      <p:pic>
        <p:nvPicPr>
          <p:cNvPr id="6" name="Picture 5"/>
          <p:cNvPicPr>
            <a:picLocks noChangeAspect="1"/>
          </p:cNvPicPr>
          <p:nvPr/>
        </p:nvPicPr>
        <p:blipFill>
          <a:blip r:embed="rId3"/>
          <a:stretch>
            <a:fillRect/>
          </a:stretch>
        </p:blipFill>
        <p:spPr>
          <a:xfrm>
            <a:off x="6969479" y="3952190"/>
            <a:ext cx="2876550" cy="1885950"/>
          </a:xfrm>
          <a:prstGeom prst="rect">
            <a:avLst/>
          </a:prstGeom>
        </p:spPr>
      </p:pic>
      <p:sp>
        <p:nvSpPr>
          <p:cNvPr id="7" name="Rectangle 6"/>
          <p:cNvSpPr/>
          <p:nvPr/>
        </p:nvSpPr>
        <p:spPr>
          <a:xfrm>
            <a:off x="7880741" y="199920"/>
            <a:ext cx="3626314" cy="646331"/>
          </a:xfrm>
          <a:prstGeom prst="rect">
            <a:avLst/>
          </a:prstGeom>
        </p:spPr>
        <p:txBody>
          <a:bodyPr wrap="none">
            <a:spAutoFit/>
          </a:bodyPr>
          <a:lstStyle/>
          <a:p>
            <a:r>
              <a:rPr lang="fa-IR" sz="3600" b="1" dirty="0">
                <a:solidFill>
                  <a:srgbClr val="C00000"/>
                </a:solidFill>
                <a:cs typeface="B Kamran" panose="00000400000000000000" pitchFamily="2" charset="-78"/>
              </a:rPr>
              <a:t>نحوه انجام </a:t>
            </a:r>
            <a:r>
              <a:rPr lang="fa-IR" sz="3600" b="1" dirty="0" smtClean="0">
                <a:solidFill>
                  <a:srgbClr val="C00000"/>
                </a:solidFill>
                <a:cs typeface="B Kamran" panose="00000400000000000000" pitchFamily="2" charset="-78"/>
              </a:rPr>
              <a:t>آزمون من ویتنی: </a:t>
            </a:r>
            <a:endParaRPr lang="en-US" sz="3600" dirty="0"/>
          </a:p>
        </p:txBody>
      </p:sp>
    </p:spTree>
    <p:extLst>
      <p:ext uri="{BB962C8B-B14F-4D97-AF65-F5344CB8AC3E}">
        <p14:creationId xmlns:p14="http://schemas.microsoft.com/office/powerpoint/2010/main" val="38907926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pPr algn="r" rtl="1"/>
            <a:r>
              <a:rPr lang="fa-IR" b="1" dirty="0">
                <a:solidFill>
                  <a:srgbClr val="C00000"/>
                </a:solidFill>
                <a:cs typeface="B Kamran" panose="00000400000000000000" pitchFamily="2" charset="-78"/>
              </a:rPr>
              <a:t>تفسیر خروجی </a:t>
            </a:r>
            <a:r>
              <a:rPr lang="fa-IR" b="1" dirty="0" smtClean="0">
                <a:solidFill>
                  <a:srgbClr val="C00000"/>
                </a:solidFill>
                <a:cs typeface="B Kamran" panose="00000400000000000000" pitchFamily="2" charset="-78"/>
              </a:rPr>
              <a:t>آزمون من ویتنی:</a:t>
            </a:r>
            <a:r>
              <a:rPr lang="en-US" b="1" dirty="0">
                <a:solidFill>
                  <a:srgbClr val="C00000"/>
                </a:solidFill>
                <a:cs typeface="B Kamran" panose="00000400000000000000" pitchFamily="2" charset="-78"/>
              </a:rPr>
              <a:t/>
            </a:r>
            <a:br>
              <a:rPr lang="en-US" b="1" dirty="0">
                <a:solidFill>
                  <a:srgbClr val="C00000"/>
                </a:solidFill>
                <a:cs typeface="B Kamran" panose="00000400000000000000" pitchFamily="2" charset="-78"/>
              </a:rPr>
            </a:br>
            <a:endParaRPr lang="en-US" dirty="0"/>
          </a:p>
        </p:txBody>
      </p:sp>
      <p:pic>
        <p:nvPicPr>
          <p:cNvPr id="5" name="Picture 4"/>
          <p:cNvPicPr>
            <a:picLocks noChangeAspect="1"/>
          </p:cNvPicPr>
          <p:nvPr/>
        </p:nvPicPr>
        <p:blipFill>
          <a:blip r:embed="rId2"/>
          <a:stretch>
            <a:fillRect/>
          </a:stretch>
        </p:blipFill>
        <p:spPr>
          <a:xfrm>
            <a:off x="2265155" y="3151188"/>
            <a:ext cx="3219450" cy="2390775"/>
          </a:xfrm>
          <a:prstGeom prst="rect">
            <a:avLst/>
          </a:prstGeom>
        </p:spPr>
      </p:pic>
      <p:sp>
        <p:nvSpPr>
          <p:cNvPr id="8" name="Content Placeholder 7"/>
          <p:cNvSpPr>
            <a:spLocks noGrp="1"/>
          </p:cNvSpPr>
          <p:nvPr>
            <p:ph idx="1"/>
          </p:nvPr>
        </p:nvSpPr>
        <p:spPr/>
        <p:txBody>
          <a:bodyPr/>
          <a:lstStyle/>
          <a:p>
            <a:pPr marL="0" indent="0" algn="r">
              <a:buNone/>
            </a:pPr>
            <a:r>
              <a:rPr lang="fa-IR" dirty="0" smtClean="0">
                <a:cs typeface="B Nazanin" panose="00000400000000000000" pitchFamily="2" charset="-78"/>
              </a:rPr>
              <a:t>نتیجه </a:t>
            </a:r>
            <a:r>
              <a:rPr lang="fa-IR" dirty="0">
                <a:cs typeface="B Nazanin" panose="00000400000000000000" pitchFamily="2" charset="-78"/>
              </a:rPr>
              <a:t>جدول </a:t>
            </a:r>
            <a:r>
              <a:rPr lang="fa-IR" dirty="0" smtClean="0">
                <a:cs typeface="B Nazanin" panose="00000400000000000000" pitchFamily="2" charset="-78"/>
              </a:rPr>
              <a:t>زیر </a:t>
            </a:r>
            <a:r>
              <a:rPr lang="fa-IR" dirty="0">
                <a:cs typeface="B Nazanin" panose="00000400000000000000" pitchFamily="2" charset="-78"/>
              </a:rPr>
              <a:t>نشان‌دهنده وجود اختلاف معنادار در میانگین رتبه‌ای غلظت کلسترول بین افراد رژیم غذایی و ورزش است </a:t>
            </a:r>
            <a:r>
              <a:rPr lang="fa-IR" dirty="0" smtClean="0">
                <a:cs typeface="B Nazanin" panose="00000400000000000000" pitchFamily="2" charset="-78"/>
              </a:rPr>
              <a:t>.</a:t>
            </a:r>
            <a:r>
              <a:rPr lang="fa-IR" dirty="0">
                <a:cs typeface="B Nazanin" panose="00000400000000000000" pitchFamily="2" charset="-78"/>
              </a:rPr>
              <a:t/>
            </a:r>
            <a:br>
              <a:rPr lang="fa-IR" dirty="0">
                <a:cs typeface="B Nazanin" panose="00000400000000000000" pitchFamily="2" charset="-78"/>
              </a:rPr>
            </a:br>
            <a:r>
              <a:rPr lang="fa-IR" dirty="0"/>
              <a:t> </a:t>
            </a:r>
            <a:br>
              <a:rPr lang="fa-IR" dirty="0"/>
            </a:br>
            <a:endParaRPr lang="en-US" dirty="0">
              <a:cs typeface="B Nazanin" panose="00000400000000000000" pitchFamily="2" charset="-78"/>
            </a:endParaRPr>
          </a:p>
        </p:txBody>
      </p:sp>
      <p:pic>
        <p:nvPicPr>
          <p:cNvPr id="9" name="Picture 8"/>
          <p:cNvPicPr>
            <a:picLocks noChangeAspect="1"/>
          </p:cNvPicPr>
          <p:nvPr/>
        </p:nvPicPr>
        <p:blipFill>
          <a:blip r:embed="rId3"/>
          <a:stretch>
            <a:fillRect/>
          </a:stretch>
        </p:blipFill>
        <p:spPr>
          <a:xfrm>
            <a:off x="6096000" y="4001294"/>
            <a:ext cx="2867025" cy="371475"/>
          </a:xfrm>
          <a:prstGeom prst="rect">
            <a:avLst/>
          </a:prstGeom>
        </p:spPr>
      </p:pic>
    </p:spTree>
    <p:extLst>
      <p:ext uri="{BB962C8B-B14F-4D97-AF65-F5344CB8AC3E}">
        <p14:creationId xmlns:p14="http://schemas.microsoft.com/office/powerpoint/2010/main" val="23111979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808" y="0"/>
            <a:ext cx="10515600" cy="1325563"/>
          </a:xfrm>
        </p:spPr>
        <p:txBody>
          <a:bodyPr>
            <a:normAutofit/>
          </a:bodyPr>
          <a:lstStyle/>
          <a:p>
            <a:pPr algn="r"/>
            <a:r>
              <a:rPr lang="fa-IR" b="1" dirty="0">
                <a:solidFill>
                  <a:srgbClr val="C00000"/>
                </a:solidFill>
                <a:cs typeface="B Kamran" panose="00000400000000000000" pitchFamily="2" charset="-78"/>
              </a:rPr>
              <a:t>نحوه انجام آزمون ویلکاکسون</a:t>
            </a:r>
            <a:endParaRPr lang="en-US" b="1" dirty="0">
              <a:solidFill>
                <a:srgbClr val="C00000"/>
              </a:solidFill>
              <a:cs typeface="B Kamran" panose="00000400000000000000" pitchFamily="2" charset="-78"/>
            </a:endParaRPr>
          </a:p>
        </p:txBody>
      </p:sp>
      <p:sp>
        <p:nvSpPr>
          <p:cNvPr id="3" name="Content Placeholder 2"/>
          <p:cNvSpPr>
            <a:spLocks noGrp="1"/>
          </p:cNvSpPr>
          <p:nvPr>
            <p:ph idx="1"/>
          </p:nvPr>
        </p:nvSpPr>
        <p:spPr>
          <a:xfrm>
            <a:off x="913504" y="1556684"/>
            <a:ext cx="10515600" cy="4351338"/>
          </a:xfrm>
        </p:spPr>
        <p:txBody>
          <a:bodyPr/>
          <a:lstStyle/>
          <a:p>
            <a:pPr marL="0" indent="0">
              <a:buNone/>
            </a:pPr>
            <a:r>
              <a:rPr lang="en-US" sz="2400" b="1" dirty="0"/>
              <a:t> </a:t>
            </a:r>
            <a:r>
              <a:rPr lang="en-US" sz="2400" b="1" i="1" dirty="0"/>
              <a:t>Analyze → Nonparametric Tests → Legacy Dialogs → 2 Related Samples</a:t>
            </a:r>
            <a:r>
              <a:rPr lang="en-US" sz="2400" b="1" dirty="0"/>
              <a:t> </a:t>
            </a:r>
            <a:endParaRPr lang="en-US" sz="2400" dirty="0"/>
          </a:p>
          <a:p>
            <a:pPr marL="0" indent="0">
              <a:buNone/>
            </a:pPr>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1752320" y="2419518"/>
            <a:ext cx="6105525" cy="3933825"/>
          </a:xfrm>
          <a:prstGeom prst="rect">
            <a:avLst/>
          </a:prstGeom>
        </p:spPr>
      </p:pic>
    </p:spTree>
    <p:extLst>
      <p:ext uri="{BB962C8B-B14F-4D97-AF65-F5344CB8AC3E}">
        <p14:creationId xmlns:p14="http://schemas.microsoft.com/office/powerpoint/2010/main" val="3890990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854" y="441064"/>
            <a:ext cx="10503946" cy="5735899"/>
          </a:xfrm>
        </p:spPr>
        <p:txBody>
          <a:bodyPr>
            <a:normAutofit/>
          </a:bodyPr>
          <a:lstStyle/>
          <a:p>
            <a:pPr marL="0" indent="0" algn="r" rtl="1">
              <a:buNone/>
            </a:pPr>
            <a:r>
              <a:rPr lang="fa-IR" sz="2400" b="1" dirty="0" smtClean="0">
                <a:solidFill>
                  <a:srgbClr val="C00000"/>
                </a:solidFill>
                <a:cs typeface="B Nazanin" panose="00000400000000000000" pitchFamily="2" charset="-78"/>
              </a:rPr>
              <a:t>نوار ابزار </a:t>
            </a:r>
            <a:r>
              <a:rPr lang="fa-IR" sz="2400" dirty="0" smtClean="0">
                <a:cs typeface="B Nazanin" panose="00000400000000000000" pitchFamily="2" charset="-78"/>
              </a:rPr>
              <a:t>: اين نوار در زير نوار منو قرار دارد. بر روي اين نوار دكمه هايي تعبيه شده اسـت كـه قابليـت دسترسـي بـه برخي اعمال پركاربرد را آسانتر ميكند. به مرور زمان با دكمه هاي اين نوار آشنا خواهيد شـد . در شـكل زيـر به اجمال دكمه هاي اين نوار معرفي شده اند</a:t>
            </a:r>
            <a:endParaRPr lang="en-US" sz="24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2861000" y="2748886"/>
            <a:ext cx="5557924" cy="2188874"/>
          </a:xfrm>
          <a:prstGeom prst="rect">
            <a:avLst/>
          </a:prstGeom>
        </p:spPr>
      </p:pic>
    </p:spTree>
    <p:extLst>
      <p:ext uri="{BB962C8B-B14F-4D97-AF65-F5344CB8AC3E}">
        <p14:creationId xmlns:p14="http://schemas.microsoft.com/office/powerpoint/2010/main" val="1690594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solidFill>
                  <a:srgbClr val="C00000"/>
                </a:solidFill>
                <a:cs typeface="B Kamran" panose="00000400000000000000" pitchFamily="2" charset="-78"/>
              </a:rPr>
              <a:t>تفسیر خروجی آزمون </a:t>
            </a:r>
            <a:r>
              <a:rPr lang="fa-IR" b="1" dirty="0" smtClean="0">
                <a:solidFill>
                  <a:srgbClr val="C00000"/>
                </a:solidFill>
                <a:cs typeface="B Kamran" panose="00000400000000000000" pitchFamily="2" charset="-78"/>
              </a:rPr>
              <a:t>ویلکاکسون:</a:t>
            </a:r>
            <a:r>
              <a:rPr lang="en-US" b="1" dirty="0">
                <a:solidFill>
                  <a:srgbClr val="C00000"/>
                </a:solidFill>
                <a:cs typeface="B Kamran" panose="00000400000000000000" pitchFamily="2" charset="-78"/>
              </a:rPr>
              <a:t/>
            </a:r>
            <a:br>
              <a:rPr lang="en-US" b="1" dirty="0">
                <a:solidFill>
                  <a:srgbClr val="C00000"/>
                </a:solidFill>
                <a:cs typeface="B Kamran" panose="00000400000000000000" pitchFamily="2" charset="-78"/>
              </a:rPr>
            </a:br>
            <a:endParaRPr lang="en-US" dirty="0"/>
          </a:p>
        </p:txBody>
      </p:sp>
      <p:pic>
        <p:nvPicPr>
          <p:cNvPr id="4" name="Content Placeholder 3"/>
          <p:cNvPicPr>
            <a:picLocks noGrp="1" noChangeAspect="1"/>
          </p:cNvPicPr>
          <p:nvPr>
            <p:ph idx="1"/>
          </p:nvPr>
        </p:nvPicPr>
        <p:blipFill>
          <a:blip r:embed="rId2"/>
          <a:stretch>
            <a:fillRect/>
          </a:stretch>
        </p:blipFill>
        <p:spPr>
          <a:xfrm>
            <a:off x="748441" y="3588413"/>
            <a:ext cx="3143250" cy="2181225"/>
          </a:xfrm>
          <a:prstGeom prst="rect">
            <a:avLst/>
          </a:prstGeom>
        </p:spPr>
      </p:pic>
      <p:sp>
        <p:nvSpPr>
          <p:cNvPr id="5" name="Rectangle 4"/>
          <p:cNvSpPr/>
          <p:nvPr/>
        </p:nvSpPr>
        <p:spPr>
          <a:xfrm>
            <a:off x="430307" y="2097741"/>
            <a:ext cx="11069618" cy="1200329"/>
          </a:xfrm>
          <a:prstGeom prst="rect">
            <a:avLst/>
          </a:prstGeom>
        </p:spPr>
        <p:txBody>
          <a:bodyPr wrap="square">
            <a:spAutoFit/>
          </a:bodyPr>
          <a:lstStyle/>
          <a:p>
            <a:pPr algn="r" rtl="1"/>
            <a:r>
              <a:rPr lang="fa-IR" sz="2400" dirty="0" smtClean="0">
                <a:latin typeface="iransans"/>
                <a:cs typeface="B Nazanin" panose="00000400000000000000" pitchFamily="2" charset="-78"/>
              </a:rPr>
              <a:t>در این </a:t>
            </a:r>
            <a:r>
              <a:rPr lang="fa-IR" sz="2400" dirty="0">
                <a:latin typeface="iransans"/>
                <a:cs typeface="B Nazanin" panose="00000400000000000000" pitchFamily="2" charset="-78"/>
              </a:rPr>
              <a:t>جدول می‌توانیم به فرضیه برابر بودن نمرات درد قبل و بعد از طب سوزنی پاسخ دهیم.</a:t>
            </a:r>
          </a:p>
          <a:p>
            <a:pPr algn="r" rtl="1"/>
            <a:r>
              <a:rPr lang="fa-IR" sz="2400" dirty="0">
                <a:latin typeface="iransans"/>
                <a:cs typeface="B Nazanin" panose="00000400000000000000" pitchFamily="2" charset="-78"/>
              </a:rPr>
              <a:t>نتیجه جدول </a:t>
            </a:r>
            <a:r>
              <a:rPr lang="fa-IR" sz="2400" dirty="0" smtClean="0">
                <a:latin typeface="iransans"/>
                <a:cs typeface="B Nazanin" panose="00000400000000000000" pitchFamily="2" charset="-78"/>
              </a:rPr>
              <a:t>زیر </a:t>
            </a:r>
            <a:r>
              <a:rPr lang="fa-IR" sz="2400" dirty="0">
                <a:latin typeface="iransans"/>
                <a:cs typeface="B Nazanin" panose="00000400000000000000" pitchFamily="2" charset="-78"/>
              </a:rPr>
              <a:t>نشان‌دهنده وجود اختلاف معنادار در میانگین رتبه‌ای نمرات درد قبل و بعد است </a:t>
            </a:r>
            <a:r>
              <a:rPr lang="fa-IR" sz="2400" dirty="0" smtClean="0">
                <a:latin typeface="iransans"/>
                <a:cs typeface="B Nazanin" panose="00000400000000000000" pitchFamily="2" charset="-78"/>
              </a:rPr>
              <a:t>به </a:t>
            </a:r>
            <a:r>
              <a:rPr lang="fa-IR" sz="2400" dirty="0">
                <a:latin typeface="iransans"/>
                <a:cs typeface="B Nazanin" panose="00000400000000000000" pitchFamily="2" charset="-78"/>
              </a:rPr>
              <a:t>این ترتیب نتیجه می‌گیریم که استفاده از روش درمانی طب سوزنی توانسته است به کاهش درد در افراد منجر شود.</a:t>
            </a:r>
            <a:endParaRPr lang="fa-IR" sz="2400" b="0" i="0" dirty="0">
              <a:effectLst/>
              <a:latin typeface="iransans"/>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4776787" y="4507575"/>
            <a:ext cx="2638425" cy="342900"/>
          </a:xfrm>
          <a:prstGeom prst="rect">
            <a:avLst/>
          </a:prstGeom>
        </p:spPr>
      </p:pic>
    </p:spTree>
    <p:extLst>
      <p:ext uri="{BB962C8B-B14F-4D97-AF65-F5344CB8AC3E}">
        <p14:creationId xmlns:p14="http://schemas.microsoft.com/office/powerpoint/2010/main" val="3596338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pPr algn="r" rtl="1"/>
            <a:r>
              <a:rPr lang="fa-IR" b="1" dirty="0">
                <a:solidFill>
                  <a:srgbClr val="C00000"/>
                </a:solidFill>
                <a:cs typeface="B Kamran" panose="00000400000000000000" pitchFamily="2" charset="-78"/>
              </a:rPr>
              <a:t>آزمون میانگین در سه گروه یا بیشتر</a:t>
            </a:r>
            <a:r>
              <a:rPr lang="fa-IR" dirty="0" smtClean="0">
                <a:solidFill>
                  <a:srgbClr val="C00000"/>
                </a:solidFill>
              </a:rPr>
              <a:t/>
            </a:r>
            <a:br>
              <a:rPr lang="fa-IR" dirty="0" smtClean="0">
                <a:solidFill>
                  <a:srgbClr val="C00000"/>
                </a:solidFill>
              </a:rPr>
            </a:br>
            <a:endParaRPr lang="en-US" dirty="0">
              <a:solidFill>
                <a:srgbClr val="C00000"/>
              </a:solidFill>
            </a:endParaRPr>
          </a:p>
        </p:txBody>
      </p:sp>
      <p:sp>
        <p:nvSpPr>
          <p:cNvPr id="3" name="Content Placeholder 2"/>
          <p:cNvSpPr>
            <a:spLocks noGrp="1"/>
          </p:cNvSpPr>
          <p:nvPr>
            <p:ph idx="1"/>
          </p:nvPr>
        </p:nvSpPr>
        <p:spPr/>
        <p:txBody>
          <a:bodyPr/>
          <a:lstStyle/>
          <a:p>
            <a:pPr marL="0" indent="0" algn="r" rtl="1">
              <a:buNone/>
            </a:pPr>
            <a:r>
              <a:rPr lang="fa-IR" sz="2400" dirty="0">
                <a:cs typeface="B Nazanin" panose="00000400000000000000" pitchFamily="2" charset="-78"/>
              </a:rPr>
              <a:t>آنالیز واریانس </a:t>
            </a:r>
            <a:r>
              <a:rPr lang="en-US" sz="2400" dirty="0" smtClean="0">
                <a:cs typeface="B Nazanin" panose="00000400000000000000" pitchFamily="2" charset="-78"/>
              </a:rPr>
              <a:t> </a:t>
            </a:r>
            <a:r>
              <a:rPr lang="en-US" sz="2400" b="1" dirty="0" smtClean="0">
                <a:cs typeface="B Nazanin" panose="00000400000000000000" pitchFamily="2" charset="-78"/>
              </a:rPr>
              <a:t>Analysis </a:t>
            </a:r>
            <a:r>
              <a:rPr lang="en-US" sz="2400" b="1" dirty="0">
                <a:cs typeface="B Nazanin" panose="00000400000000000000" pitchFamily="2" charset="-78"/>
              </a:rPr>
              <a:t>of Variance</a:t>
            </a:r>
            <a:r>
              <a:rPr lang="en-US" sz="2400" dirty="0">
                <a:cs typeface="B Nazanin" panose="00000400000000000000" pitchFamily="2" charset="-78"/>
              </a:rPr>
              <a:t> </a:t>
            </a:r>
            <a:r>
              <a:rPr lang="fa-IR" sz="2400" dirty="0">
                <a:cs typeface="B Nazanin" panose="00000400000000000000" pitchFamily="2" charset="-78"/>
              </a:rPr>
              <a:t>یا همان </a:t>
            </a:r>
            <a:r>
              <a:rPr lang="en-US" sz="2400" dirty="0" smtClean="0">
                <a:cs typeface="B Nazanin" panose="00000400000000000000" pitchFamily="2" charset="-78"/>
              </a:rPr>
              <a:t> </a:t>
            </a:r>
            <a:r>
              <a:rPr lang="en-US" sz="2400" b="1" dirty="0" smtClean="0">
                <a:cs typeface="B Nazanin" panose="00000400000000000000" pitchFamily="2" charset="-78"/>
              </a:rPr>
              <a:t>ANOVA</a:t>
            </a:r>
            <a:r>
              <a:rPr lang="en-US" sz="2400" dirty="0">
                <a:cs typeface="B Nazanin" panose="00000400000000000000" pitchFamily="2" charset="-78"/>
              </a:rPr>
              <a:t> </a:t>
            </a:r>
            <a:r>
              <a:rPr lang="fa-IR" sz="2400" dirty="0">
                <a:cs typeface="B Nazanin" panose="00000400000000000000" pitchFamily="2" charset="-78"/>
              </a:rPr>
              <a:t>یکی از مهمترین تحلیل‌های آماری شناخته </a:t>
            </a:r>
            <a:endParaRPr lang="en-US" sz="2400" dirty="0" smtClean="0">
              <a:cs typeface="B Nazanin" panose="00000400000000000000" pitchFamily="2" charset="-78"/>
            </a:endParaRPr>
          </a:p>
          <a:p>
            <a:pPr marL="0" indent="0" algn="r" rtl="1">
              <a:buNone/>
            </a:pPr>
            <a:r>
              <a:rPr lang="fa-IR" sz="2400" dirty="0" smtClean="0">
                <a:cs typeface="B Nazanin" panose="00000400000000000000" pitchFamily="2" charset="-78"/>
              </a:rPr>
              <a:t>می‌شود.</a:t>
            </a:r>
            <a:r>
              <a:rPr lang="en-US" sz="2400" dirty="0" smtClean="0">
                <a:cs typeface="B Nazanin" panose="00000400000000000000" pitchFamily="2" charset="-78"/>
              </a:rPr>
              <a:t> </a:t>
            </a:r>
            <a:r>
              <a:rPr lang="fa-IR" sz="2400" dirty="0" smtClean="0">
                <a:cs typeface="B Nazanin" panose="00000400000000000000" pitchFamily="2" charset="-78"/>
              </a:rPr>
              <a:t>هرگاه می خواهیم اندازه‌های </a:t>
            </a:r>
            <a:r>
              <a:rPr lang="fa-IR" sz="2400" dirty="0">
                <a:cs typeface="B Nazanin" panose="00000400000000000000" pitchFamily="2" charset="-78"/>
              </a:rPr>
              <a:t>یک کمیت وابسته </a:t>
            </a:r>
            <a:r>
              <a:rPr lang="en-US" sz="2400" dirty="0">
                <a:cs typeface="B Nazanin" panose="00000400000000000000" pitchFamily="2" charset="-78"/>
              </a:rPr>
              <a:t>Dependent </a:t>
            </a:r>
            <a:r>
              <a:rPr lang="fa-IR" sz="2400" dirty="0" smtClean="0">
                <a:cs typeface="B Nazanin" panose="00000400000000000000" pitchFamily="2" charset="-78"/>
              </a:rPr>
              <a:t>  </a:t>
            </a:r>
            <a:r>
              <a:rPr lang="en-US" sz="2400" dirty="0" smtClean="0">
                <a:cs typeface="B Nazanin" panose="00000400000000000000" pitchFamily="2" charset="-78"/>
              </a:rPr>
              <a:t>  </a:t>
            </a:r>
            <a:r>
              <a:rPr lang="fa-IR" sz="2400" dirty="0" smtClean="0">
                <a:cs typeface="B Nazanin" panose="00000400000000000000" pitchFamily="2" charset="-78"/>
              </a:rPr>
              <a:t> </a:t>
            </a:r>
            <a:r>
              <a:rPr lang="en-US" sz="2400" dirty="0" smtClean="0">
                <a:cs typeface="B Nazanin" panose="00000400000000000000" pitchFamily="2" charset="-78"/>
              </a:rPr>
              <a:t>Variable </a:t>
            </a:r>
            <a:r>
              <a:rPr lang="fa-IR" sz="2400" dirty="0" smtClean="0">
                <a:cs typeface="B Nazanin" panose="00000400000000000000" pitchFamily="2" charset="-78"/>
              </a:rPr>
              <a:t>را </a:t>
            </a:r>
            <a:r>
              <a:rPr lang="fa-IR" sz="2400" dirty="0">
                <a:cs typeface="B Nazanin" panose="00000400000000000000" pitchFamily="2" charset="-78"/>
              </a:rPr>
              <a:t>در بین گروه‌های </a:t>
            </a:r>
            <a:endParaRPr lang="en-US" sz="2400" dirty="0" smtClean="0">
              <a:cs typeface="B Nazanin" panose="00000400000000000000" pitchFamily="2" charset="-78"/>
            </a:endParaRPr>
          </a:p>
          <a:p>
            <a:pPr marL="0" indent="0" algn="r" rtl="1">
              <a:buNone/>
            </a:pPr>
            <a:r>
              <a:rPr lang="fa-IR" sz="2400" dirty="0" smtClean="0">
                <a:cs typeface="B Nazanin" panose="00000400000000000000" pitchFamily="2" charset="-78"/>
              </a:rPr>
              <a:t>مستقل </a:t>
            </a:r>
            <a:r>
              <a:rPr lang="fa-IR" sz="2400" dirty="0">
                <a:cs typeface="B Nazanin" panose="00000400000000000000" pitchFamily="2" charset="-78"/>
              </a:rPr>
              <a:t>یک فاکتور </a:t>
            </a:r>
            <a:r>
              <a:rPr lang="en-US" sz="2400" dirty="0">
                <a:cs typeface="B Nazanin" panose="00000400000000000000" pitchFamily="2" charset="-78"/>
              </a:rPr>
              <a:t>Factor </a:t>
            </a:r>
            <a:r>
              <a:rPr lang="fa-IR" sz="2400" dirty="0" smtClean="0">
                <a:cs typeface="B Nazanin" panose="00000400000000000000" pitchFamily="2" charset="-78"/>
              </a:rPr>
              <a:t> مورد </a:t>
            </a:r>
            <a:r>
              <a:rPr lang="fa-IR" sz="2400" dirty="0">
                <a:cs typeface="B Nazanin" panose="00000400000000000000" pitchFamily="2" charset="-78"/>
              </a:rPr>
              <a:t>مقایسه قرار دهیم</a:t>
            </a:r>
            <a:r>
              <a:rPr lang="fa-IR" sz="2400" dirty="0" smtClean="0">
                <a:cs typeface="B Nazanin" panose="00000400000000000000" pitchFamily="2" charset="-78"/>
              </a:rPr>
              <a:t>. مثلا می خواهیم متغییر وابسته ی درصد موفقیت را در </a:t>
            </a:r>
            <a:endParaRPr lang="en-US" sz="2400" dirty="0" smtClean="0">
              <a:cs typeface="B Nazanin" panose="00000400000000000000" pitchFamily="2" charset="-78"/>
            </a:endParaRPr>
          </a:p>
          <a:p>
            <a:pPr marL="0" indent="0" algn="r" rtl="1">
              <a:buNone/>
            </a:pPr>
            <a:r>
              <a:rPr lang="fa-IR" sz="2400" dirty="0" smtClean="0">
                <a:cs typeface="B Nazanin" panose="00000400000000000000" pitchFamily="2" charset="-78"/>
              </a:rPr>
              <a:t>انواع گروه های درمانی مقایسه کنیم.</a:t>
            </a:r>
            <a:r>
              <a:rPr lang="en-US" sz="2400" dirty="0" smtClean="0">
                <a:cs typeface="B Nazanin" panose="00000400000000000000" pitchFamily="2" charset="-78"/>
              </a:rPr>
              <a:t> </a:t>
            </a:r>
            <a:r>
              <a:rPr lang="fa-IR" sz="2400" u="sng" dirty="0" smtClean="0">
                <a:cs typeface="B Nazanin" panose="00000400000000000000" pitchFamily="2" charset="-78"/>
              </a:rPr>
              <a:t>شرط نرمال بودن داده ها یا زیاد بودن اندازه نمونه مطرح هست</a:t>
            </a:r>
            <a:r>
              <a:rPr lang="fa-IR" sz="2400" u="sng" dirty="0" smtClean="0">
                <a:cs typeface="B Nazanin" panose="00000400000000000000" pitchFamily="2" charset="-78"/>
              </a:rPr>
              <a:t>.</a:t>
            </a:r>
            <a:endParaRPr lang="en-US" sz="2400" u="sng" dirty="0" smtClean="0">
              <a:cs typeface="B Nazanin" panose="00000400000000000000" pitchFamily="2" charset="-78"/>
            </a:endParaRPr>
          </a:p>
          <a:p>
            <a:pPr marL="0" indent="0" algn="r" rtl="1">
              <a:buNone/>
            </a:pPr>
            <a:r>
              <a:rPr lang="fa-IR" sz="2400" dirty="0" smtClean="0">
                <a:cs typeface="B Nazanin" panose="00000400000000000000" pitchFamily="2" charset="-78"/>
              </a:rPr>
              <a:t>مثال: محققی می خواهد بررسی کند سه گروه دانش آموزان با تدریس های مختلف نمرات یکسان دارن یا خیر</a:t>
            </a:r>
            <a:endParaRPr lang="fa-IR" sz="2400" dirty="0" smtClean="0">
              <a:cs typeface="B Nazanin" panose="00000400000000000000" pitchFamily="2" charset="-78"/>
            </a:endParaRPr>
          </a:p>
          <a:p>
            <a:pPr marL="0" indent="0" algn="r" rtl="1">
              <a:buNone/>
            </a:pPr>
            <a:endParaRPr lang="en-US" dirty="0"/>
          </a:p>
        </p:txBody>
      </p:sp>
      <p:pic>
        <p:nvPicPr>
          <p:cNvPr id="4" name="Picture 3"/>
          <p:cNvPicPr>
            <a:picLocks noChangeAspect="1"/>
          </p:cNvPicPr>
          <p:nvPr/>
        </p:nvPicPr>
        <p:blipFill>
          <a:blip r:embed="rId2"/>
          <a:stretch>
            <a:fillRect/>
          </a:stretch>
        </p:blipFill>
        <p:spPr>
          <a:xfrm>
            <a:off x="1823925" y="4506903"/>
            <a:ext cx="7877175" cy="1752600"/>
          </a:xfrm>
          <a:prstGeom prst="rect">
            <a:avLst/>
          </a:prstGeom>
        </p:spPr>
      </p:pic>
    </p:spTree>
    <p:extLst>
      <p:ext uri="{BB962C8B-B14F-4D97-AF65-F5344CB8AC3E}">
        <p14:creationId xmlns:p14="http://schemas.microsoft.com/office/powerpoint/2010/main" val="24714893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139" y="437889"/>
            <a:ext cx="10515600" cy="4351338"/>
          </a:xfrm>
        </p:spPr>
        <p:txBody>
          <a:bodyPr/>
          <a:lstStyle/>
          <a:p>
            <a:pPr marL="0" indent="0">
              <a:buNone/>
            </a:pPr>
            <a:r>
              <a:rPr lang="en-US" dirty="0"/>
              <a:t>    Analyze &gt; Compare Means &gt; One-Way </a:t>
            </a:r>
            <a:r>
              <a:rPr lang="en-US" dirty="0" smtClean="0"/>
              <a:t>ANOVA</a:t>
            </a:r>
            <a:endParaRPr lang="fa-IR" dirty="0" smtClean="0"/>
          </a:p>
          <a:p>
            <a:endParaRPr lang="en-US" dirty="0"/>
          </a:p>
        </p:txBody>
      </p:sp>
      <p:pic>
        <p:nvPicPr>
          <p:cNvPr id="4" name="Picture 3"/>
          <p:cNvPicPr>
            <a:picLocks noChangeAspect="1"/>
          </p:cNvPicPr>
          <p:nvPr/>
        </p:nvPicPr>
        <p:blipFill>
          <a:blip r:embed="rId2"/>
          <a:stretch>
            <a:fillRect/>
          </a:stretch>
        </p:blipFill>
        <p:spPr>
          <a:xfrm>
            <a:off x="2090346" y="1291487"/>
            <a:ext cx="4762500" cy="3009900"/>
          </a:xfrm>
          <a:prstGeom prst="rect">
            <a:avLst/>
          </a:prstGeom>
        </p:spPr>
      </p:pic>
      <p:sp>
        <p:nvSpPr>
          <p:cNvPr id="5" name="Rectangle 4"/>
          <p:cNvSpPr/>
          <p:nvPr/>
        </p:nvSpPr>
        <p:spPr>
          <a:xfrm>
            <a:off x="828339" y="4831819"/>
            <a:ext cx="10897496" cy="707886"/>
          </a:xfrm>
          <a:prstGeom prst="rect">
            <a:avLst/>
          </a:prstGeom>
        </p:spPr>
        <p:txBody>
          <a:bodyPr wrap="square">
            <a:spAutoFit/>
          </a:bodyPr>
          <a:lstStyle/>
          <a:p>
            <a:pPr algn="r" rtl="1"/>
            <a:r>
              <a:rPr lang="fa-IR" sz="2000" dirty="0">
                <a:latin typeface="iranyekanfanum"/>
                <a:cs typeface="B Nazanin" panose="00000400000000000000" pitchFamily="2" charset="-78"/>
              </a:rPr>
              <a:t>آزمون‌های تعقیبی را زمانی می‌توان استفاده کرد که آزمون </a:t>
            </a:r>
            <a:r>
              <a:rPr lang="en-US" sz="2000" dirty="0">
                <a:latin typeface="iranyekanfanum"/>
                <a:cs typeface="B Nazanin" panose="00000400000000000000" pitchFamily="2" charset="-78"/>
              </a:rPr>
              <a:t>F </a:t>
            </a:r>
            <a:r>
              <a:rPr lang="fa-IR" sz="2000" dirty="0" smtClean="0">
                <a:latin typeface="iranyekanfanum"/>
                <a:cs typeface="B Nazanin" panose="00000400000000000000" pitchFamily="2" charset="-78"/>
              </a:rPr>
              <a:t> وجود </a:t>
            </a:r>
            <a:r>
              <a:rPr lang="fa-IR" sz="2000" dirty="0">
                <a:latin typeface="iranyekanfanum"/>
                <a:cs typeface="B Nazanin" panose="00000400000000000000" pitchFamily="2" charset="-78"/>
              </a:rPr>
              <a:t>تفاوت‌های معنی‌دار بین میانگین‌های گروه‌ها را نشان می‌دهد. این ازمون‌ها زمانی به کار می‌آیند که بخواهیم تعیین کنیم کدام میانگین‌ها به طور مشخص با بقیه به طور معنی‌دار متفاوت هستند </a:t>
            </a:r>
            <a:endParaRPr lang="en-US" sz="2000" dirty="0">
              <a:cs typeface="B Nazanin" panose="00000400000000000000" pitchFamily="2" charset="-78"/>
            </a:endParaRPr>
          </a:p>
        </p:txBody>
      </p:sp>
    </p:spTree>
    <p:extLst>
      <p:ext uri="{BB962C8B-B14F-4D97-AF65-F5344CB8AC3E}">
        <p14:creationId xmlns:p14="http://schemas.microsoft.com/office/powerpoint/2010/main" val="26165753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07894" y="2536629"/>
            <a:ext cx="6067425" cy="2419350"/>
          </a:xfrm>
          <a:prstGeom prst="rect">
            <a:avLst/>
          </a:prstGeom>
        </p:spPr>
      </p:pic>
      <p:pic>
        <p:nvPicPr>
          <p:cNvPr id="6" name="Picture 5"/>
          <p:cNvPicPr>
            <a:picLocks noChangeAspect="1"/>
          </p:cNvPicPr>
          <p:nvPr/>
        </p:nvPicPr>
        <p:blipFill>
          <a:blip r:embed="rId3"/>
          <a:stretch>
            <a:fillRect/>
          </a:stretch>
        </p:blipFill>
        <p:spPr>
          <a:xfrm>
            <a:off x="6333579" y="2267688"/>
            <a:ext cx="5162550" cy="1714500"/>
          </a:xfrm>
          <a:prstGeom prst="rect">
            <a:avLst/>
          </a:prstGeom>
        </p:spPr>
      </p:pic>
      <p:sp>
        <p:nvSpPr>
          <p:cNvPr id="7" name="Rectangle 6"/>
          <p:cNvSpPr/>
          <p:nvPr/>
        </p:nvSpPr>
        <p:spPr>
          <a:xfrm>
            <a:off x="1000462" y="1047738"/>
            <a:ext cx="9729984" cy="646331"/>
          </a:xfrm>
          <a:prstGeom prst="rect">
            <a:avLst/>
          </a:prstGeom>
        </p:spPr>
        <p:txBody>
          <a:bodyPr wrap="square">
            <a:spAutoFit/>
          </a:bodyPr>
          <a:lstStyle/>
          <a:p>
            <a:pPr algn="r" rtl="1"/>
            <a:r>
              <a:rPr lang="fa-IR" dirty="0">
                <a:latin typeface="iransans"/>
                <a:cs typeface="B Nazanin" panose="00000400000000000000" pitchFamily="2" charset="-78"/>
              </a:rPr>
              <a:t>مجموع و میانگین مربعات،‌آماره </a:t>
            </a:r>
            <a:r>
              <a:rPr lang="en-US" dirty="0">
                <a:latin typeface="iransans"/>
                <a:cs typeface="B Nazanin" panose="00000400000000000000" pitchFamily="2" charset="-78"/>
              </a:rPr>
              <a:t>F </a:t>
            </a:r>
            <a:r>
              <a:rPr lang="fa-IR" dirty="0" smtClean="0">
                <a:latin typeface="iransans"/>
                <a:cs typeface="B Nazanin" panose="00000400000000000000" pitchFamily="2" charset="-78"/>
              </a:rPr>
              <a:t> و </a:t>
            </a:r>
            <a:r>
              <a:rPr lang="fa-IR" dirty="0">
                <a:latin typeface="iransans"/>
                <a:cs typeface="B Nazanin" panose="00000400000000000000" pitchFamily="2" charset="-78"/>
              </a:rPr>
              <a:t>مقدار </a:t>
            </a:r>
            <a:r>
              <a:rPr lang="fa-IR" dirty="0" smtClean="0">
                <a:latin typeface="iransans"/>
                <a:cs typeface="B Nazanin" panose="00000400000000000000" pitchFamily="2" charset="-78"/>
              </a:rPr>
              <a:t>احتمال </a:t>
            </a:r>
            <a:r>
              <a:rPr lang="en-US" dirty="0" smtClean="0">
                <a:latin typeface="iransans"/>
                <a:cs typeface="B Nazanin" panose="00000400000000000000" pitchFamily="2" charset="-78"/>
              </a:rPr>
              <a:t> P </a:t>
            </a:r>
            <a:r>
              <a:rPr lang="en-US" dirty="0">
                <a:latin typeface="iransans"/>
                <a:cs typeface="B Nazanin" panose="00000400000000000000" pitchFamily="2" charset="-78"/>
              </a:rPr>
              <a:t>value </a:t>
            </a:r>
            <a:r>
              <a:rPr lang="fa-IR" dirty="0">
                <a:latin typeface="iransans"/>
                <a:cs typeface="B Nazanin" panose="00000400000000000000" pitchFamily="2" charset="-78"/>
              </a:rPr>
              <a:t>آنالیز واریانس یک طرفه در این جدول بیان شده است. نتیجه به دست آمده به وضوح نشان می‌دهد درصد موفقیت بین گروه‌های </a:t>
            </a:r>
            <a:r>
              <a:rPr lang="fa-IR" dirty="0" smtClean="0">
                <a:latin typeface="iransans"/>
                <a:cs typeface="B Nazanin" panose="00000400000000000000" pitchFamily="2" charset="-78"/>
              </a:rPr>
              <a:t>سیکل‌های درمانی </a:t>
            </a:r>
            <a:r>
              <a:rPr lang="fa-IR" dirty="0">
                <a:latin typeface="iransans"/>
                <a:cs typeface="B Nazanin" panose="00000400000000000000" pitchFamily="2" charset="-78"/>
              </a:rPr>
              <a:t>اختلاف معنادار وجود دارد </a:t>
            </a:r>
            <a:r>
              <a:rPr lang="en-US" dirty="0" smtClean="0">
                <a:latin typeface="iransans"/>
                <a:cs typeface="B Nazanin" panose="00000400000000000000" pitchFamily="2" charset="-78"/>
              </a:rPr>
              <a:t>(P-value </a:t>
            </a:r>
            <a:r>
              <a:rPr lang="en-US" dirty="0">
                <a:latin typeface="iransans"/>
                <a:cs typeface="B Nazanin" panose="00000400000000000000" pitchFamily="2" charset="-78"/>
              </a:rPr>
              <a:t>&lt; </a:t>
            </a:r>
            <a:r>
              <a:rPr lang="en-US" dirty="0" smtClean="0">
                <a:latin typeface="iransans"/>
                <a:cs typeface="B Nazanin" panose="00000400000000000000" pitchFamily="2" charset="-78"/>
              </a:rPr>
              <a:t>0.001)</a:t>
            </a:r>
            <a:endParaRPr lang="en-US" dirty="0">
              <a:cs typeface="B Nazanin" panose="00000400000000000000" pitchFamily="2" charset="-78"/>
            </a:endParaRPr>
          </a:p>
        </p:txBody>
      </p:sp>
    </p:spTree>
    <p:extLst>
      <p:ext uri="{BB962C8B-B14F-4D97-AF65-F5344CB8AC3E}">
        <p14:creationId xmlns:p14="http://schemas.microsoft.com/office/powerpoint/2010/main" val="2698888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C00000"/>
                </a:solidFill>
                <a:cs typeface="B Kamran" panose="00000400000000000000" pitchFamily="2" charset="-78"/>
              </a:rPr>
              <a:t>ازمون کریسکال-والیس</a:t>
            </a:r>
            <a:r>
              <a:rPr lang="en-US" dirty="0" smtClean="0">
                <a:solidFill>
                  <a:srgbClr val="C00000"/>
                </a:solidFill>
                <a:cs typeface="B Kamran" panose="00000400000000000000" pitchFamily="2" charset="-78"/>
              </a:rPr>
              <a:t>:</a:t>
            </a:r>
            <a:r>
              <a:rPr lang="fa-IR" dirty="0" smtClean="0">
                <a:solidFill>
                  <a:srgbClr val="C00000"/>
                </a:solidFill>
                <a:cs typeface="B Kamran" panose="00000400000000000000" pitchFamily="2" charset="-78"/>
              </a:rPr>
              <a:t> </a:t>
            </a:r>
            <a:r>
              <a:rPr lang="en-US" b="1" dirty="0" err="1" smtClean="0">
                <a:solidFill>
                  <a:srgbClr val="C00000"/>
                </a:solidFill>
                <a:cs typeface="B Kamran" panose="00000400000000000000" pitchFamily="2" charset="-78"/>
              </a:rPr>
              <a:t>kruskal</a:t>
            </a:r>
            <a:r>
              <a:rPr lang="en-US" b="1" dirty="0" smtClean="0">
                <a:solidFill>
                  <a:srgbClr val="C00000"/>
                </a:solidFill>
                <a:cs typeface="B Kamran" panose="00000400000000000000" pitchFamily="2" charset="-78"/>
              </a:rPr>
              <a:t>-Wallis test</a:t>
            </a:r>
            <a:endParaRPr lang="en-US" u="sng" dirty="0">
              <a:solidFill>
                <a:srgbClr val="C00000"/>
              </a:solidFill>
              <a:cs typeface="B Kamran" panose="00000400000000000000" pitchFamily="2" charset="-78"/>
            </a:endParaRPr>
          </a:p>
        </p:txBody>
      </p:sp>
      <p:sp>
        <p:nvSpPr>
          <p:cNvPr id="3" name="Content Placeholder 2"/>
          <p:cNvSpPr>
            <a:spLocks noGrp="1"/>
          </p:cNvSpPr>
          <p:nvPr>
            <p:ph idx="1"/>
          </p:nvPr>
        </p:nvSpPr>
        <p:spPr/>
        <p:txBody>
          <a:bodyPr>
            <a:normAutofit/>
          </a:bodyPr>
          <a:lstStyle/>
          <a:p>
            <a:pPr marL="0" indent="0" algn="r" rtl="1">
              <a:buNone/>
            </a:pPr>
            <a:r>
              <a:rPr lang="fa-IR" sz="2400" dirty="0" smtClean="0">
                <a:cs typeface="B Nazanin" panose="00000400000000000000" pitchFamily="2" charset="-78"/>
              </a:rPr>
              <a:t>کر</a:t>
            </a:r>
            <a:r>
              <a:rPr lang="fa-IR" sz="2400" dirty="0">
                <a:cs typeface="B Nazanin" panose="00000400000000000000" pitchFamily="2" charset="-78"/>
              </a:rPr>
              <a:t>و</a:t>
            </a:r>
            <a:r>
              <a:rPr lang="fa-IR" sz="2400" dirty="0" smtClean="0">
                <a:cs typeface="B Nazanin" panose="00000400000000000000" pitchFamily="2" charset="-78"/>
              </a:rPr>
              <a:t>سکال </a:t>
            </a:r>
            <a:r>
              <a:rPr lang="fa-IR" sz="2400" dirty="0">
                <a:cs typeface="B Nazanin" panose="00000400000000000000" pitchFamily="2" charset="-78"/>
              </a:rPr>
              <a:t>والیس یک آزمون ناپارامتری بر اساس رتبه است، که می تواند برای تعیین تفاوت‌های آماری معنی دار بین چند گروه از متغیر های گروه بندی شده مورد استفاده قرار گیرد. این آزمون، جایگزین ناپارامتریک تحلیل واریانس یک طرفه </a:t>
            </a:r>
            <a:r>
              <a:rPr lang="en-US" sz="2400" dirty="0">
                <a:cs typeface="B Nazanin" panose="00000400000000000000" pitchFamily="2" charset="-78"/>
              </a:rPr>
              <a:t> ANOVA </a:t>
            </a:r>
            <a:r>
              <a:rPr lang="fa-IR" sz="2400" dirty="0">
                <a:cs typeface="B Nazanin" panose="00000400000000000000" pitchFamily="2" charset="-78"/>
              </a:rPr>
              <a:t>است</a:t>
            </a:r>
            <a:r>
              <a:rPr lang="en-US" sz="2400" dirty="0">
                <a:cs typeface="B Nazanin" panose="00000400000000000000" pitchFamily="2" charset="-78"/>
              </a:rPr>
              <a:t>. </a:t>
            </a:r>
            <a:r>
              <a:rPr lang="fa-IR" sz="2400" dirty="0">
                <a:cs typeface="B Nazanin" panose="00000400000000000000" pitchFamily="2" charset="-78"/>
              </a:rPr>
              <a:t>اگر داده ‌های مورد تحلیل در سطح سنجش ترتیبی (رتبه ای یا اسمی) باشد، استفاده از تحلیل واریانس یک طرفه امکان پذیر نیست و باز هم باید از آزمون کروسکال والیس استفاده نمود.</a:t>
            </a:r>
          </a:p>
          <a:p>
            <a:pPr marL="0" indent="0" algn="r" rtl="1">
              <a:buNone/>
            </a:pPr>
            <a:endParaRPr lang="fa-IR" sz="2400" dirty="0">
              <a:cs typeface="B Nazanin" panose="00000400000000000000" pitchFamily="2" charset="-78"/>
            </a:endParaRPr>
          </a:p>
          <a:p>
            <a:pPr marL="0" indent="0" algn="r" rtl="1">
              <a:buNone/>
            </a:pPr>
            <a:r>
              <a:rPr lang="fa-IR" sz="2400" dirty="0">
                <a:cs typeface="B Nazanin" panose="00000400000000000000" pitchFamily="2" charset="-78"/>
              </a:rPr>
              <a:t>مثال: </a:t>
            </a:r>
            <a:r>
              <a:rPr lang="fa-IR" sz="2400" dirty="0"/>
              <a:t>محققی می خواهد به بررسی درصد موفقیت درمان، پنج نوع مختلف سیکل های درمانی </a:t>
            </a:r>
            <a:r>
              <a:rPr lang="fa-IR" sz="2400" dirty="0" smtClean="0"/>
              <a:t>بپردازد</a:t>
            </a:r>
            <a:r>
              <a:rPr lang="en-US" sz="2400" dirty="0" smtClean="0"/>
              <a:t>.</a:t>
            </a:r>
            <a:endParaRPr lang="en-US" sz="2400" dirty="0">
              <a:cs typeface="B Nazanin" panose="00000400000000000000" pitchFamily="2" charset="-78"/>
            </a:endParaRPr>
          </a:p>
        </p:txBody>
      </p:sp>
    </p:spTree>
    <p:extLst>
      <p:ext uri="{BB962C8B-B14F-4D97-AF65-F5344CB8AC3E}">
        <p14:creationId xmlns:p14="http://schemas.microsoft.com/office/powerpoint/2010/main" val="24959649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solidFill>
                  <a:srgbClr val="C00000"/>
                </a:solidFill>
                <a:cs typeface="B Kamran" panose="00000400000000000000" pitchFamily="2" charset="-78"/>
              </a:rPr>
              <a:t>اندازه گیری مکرر </a:t>
            </a:r>
            <a:r>
              <a:rPr lang="en-US" b="1" dirty="0" smtClean="0">
                <a:solidFill>
                  <a:srgbClr val="C00000"/>
                </a:solidFill>
                <a:cs typeface="B Kamran" panose="00000400000000000000" pitchFamily="2" charset="-78"/>
              </a:rPr>
              <a:t>Repeated Measure</a:t>
            </a:r>
            <a:endParaRPr lang="en-US" b="1" dirty="0">
              <a:solidFill>
                <a:srgbClr val="C00000"/>
              </a:solidFill>
              <a:cs typeface="B Kamran" panose="00000400000000000000" pitchFamily="2" charset="-78"/>
            </a:endParaRPr>
          </a:p>
        </p:txBody>
      </p:sp>
      <p:sp>
        <p:nvSpPr>
          <p:cNvPr id="3" name="Content Placeholder 2"/>
          <p:cNvSpPr>
            <a:spLocks noGrp="1"/>
          </p:cNvSpPr>
          <p:nvPr>
            <p:ph idx="1"/>
          </p:nvPr>
        </p:nvSpPr>
        <p:spPr/>
        <p:txBody>
          <a:bodyPr/>
          <a:lstStyle/>
          <a:p>
            <a:pPr marL="0" indent="0" algn="r" rtl="1">
              <a:buNone/>
            </a:pPr>
            <a:r>
              <a:rPr lang="fa-IR" sz="2400" dirty="0">
                <a:cs typeface="B Nazanin" panose="00000400000000000000" pitchFamily="2" charset="-78"/>
              </a:rPr>
              <a:t> تعمیم یافته </a:t>
            </a:r>
            <a:r>
              <a:rPr lang="en-US" sz="2400" dirty="0">
                <a:cs typeface="B Nazanin" panose="00000400000000000000" pitchFamily="2" charset="-78"/>
              </a:rPr>
              <a:t>t-test</a:t>
            </a:r>
            <a:r>
              <a:rPr lang="fa-IR" sz="2400" dirty="0">
                <a:cs typeface="B Nazanin" panose="00000400000000000000" pitchFamily="2" charset="-78"/>
              </a:rPr>
              <a:t> های زوجی هستند . مقایسه بیش از دو گروه وابسته از این نوع تحلیل استفاده می شود. مثال: پرسشنامه در سه زمان مختلف از افراد پرسیده می شود</a:t>
            </a:r>
          </a:p>
          <a:p>
            <a:pPr marL="0" indent="0" algn="r" rtl="1">
              <a:buNone/>
            </a:pPr>
            <a:r>
              <a:rPr lang="fa-IR" sz="2400" dirty="0">
                <a:cs typeface="B Nazanin" panose="00000400000000000000" pitchFamily="2" charset="-78"/>
              </a:rPr>
              <a:t>می خواهیم مطالعه کنیم که آیا با گذشت زمان فاکتور مدنظر فرق کرده یا خیر؟</a:t>
            </a:r>
          </a:p>
          <a:p>
            <a:pPr marL="0" indent="0" algn="r" rtl="1">
              <a:buNone/>
            </a:pPr>
            <a:endParaRPr lang="en-US" sz="2400" dirty="0">
              <a:cs typeface="B Nazanin" panose="00000400000000000000" pitchFamily="2" charset="-78"/>
            </a:endParaRPr>
          </a:p>
          <a:p>
            <a:pPr marL="0" indent="0" algn="r" rtl="1">
              <a:buNone/>
            </a:pPr>
            <a:r>
              <a:rPr lang="fa-IR" sz="2400" b="1" dirty="0">
                <a:solidFill>
                  <a:srgbClr val="C00000"/>
                </a:solidFill>
                <a:cs typeface="B Nazanin" panose="00000400000000000000" pitchFamily="2" charset="-78"/>
              </a:rPr>
              <a:t>نکته: </a:t>
            </a:r>
            <a:r>
              <a:rPr lang="fa-IR" sz="2400" dirty="0">
                <a:cs typeface="B Nazanin" panose="00000400000000000000" pitchFamily="2" charset="-78"/>
              </a:rPr>
              <a:t>نمونه های زوجی یا مکرر متغیرها کنار هم نوشته می شوند ولی مستقل ها زیر هم نوشته می شوند.</a:t>
            </a:r>
          </a:p>
          <a:p>
            <a:pPr marL="0" indent="0" algn="r" rtl="1">
              <a:buNone/>
            </a:pPr>
            <a:endParaRPr lang="fa-IR" dirty="0" smtClean="0"/>
          </a:p>
        </p:txBody>
      </p:sp>
    </p:spTree>
    <p:extLst>
      <p:ext uri="{BB962C8B-B14F-4D97-AF65-F5344CB8AC3E}">
        <p14:creationId xmlns:p14="http://schemas.microsoft.com/office/powerpoint/2010/main" val="3504752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225"/>
            <a:ext cx="10515600" cy="1325563"/>
          </a:xfrm>
        </p:spPr>
        <p:txBody>
          <a:bodyPr>
            <a:normAutofit/>
          </a:bodyPr>
          <a:lstStyle/>
          <a:p>
            <a:pPr algn="r" rtl="1"/>
            <a:r>
              <a:rPr lang="fa-IR" sz="2800" dirty="0" smtClean="0">
                <a:solidFill>
                  <a:srgbClr val="C00000"/>
                </a:solidFill>
                <a:cs typeface="B Homa" panose="00000400000000000000" pitchFamily="2" charset="-78"/>
              </a:rPr>
              <a:t>نحوه انجام آزمون</a:t>
            </a:r>
            <a:endParaRPr lang="en-US" sz="2800" dirty="0">
              <a:solidFill>
                <a:srgbClr val="C00000"/>
              </a:solidFill>
              <a:cs typeface="B Homa" panose="00000400000000000000" pitchFamily="2" charset="-78"/>
            </a:endParaRPr>
          </a:p>
        </p:txBody>
      </p:sp>
      <p:sp>
        <p:nvSpPr>
          <p:cNvPr id="3" name="Content Placeholder 2"/>
          <p:cNvSpPr>
            <a:spLocks noGrp="1"/>
          </p:cNvSpPr>
          <p:nvPr>
            <p:ph idx="1"/>
          </p:nvPr>
        </p:nvSpPr>
        <p:spPr>
          <a:xfrm>
            <a:off x="838200" y="1298500"/>
            <a:ext cx="10515600" cy="4351338"/>
          </a:xfrm>
        </p:spPr>
        <p:txBody>
          <a:bodyPr/>
          <a:lstStyle/>
          <a:p>
            <a:pPr marL="0" indent="0">
              <a:buNone/>
            </a:pPr>
            <a:r>
              <a:rPr lang="en-US" dirty="0"/>
              <a:t>A</a:t>
            </a:r>
            <a:r>
              <a:rPr lang="en-US" dirty="0" smtClean="0"/>
              <a:t>nalyze </a:t>
            </a:r>
            <a:r>
              <a:rPr lang="en-US" dirty="0"/>
              <a:t>&gt; General Linear Model &gt; Repeated measures…</a:t>
            </a:r>
          </a:p>
        </p:txBody>
      </p:sp>
      <p:pic>
        <p:nvPicPr>
          <p:cNvPr id="4" name="Picture 3"/>
          <p:cNvPicPr>
            <a:picLocks noChangeAspect="1"/>
          </p:cNvPicPr>
          <p:nvPr/>
        </p:nvPicPr>
        <p:blipFill>
          <a:blip r:embed="rId2"/>
          <a:stretch>
            <a:fillRect/>
          </a:stretch>
        </p:blipFill>
        <p:spPr>
          <a:xfrm>
            <a:off x="1158464" y="2109283"/>
            <a:ext cx="3162300" cy="4210050"/>
          </a:xfrm>
          <a:prstGeom prst="rect">
            <a:avLst/>
          </a:prstGeom>
        </p:spPr>
      </p:pic>
    </p:spTree>
    <p:extLst>
      <p:ext uri="{BB962C8B-B14F-4D97-AF65-F5344CB8AC3E}">
        <p14:creationId xmlns:p14="http://schemas.microsoft.com/office/powerpoint/2010/main" val="7397673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003"/>
            <a:ext cx="10515600" cy="1325563"/>
          </a:xfrm>
        </p:spPr>
        <p:txBody>
          <a:bodyPr>
            <a:normAutofit/>
          </a:bodyPr>
          <a:lstStyle/>
          <a:p>
            <a:pPr algn="r" rtl="1"/>
            <a:r>
              <a:rPr lang="fa-IR" sz="2800" dirty="0">
                <a:solidFill>
                  <a:srgbClr val="C00000"/>
                </a:solidFill>
                <a:cs typeface="B Homa" panose="00000400000000000000" pitchFamily="2" charset="-78"/>
              </a:rPr>
              <a:t>نحوه </a:t>
            </a:r>
            <a:r>
              <a:rPr lang="fa-IR" sz="2800" dirty="0" smtClean="0">
                <a:solidFill>
                  <a:srgbClr val="C00000"/>
                </a:solidFill>
                <a:cs typeface="B Homa" panose="00000400000000000000" pitchFamily="2" charset="-78"/>
              </a:rPr>
              <a:t>تفسیر خروجی</a:t>
            </a:r>
            <a:endParaRPr lang="en-US" sz="2800" dirty="0"/>
          </a:p>
        </p:txBody>
      </p:sp>
      <p:sp>
        <p:nvSpPr>
          <p:cNvPr id="3" name="Content Placeholder 2"/>
          <p:cNvSpPr>
            <a:spLocks noGrp="1"/>
          </p:cNvSpPr>
          <p:nvPr>
            <p:ph idx="1"/>
          </p:nvPr>
        </p:nvSpPr>
        <p:spPr>
          <a:xfrm>
            <a:off x="1128656" y="1416834"/>
            <a:ext cx="10515600" cy="4351338"/>
          </a:xfrm>
        </p:spPr>
        <p:txBody>
          <a:bodyPr/>
          <a:lstStyle/>
          <a:p>
            <a:pPr marL="0" indent="0" algn="r" rtl="1">
              <a:buNone/>
            </a:pPr>
            <a:r>
              <a:rPr lang="fa-IR" dirty="0" smtClean="0"/>
              <a:t>با چهار روش آزمون تاثیر زمان را انجام داد فرض صفر این است که میانگین گروه ها در 4 زمان باهم برابر است</a:t>
            </a:r>
            <a:endParaRPr lang="en-US" dirty="0"/>
          </a:p>
        </p:txBody>
      </p:sp>
      <p:pic>
        <p:nvPicPr>
          <p:cNvPr id="4" name="Picture 3"/>
          <p:cNvPicPr>
            <a:picLocks noChangeAspect="1"/>
          </p:cNvPicPr>
          <p:nvPr/>
        </p:nvPicPr>
        <p:blipFill>
          <a:blip r:embed="rId2"/>
          <a:stretch>
            <a:fillRect/>
          </a:stretch>
        </p:blipFill>
        <p:spPr>
          <a:xfrm>
            <a:off x="543317" y="2399012"/>
            <a:ext cx="5210175" cy="1885950"/>
          </a:xfrm>
          <a:prstGeom prst="rect">
            <a:avLst/>
          </a:prstGeom>
        </p:spPr>
      </p:pic>
      <p:pic>
        <p:nvPicPr>
          <p:cNvPr id="5" name="Picture 4"/>
          <p:cNvPicPr>
            <a:picLocks noChangeAspect="1"/>
          </p:cNvPicPr>
          <p:nvPr/>
        </p:nvPicPr>
        <p:blipFill>
          <a:blip r:embed="rId3"/>
          <a:stretch>
            <a:fillRect/>
          </a:stretch>
        </p:blipFill>
        <p:spPr>
          <a:xfrm>
            <a:off x="6280616" y="2637724"/>
            <a:ext cx="5073183" cy="3757913"/>
          </a:xfrm>
          <a:prstGeom prst="rect">
            <a:avLst/>
          </a:prstGeom>
        </p:spPr>
      </p:pic>
    </p:spTree>
    <p:extLst>
      <p:ext uri="{BB962C8B-B14F-4D97-AF65-F5344CB8AC3E}">
        <p14:creationId xmlns:p14="http://schemas.microsoft.com/office/powerpoint/2010/main" val="28556908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solidFill>
                  <a:srgbClr val="C00000"/>
                </a:solidFill>
                <a:cs typeface="B Kamran" panose="00000400000000000000" pitchFamily="2" charset="-78"/>
              </a:rPr>
              <a:t>ازمون فریدمن  </a:t>
            </a:r>
            <a:r>
              <a:rPr lang="en-US" b="1" dirty="0">
                <a:solidFill>
                  <a:srgbClr val="C00000"/>
                </a:solidFill>
                <a:cs typeface="B Kamran" panose="00000400000000000000" pitchFamily="2" charset="-78"/>
              </a:rPr>
              <a:t> </a:t>
            </a:r>
            <a:r>
              <a:rPr lang="en-US" b="1" dirty="0" smtClean="0">
                <a:solidFill>
                  <a:srgbClr val="C00000"/>
                </a:solidFill>
                <a:cs typeface="B Kamran" panose="00000400000000000000" pitchFamily="2" charset="-78"/>
              </a:rPr>
              <a:t>Friedman </a:t>
            </a:r>
            <a:r>
              <a:rPr lang="en-US" b="1" dirty="0">
                <a:solidFill>
                  <a:srgbClr val="C00000"/>
                </a:solidFill>
                <a:cs typeface="B Kamran" panose="00000400000000000000" pitchFamily="2" charset="-78"/>
              </a:rPr>
              <a:t>Test </a:t>
            </a:r>
            <a:br>
              <a:rPr lang="en-US" b="1" dirty="0">
                <a:solidFill>
                  <a:srgbClr val="C00000"/>
                </a:solidFill>
                <a:cs typeface="B Kamran" panose="00000400000000000000" pitchFamily="2" charset="-78"/>
              </a:rPr>
            </a:br>
            <a:endParaRPr lang="en-US" b="1" dirty="0">
              <a:solidFill>
                <a:srgbClr val="C00000"/>
              </a:solidFill>
              <a:cs typeface="B Kamran" panose="00000400000000000000" pitchFamily="2" charset="-78"/>
            </a:endParaRPr>
          </a:p>
        </p:txBody>
      </p:sp>
      <p:sp>
        <p:nvSpPr>
          <p:cNvPr id="3" name="Content Placeholder 2"/>
          <p:cNvSpPr>
            <a:spLocks noGrp="1"/>
          </p:cNvSpPr>
          <p:nvPr>
            <p:ph idx="1"/>
          </p:nvPr>
        </p:nvSpPr>
        <p:spPr>
          <a:xfrm>
            <a:off x="838200" y="1384562"/>
            <a:ext cx="10515600" cy="4351338"/>
          </a:xfrm>
        </p:spPr>
        <p:txBody>
          <a:bodyPr>
            <a:normAutofit lnSpcReduction="10000"/>
          </a:bodyPr>
          <a:lstStyle/>
          <a:p>
            <a:pPr marL="0" indent="0" algn="r" rtl="1">
              <a:buNone/>
            </a:pPr>
            <a:r>
              <a:rPr lang="fa-IR" sz="2400" dirty="0">
                <a:cs typeface="B Nazanin" panose="00000400000000000000" pitchFamily="2" charset="-78"/>
              </a:rPr>
              <a:t>آزمون فریدمن جایگزین ناپارامتری برای آنالیز واریانس یک طرفه با اندازه‌گیری های مکرر </a:t>
            </a:r>
            <a:r>
              <a:rPr lang="en-US" sz="2400" dirty="0">
                <a:cs typeface="B Nazanin" panose="00000400000000000000" pitchFamily="2" charset="-78"/>
              </a:rPr>
              <a:t>One-way </a:t>
            </a:r>
            <a:endParaRPr lang="fa-IR" sz="2400" dirty="0" smtClean="0">
              <a:cs typeface="B Nazanin" panose="00000400000000000000" pitchFamily="2" charset="-78"/>
            </a:endParaRPr>
          </a:p>
          <a:p>
            <a:pPr marL="0" indent="0" algn="r" rtl="1">
              <a:buNone/>
            </a:pPr>
            <a:r>
              <a:rPr lang="fa-IR" sz="2400" dirty="0" smtClean="0">
                <a:cs typeface="B Nazanin" panose="00000400000000000000" pitchFamily="2" charset="-78"/>
              </a:rPr>
              <a:t>  </a:t>
            </a:r>
            <a:r>
              <a:rPr lang="en-US" sz="2400" dirty="0" smtClean="0">
                <a:cs typeface="B Nazanin" panose="00000400000000000000" pitchFamily="2" charset="-78"/>
              </a:rPr>
              <a:t>ANOVA </a:t>
            </a:r>
            <a:r>
              <a:rPr lang="en-US" sz="2400" dirty="0">
                <a:cs typeface="B Nazanin" panose="00000400000000000000" pitchFamily="2" charset="-78"/>
              </a:rPr>
              <a:t>with Repeated Measures </a:t>
            </a:r>
            <a:r>
              <a:rPr lang="fa-IR" sz="2400" dirty="0" smtClean="0">
                <a:cs typeface="B Nazanin" panose="00000400000000000000" pitchFamily="2" charset="-78"/>
              </a:rPr>
              <a:t> است </a:t>
            </a:r>
            <a:r>
              <a:rPr lang="fa-IR" sz="2400" dirty="0">
                <a:cs typeface="B Nazanin" panose="00000400000000000000" pitchFamily="2" charset="-78"/>
              </a:rPr>
              <a:t>هنگامی که کمیت وابسته اندازه‌گیری شده </a:t>
            </a:r>
            <a:r>
              <a:rPr lang="fa-IR" sz="2400" dirty="0" smtClean="0">
                <a:cs typeface="B Nazanin" panose="00000400000000000000" pitchFamily="2" charset="-78"/>
              </a:rPr>
              <a:t>ترتیبی</a:t>
            </a:r>
          </a:p>
          <a:p>
            <a:pPr marL="0" indent="0" algn="r" rtl="1">
              <a:buNone/>
            </a:pPr>
            <a:r>
              <a:rPr lang="fa-IR" sz="2400" dirty="0" smtClean="0">
                <a:cs typeface="B Nazanin" panose="00000400000000000000" pitchFamily="2" charset="-78"/>
              </a:rPr>
              <a:t> </a:t>
            </a:r>
            <a:r>
              <a:rPr lang="en-US" sz="2400" dirty="0">
                <a:cs typeface="B Nazanin" panose="00000400000000000000" pitchFamily="2" charset="-78"/>
              </a:rPr>
              <a:t>Ordinal </a:t>
            </a:r>
            <a:r>
              <a:rPr lang="fa-IR" sz="2400" dirty="0" smtClean="0">
                <a:cs typeface="B Nazanin" panose="00000400000000000000" pitchFamily="2" charset="-78"/>
              </a:rPr>
              <a:t> باشد</a:t>
            </a:r>
            <a:r>
              <a:rPr lang="fa-IR" sz="2400" dirty="0">
                <a:cs typeface="B Nazanin" panose="00000400000000000000" pitchFamily="2" charset="-78"/>
              </a:rPr>
              <a:t>. از آزمون فریدمن می‌توان در داده‌های پیوسته استفاده کرد وقتی که پیش فرض‌های لازم </a:t>
            </a:r>
            <a:endParaRPr lang="fa-IR" sz="2400" dirty="0" smtClean="0">
              <a:cs typeface="B Nazanin" panose="00000400000000000000" pitchFamily="2" charset="-78"/>
            </a:endParaRPr>
          </a:p>
          <a:p>
            <a:pPr marL="0" indent="0" algn="r" rtl="1">
              <a:buNone/>
            </a:pPr>
            <a:r>
              <a:rPr lang="fa-IR" sz="2400" dirty="0" smtClean="0">
                <a:cs typeface="B Nazanin" panose="00000400000000000000" pitchFamily="2" charset="-78"/>
              </a:rPr>
              <a:t>برای </a:t>
            </a:r>
            <a:r>
              <a:rPr lang="fa-IR" sz="2400" dirty="0">
                <a:cs typeface="B Nazanin" panose="00000400000000000000" pitchFamily="2" charset="-78"/>
              </a:rPr>
              <a:t>انجام تحلیل </a:t>
            </a:r>
            <a:r>
              <a:rPr lang="en-US" sz="2400" dirty="0">
                <a:cs typeface="B Nazanin" panose="00000400000000000000" pitchFamily="2" charset="-78"/>
              </a:rPr>
              <a:t>Repeated Measure </a:t>
            </a:r>
            <a:r>
              <a:rPr lang="fa-IR" sz="2400" dirty="0">
                <a:cs typeface="B Nazanin" panose="00000400000000000000" pitchFamily="2" charset="-78"/>
              </a:rPr>
              <a:t>برقرار نباشد ین آزمون ناپارامتری برای مقایسه سه یا چند گروه </a:t>
            </a:r>
            <a:endParaRPr lang="fa-IR" sz="2400" dirty="0" smtClean="0">
              <a:cs typeface="B Nazanin" panose="00000400000000000000" pitchFamily="2" charset="-78"/>
            </a:endParaRPr>
          </a:p>
          <a:p>
            <a:pPr marL="0" indent="0" algn="r" rtl="1">
              <a:buNone/>
            </a:pPr>
            <a:r>
              <a:rPr lang="fa-IR" sz="2400" dirty="0" smtClean="0">
                <a:cs typeface="B Nazanin" panose="00000400000000000000" pitchFamily="2" charset="-78"/>
              </a:rPr>
              <a:t>همسان </a:t>
            </a:r>
            <a:r>
              <a:rPr lang="fa-IR" sz="2400" dirty="0">
                <a:cs typeface="B Nazanin" panose="00000400000000000000" pitchFamily="2" charset="-78"/>
              </a:rPr>
              <a:t>و وابسته </a:t>
            </a:r>
            <a:r>
              <a:rPr lang="fa-IR" sz="2400" dirty="0" smtClean="0">
                <a:cs typeface="B Nazanin" panose="00000400000000000000" pitchFamily="2" charset="-78"/>
              </a:rPr>
              <a:t>استفاده می شود.</a:t>
            </a:r>
          </a:p>
          <a:p>
            <a:pPr marL="0" indent="0" algn="r" rtl="1">
              <a:buNone/>
            </a:pPr>
            <a:r>
              <a:rPr lang="fa-IR" sz="2400" dirty="0" smtClean="0">
                <a:cs typeface="B Nazanin" panose="00000400000000000000" pitchFamily="2" charset="-78"/>
              </a:rPr>
              <a:t>مثال:</a:t>
            </a:r>
          </a:p>
          <a:p>
            <a:pPr marL="0" indent="0" algn="r" rtl="1">
              <a:buNone/>
            </a:pPr>
            <a:r>
              <a:rPr lang="fa-IR" sz="2400" dirty="0">
                <a:cs typeface="B Nazanin" panose="00000400000000000000" pitchFamily="2" charset="-78"/>
              </a:rPr>
              <a:t>محققی می‌خواهد بررسی کند که آیا موسیقی بر علاقمندی افراد جهت انجام تمرین ورزشی تاثیر دارد یا خیر</a:t>
            </a:r>
            <a:r>
              <a:rPr lang="fa-IR" sz="2400" dirty="0" smtClean="0">
                <a:cs typeface="B Nazanin" panose="00000400000000000000" pitchFamily="2" charset="-78"/>
              </a:rPr>
              <a:t>.</a:t>
            </a:r>
            <a:r>
              <a:rPr lang="fa-IR" sz="2400" dirty="0">
                <a:cs typeface="B Nazanin" panose="00000400000000000000" pitchFamily="2" charset="-78"/>
              </a:rPr>
              <a:t> </a:t>
            </a:r>
            <a:endParaRPr lang="fa-IR" sz="2400" dirty="0" smtClean="0">
              <a:cs typeface="B Nazanin" panose="00000400000000000000" pitchFamily="2" charset="-78"/>
            </a:endParaRPr>
          </a:p>
          <a:p>
            <a:pPr marL="0" indent="0" algn="r" rtl="1">
              <a:buNone/>
            </a:pPr>
            <a:r>
              <a:rPr lang="fa-IR" sz="2400" dirty="0" smtClean="0">
                <a:cs typeface="B Nazanin" panose="00000400000000000000" pitchFamily="2" charset="-78"/>
              </a:rPr>
              <a:t>در </a:t>
            </a:r>
            <a:r>
              <a:rPr lang="fa-IR" sz="2400" dirty="0">
                <a:cs typeface="B Nazanin" panose="00000400000000000000" pitchFamily="2" charset="-78"/>
              </a:rPr>
              <a:t>پایان هر دویدن، از آزمودنی‌ها خواسته شد تا میزان سختی جلسه دویدن را در مقیاس ۱ تا ۱۰ ثبت کنند</a:t>
            </a:r>
            <a:r>
              <a:rPr lang="fa-IR" sz="2400" dirty="0" smtClean="0">
                <a:cs typeface="B Nazanin" panose="00000400000000000000" pitchFamily="2" charset="-78"/>
              </a:rPr>
              <a:t>،</a:t>
            </a:r>
          </a:p>
          <a:p>
            <a:pPr marL="0" indent="0" algn="r" rtl="1">
              <a:buNone/>
            </a:pPr>
            <a:r>
              <a:rPr lang="fa-IR" sz="2400" dirty="0" smtClean="0">
                <a:cs typeface="B Nazanin" panose="00000400000000000000" pitchFamily="2" charset="-78"/>
              </a:rPr>
              <a:t> </a:t>
            </a:r>
            <a:r>
              <a:rPr lang="fa-IR" sz="2400" dirty="0">
                <a:cs typeface="B Nazanin" panose="00000400000000000000" pitchFamily="2" charset="-78"/>
              </a:rPr>
              <a:t>که ۱ آسان و ۱۰ بسیار سخت است. سپس آزمون فریدمن برای بررسی اینکه آیا نوع موسیقی بر </a:t>
            </a:r>
            <a:r>
              <a:rPr lang="fa-IR" sz="2400" dirty="0" smtClean="0">
                <a:cs typeface="B Nazanin" panose="00000400000000000000" pitchFamily="2" charset="-78"/>
              </a:rPr>
              <a:t>علاقمندی</a:t>
            </a:r>
          </a:p>
          <a:p>
            <a:pPr marL="0" indent="0" algn="r" rtl="1">
              <a:buNone/>
            </a:pPr>
            <a:r>
              <a:rPr lang="fa-IR" sz="2400" dirty="0" smtClean="0">
                <a:cs typeface="B Nazanin" panose="00000400000000000000" pitchFamily="2" charset="-78"/>
              </a:rPr>
              <a:t> </a:t>
            </a:r>
            <a:r>
              <a:rPr lang="fa-IR" sz="2400" dirty="0">
                <a:cs typeface="B Nazanin" panose="00000400000000000000" pitchFamily="2" charset="-78"/>
              </a:rPr>
              <a:t>افراد جهت تمرین ورزشی اثرگزار است یا خیر انجام شد.</a:t>
            </a:r>
            <a:endParaRPr lang="en-US" sz="2400" dirty="0">
              <a:cs typeface="B Nazanin" panose="00000400000000000000" pitchFamily="2" charset="-78"/>
            </a:endParaRPr>
          </a:p>
        </p:txBody>
      </p:sp>
    </p:spTree>
    <p:extLst>
      <p:ext uri="{BB962C8B-B14F-4D97-AF65-F5344CB8AC3E}">
        <p14:creationId xmlns:p14="http://schemas.microsoft.com/office/powerpoint/2010/main" val="5530233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solidFill>
                  <a:srgbClr val="C00000"/>
                </a:solidFill>
                <a:cs typeface="B Kamran" panose="00000400000000000000" pitchFamily="2" charset="-78"/>
              </a:rPr>
              <a:t>نحوه انجام آزمون</a:t>
            </a:r>
            <a:endParaRPr lang="en-US" b="1" dirty="0">
              <a:cs typeface="B Kamran" panose="00000400000000000000" pitchFamily="2" charset="-78"/>
            </a:endParaRPr>
          </a:p>
        </p:txBody>
      </p:sp>
      <p:sp>
        <p:nvSpPr>
          <p:cNvPr id="3" name="Content Placeholder 2"/>
          <p:cNvSpPr>
            <a:spLocks noGrp="1"/>
          </p:cNvSpPr>
          <p:nvPr>
            <p:ph idx="1"/>
          </p:nvPr>
        </p:nvSpPr>
        <p:spPr/>
        <p:txBody>
          <a:bodyPr/>
          <a:lstStyle/>
          <a:p>
            <a:pPr marL="0" indent="0">
              <a:buNone/>
            </a:pPr>
            <a:r>
              <a:rPr lang="en-US" sz="2400" b="1" dirty="0"/>
              <a:t> </a:t>
            </a:r>
            <a:r>
              <a:rPr lang="en-US" sz="2400" b="1" i="1" dirty="0"/>
              <a:t>Analyze → Nonparametric Tests → Legacy Dialogs → K Related Samples</a:t>
            </a:r>
            <a:r>
              <a:rPr lang="en-US" sz="2400" b="1" dirty="0"/>
              <a:t> </a:t>
            </a:r>
            <a:endParaRPr lang="en-US" sz="2400" dirty="0"/>
          </a:p>
          <a:p>
            <a:pPr marL="0" indent="0">
              <a:buNone/>
            </a:pPr>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7606916" y="3383674"/>
            <a:ext cx="2333625" cy="1857375"/>
          </a:xfrm>
          <a:prstGeom prst="rect">
            <a:avLst/>
          </a:prstGeom>
        </p:spPr>
      </p:pic>
      <p:pic>
        <p:nvPicPr>
          <p:cNvPr id="5" name="Picture 4"/>
          <p:cNvPicPr>
            <a:picLocks noChangeAspect="1"/>
          </p:cNvPicPr>
          <p:nvPr/>
        </p:nvPicPr>
        <p:blipFill>
          <a:blip r:embed="rId3"/>
          <a:stretch>
            <a:fillRect/>
          </a:stretch>
        </p:blipFill>
        <p:spPr>
          <a:xfrm>
            <a:off x="1135883" y="2261178"/>
            <a:ext cx="5057775" cy="3648075"/>
          </a:xfrm>
          <a:prstGeom prst="rect">
            <a:avLst/>
          </a:prstGeom>
        </p:spPr>
      </p:pic>
    </p:spTree>
    <p:extLst>
      <p:ext uri="{BB962C8B-B14F-4D97-AF65-F5344CB8AC3E}">
        <p14:creationId xmlns:p14="http://schemas.microsoft.com/office/powerpoint/2010/main" val="1948997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036" y="408790"/>
            <a:ext cx="10600764" cy="5992009"/>
          </a:xfrm>
        </p:spPr>
        <p:txBody>
          <a:bodyPr/>
          <a:lstStyle/>
          <a:p>
            <a:pPr marL="0" indent="0" algn="r" rtl="1">
              <a:buNone/>
            </a:pPr>
            <a:r>
              <a:rPr lang="en-US" dirty="0">
                <a:solidFill>
                  <a:srgbClr val="C00000"/>
                </a:solidFill>
                <a:cs typeface="B Nazanin" panose="00000400000000000000" pitchFamily="2" charset="-78"/>
              </a:rPr>
              <a:t>Data</a:t>
            </a:r>
            <a:r>
              <a:rPr lang="en-US" dirty="0">
                <a:cs typeface="B Nazanin" panose="00000400000000000000" pitchFamily="2" charset="-78"/>
              </a:rPr>
              <a:t> </a:t>
            </a:r>
            <a:r>
              <a:rPr lang="en-US" dirty="0" smtClean="0">
                <a:solidFill>
                  <a:srgbClr val="C00000"/>
                </a:solidFill>
                <a:cs typeface="B Nazanin" panose="00000400000000000000" pitchFamily="2" charset="-78"/>
              </a:rPr>
              <a:t>View</a:t>
            </a:r>
            <a:r>
              <a:rPr lang="fa-IR" dirty="0" smtClean="0">
                <a:solidFill>
                  <a:srgbClr val="C00000"/>
                </a:solidFill>
                <a:cs typeface="B Nazanin" panose="00000400000000000000" pitchFamily="2" charset="-78"/>
              </a:rPr>
              <a:t> </a:t>
            </a:r>
            <a:r>
              <a:rPr lang="fa-IR" dirty="0" smtClean="0">
                <a:cs typeface="B Nazanin" panose="00000400000000000000" pitchFamily="2" charset="-78"/>
              </a:rPr>
              <a:t>: </a:t>
            </a:r>
            <a:r>
              <a:rPr lang="fa-IR" dirty="0">
                <a:cs typeface="B Nazanin" panose="00000400000000000000" pitchFamily="2" charset="-78"/>
              </a:rPr>
              <a:t>اين صفحه همانطور كه از نامش پيداست </a:t>
            </a:r>
            <a:r>
              <a:rPr lang="fa-IR" dirty="0" smtClean="0">
                <a:cs typeface="B Nazanin" panose="00000400000000000000" pitchFamily="2" charset="-78"/>
              </a:rPr>
              <a:t>مخصوص وارد </a:t>
            </a:r>
            <a:r>
              <a:rPr lang="fa-IR" dirty="0">
                <a:cs typeface="B Nazanin" panose="00000400000000000000" pitchFamily="2" charset="-78"/>
              </a:rPr>
              <a:t>كردن داده </a:t>
            </a:r>
            <a:r>
              <a:rPr lang="fa-IR" dirty="0" smtClean="0">
                <a:cs typeface="B Nazanin" panose="00000400000000000000" pitchFamily="2" charset="-78"/>
              </a:rPr>
              <a:t>هاست</a:t>
            </a:r>
            <a:r>
              <a:rPr lang="en-US" dirty="0" smtClean="0">
                <a:cs typeface="B Nazanin" panose="00000400000000000000" pitchFamily="2" charset="-78"/>
              </a:rPr>
              <a:t>.</a:t>
            </a:r>
            <a:endParaRPr lang="en-US" dirty="0">
              <a:cs typeface="B Nazanin" panose="00000400000000000000" pitchFamily="2" charset="-78"/>
            </a:endParaRPr>
          </a:p>
          <a:p>
            <a:pPr marL="0" indent="0" algn="r" rtl="1">
              <a:buNone/>
            </a:pPr>
            <a:endParaRPr lang="en-US" dirty="0" smtClean="0">
              <a:cs typeface="B Nazanin" panose="00000400000000000000" pitchFamily="2" charset="-78"/>
            </a:endParaRPr>
          </a:p>
          <a:p>
            <a:pPr marL="0" indent="0" algn="r" rtl="1">
              <a:buNone/>
            </a:pPr>
            <a:endParaRPr lang="en-US" dirty="0">
              <a:cs typeface="B Nazanin" panose="00000400000000000000" pitchFamily="2" charset="-78"/>
            </a:endParaRPr>
          </a:p>
          <a:p>
            <a:pPr marL="0" indent="0" algn="r" rtl="1">
              <a:buNone/>
            </a:pPr>
            <a:r>
              <a:rPr lang="en-US" dirty="0">
                <a:solidFill>
                  <a:srgbClr val="C00000"/>
                </a:solidFill>
                <a:cs typeface="B Nazanin" panose="00000400000000000000" pitchFamily="2" charset="-78"/>
              </a:rPr>
              <a:t>Variable </a:t>
            </a:r>
            <a:r>
              <a:rPr lang="en-US" dirty="0" smtClean="0">
                <a:solidFill>
                  <a:srgbClr val="C00000"/>
                </a:solidFill>
                <a:cs typeface="B Nazanin" panose="00000400000000000000" pitchFamily="2" charset="-78"/>
              </a:rPr>
              <a:t>View</a:t>
            </a:r>
            <a:r>
              <a:rPr lang="fa-IR" dirty="0" smtClean="0">
                <a:cs typeface="B Nazanin" panose="00000400000000000000" pitchFamily="2" charset="-78"/>
              </a:rPr>
              <a:t>: این صفحه مخصوص </a:t>
            </a:r>
            <a:r>
              <a:rPr lang="fa-IR" dirty="0">
                <a:cs typeface="B Nazanin" panose="00000400000000000000" pitchFamily="2" charset="-78"/>
              </a:rPr>
              <a:t>وارد كردن </a:t>
            </a:r>
            <a:r>
              <a:rPr lang="fa-IR" dirty="0" smtClean="0">
                <a:cs typeface="B Nazanin" panose="00000400000000000000" pitchFamily="2" charset="-78"/>
              </a:rPr>
              <a:t>متغیرهاست</a:t>
            </a:r>
            <a:r>
              <a:rPr lang="en-US" dirty="0" smtClean="0">
                <a:cs typeface="B Nazanin" panose="00000400000000000000" pitchFamily="2" charset="-78"/>
              </a:rPr>
              <a:t>.</a:t>
            </a:r>
          </a:p>
          <a:p>
            <a:pPr marL="0" indent="0" algn="r" rtl="1">
              <a:buNone/>
            </a:pPr>
            <a:endParaRPr lang="en-US" dirty="0">
              <a:cs typeface="B Nazanin" panose="00000400000000000000" pitchFamily="2" charset="-78"/>
            </a:endParaRPr>
          </a:p>
          <a:p>
            <a:pPr marL="0" indent="0" algn="r" rtl="1">
              <a:buNone/>
            </a:pPr>
            <a:r>
              <a:rPr lang="fa-IR" dirty="0">
                <a:cs typeface="B Nazanin" panose="00000400000000000000" pitchFamily="2" charset="-78"/>
              </a:rPr>
              <a:t>دكمه تعويض صفحه: </a:t>
            </a:r>
            <a:endParaRPr lang="en-US" dirty="0" smtClean="0">
              <a:cs typeface="B Nazanin" panose="00000400000000000000" pitchFamily="2" charset="-78"/>
            </a:endParaRPr>
          </a:p>
          <a:p>
            <a:pPr marL="0" indent="0" algn="r" rtl="1">
              <a:buNone/>
            </a:pPr>
            <a:endParaRPr lang="en-US" dirty="0">
              <a:cs typeface="B Nazanin" panose="00000400000000000000" pitchFamily="2" charset="-78"/>
            </a:endParaRPr>
          </a:p>
          <a:p>
            <a:pPr marL="0" indent="0" algn="r" rtl="1">
              <a:buNone/>
            </a:pPr>
            <a:r>
              <a:rPr lang="fa-IR" dirty="0">
                <a:cs typeface="B Nazanin" panose="00000400000000000000" pitchFamily="2" charset="-78"/>
              </a:rPr>
              <a:t>نحوه باز كردن و ذخيره </a:t>
            </a:r>
            <a:r>
              <a:rPr lang="fa-IR" dirty="0" smtClean="0">
                <a:cs typeface="B Nazanin" panose="00000400000000000000" pitchFamily="2" charset="-78"/>
              </a:rPr>
              <a:t>كردن اطلاعات در نرم افزار </a:t>
            </a:r>
            <a:r>
              <a:rPr lang="fa-IR" dirty="0">
                <a:cs typeface="B Nazanin" panose="00000400000000000000" pitchFamily="2" charset="-78"/>
              </a:rPr>
              <a:t>: </a:t>
            </a:r>
            <a:endParaRPr lang="en-US" dirty="0" smtClean="0">
              <a:cs typeface="B Nazanin" panose="00000400000000000000" pitchFamily="2" charset="-78"/>
            </a:endParaRPr>
          </a:p>
          <a:p>
            <a:pPr marL="0" indent="0" algn="r" rtl="1">
              <a:buNone/>
            </a:pPr>
            <a:endParaRPr lang="en-US" dirty="0"/>
          </a:p>
        </p:txBody>
      </p:sp>
    </p:spTree>
    <p:extLst>
      <p:ext uri="{BB962C8B-B14F-4D97-AF65-F5344CB8AC3E}">
        <p14:creationId xmlns:p14="http://schemas.microsoft.com/office/powerpoint/2010/main" val="2291943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solidFill>
                  <a:srgbClr val="C00000"/>
                </a:solidFill>
                <a:cs typeface="B Kamran" panose="00000400000000000000" pitchFamily="2" charset="-78"/>
              </a:rPr>
              <a:t>همبستگی:</a:t>
            </a:r>
            <a:endParaRPr lang="en-US" dirty="0">
              <a:cs typeface="B Kamran" panose="00000400000000000000" pitchFamily="2" charset="-78"/>
            </a:endParaRPr>
          </a:p>
        </p:txBody>
      </p:sp>
      <p:sp>
        <p:nvSpPr>
          <p:cNvPr id="3" name="Content Placeholder 2"/>
          <p:cNvSpPr>
            <a:spLocks noGrp="1"/>
          </p:cNvSpPr>
          <p:nvPr>
            <p:ph idx="1"/>
          </p:nvPr>
        </p:nvSpPr>
        <p:spPr/>
        <p:txBody>
          <a:bodyPr/>
          <a:lstStyle/>
          <a:p>
            <a:pPr marL="0" indent="0" algn="r" rtl="1">
              <a:buNone/>
            </a:pPr>
            <a:r>
              <a:rPr lang="fa-IR" dirty="0">
                <a:cs typeface="B Homa" panose="00000400000000000000" pitchFamily="2" charset="-78"/>
              </a:rPr>
              <a:t>زمانی که در مباحث آماری صحبت از </a:t>
            </a:r>
            <a:r>
              <a:rPr lang="fa-IR" dirty="0">
                <a:solidFill>
                  <a:srgbClr val="C00000"/>
                </a:solidFill>
                <a:cs typeface="B Homa" panose="00000400000000000000" pitchFamily="2" charset="-78"/>
              </a:rPr>
              <a:t>رابطه</a:t>
            </a:r>
            <a:r>
              <a:rPr lang="en-US" dirty="0">
                <a:cs typeface="B Homa" panose="00000400000000000000" pitchFamily="2" charset="-78"/>
              </a:rPr>
              <a:t> </a:t>
            </a:r>
            <a:r>
              <a:rPr lang="fa-IR" dirty="0">
                <a:cs typeface="B Homa" panose="00000400000000000000" pitchFamily="2" charset="-78"/>
              </a:rPr>
              <a:t>یا </a:t>
            </a:r>
            <a:r>
              <a:rPr lang="fa-IR" dirty="0">
                <a:solidFill>
                  <a:srgbClr val="C00000"/>
                </a:solidFill>
                <a:cs typeface="B Homa" panose="00000400000000000000" pitchFamily="2" charset="-78"/>
              </a:rPr>
              <a:t>ارتباط </a:t>
            </a:r>
            <a:r>
              <a:rPr lang="fa-IR" dirty="0">
                <a:cs typeface="B Homa" panose="00000400000000000000" pitchFamily="2" charset="-78"/>
              </a:rPr>
              <a:t>بین دو متغیر می شود دو موضوع پیش می آید:</a:t>
            </a:r>
          </a:p>
          <a:p>
            <a:pPr marL="0" indent="0" algn="r" rtl="1">
              <a:buNone/>
            </a:pPr>
            <a:endParaRPr lang="fa-IR" dirty="0">
              <a:cs typeface="B Homa" panose="00000400000000000000" pitchFamily="2" charset="-78"/>
            </a:endParaRPr>
          </a:p>
          <a:p>
            <a:pPr marL="0" indent="0" algn="r" rtl="1">
              <a:buNone/>
            </a:pPr>
            <a:r>
              <a:rPr lang="fa-IR" dirty="0">
                <a:solidFill>
                  <a:srgbClr val="C00000"/>
                </a:solidFill>
                <a:cs typeface="B Homa" panose="00000400000000000000" pitchFamily="2" charset="-78"/>
              </a:rPr>
              <a:t>تحلیل همبستگی </a:t>
            </a:r>
            <a:r>
              <a:rPr lang="fa-IR" dirty="0">
                <a:cs typeface="B Homa" panose="00000400000000000000" pitchFamily="2" charset="-78"/>
              </a:rPr>
              <a:t>: یافتن رابطه بین دو متغیر (وجود رابطه و جهت رابطه تعیین می شود)</a:t>
            </a:r>
          </a:p>
          <a:p>
            <a:pPr marL="0" indent="0" algn="r" rtl="1">
              <a:buNone/>
            </a:pPr>
            <a:endParaRPr lang="fa-IR" dirty="0">
              <a:cs typeface="B Homa" panose="00000400000000000000" pitchFamily="2" charset="-78"/>
            </a:endParaRPr>
          </a:p>
          <a:p>
            <a:pPr marL="0" indent="0" algn="r" rtl="1">
              <a:buNone/>
            </a:pPr>
            <a:r>
              <a:rPr lang="fa-IR" dirty="0">
                <a:solidFill>
                  <a:srgbClr val="C00000"/>
                </a:solidFill>
                <a:cs typeface="B Homa" panose="00000400000000000000" pitchFamily="2" charset="-78"/>
              </a:rPr>
              <a:t>تحلیل رگرسیون </a:t>
            </a:r>
            <a:r>
              <a:rPr lang="fa-IR" dirty="0">
                <a:cs typeface="B Homa" panose="00000400000000000000" pitchFamily="2" charset="-78"/>
              </a:rPr>
              <a:t>: یافتن شکل رابطه بین متغیرها یا پیش بینی یک متغیر از روي متغیرهاي دیگر </a:t>
            </a:r>
          </a:p>
          <a:p>
            <a:endParaRPr lang="en-US" dirty="0"/>
          </a:p>
        </p:txBody>
      </p:sp>
    </p:spTree>
    <p:extLst>
      <p:ext uri="{BB962C8B-B14F-4D97-AF65-F5344CB8AC3E}">
        <p14:creationId xmlns:p14="http://schemas.microsoft.com/office/powerpoint/2010/main" val="3508330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5582"/>
            <a:ext cx="10515600" cy="1325563"/>
          </a:xfrm>
        </p:spPr>
        <p:txBody>
          <a:bodyPr>
            <a:normAutofit/>
          </a:bodyPr>
          <a:lstStyle/>
          <a:p>
            <a:pPr algn="r" rtl="1"/>
            <a:r>
              <a:rPr lang="fa-IR" b="1" dirty="0">
                <a:solidFill>
                  <a:srgbClr val="C00000"/>
                </a:solidFill>
                <a:cs typeface="B Kamran" panose="00000400000000000000" pitchFamily="2" charset="-78"/>
              </a:rPr>
              <a:t>تعریف همبستگی: </a:t>
            </a:r>
            <a:br>
              <a:rPr lang="fa-IR" b="1" dirty="0">
                <a:solidFill>
                  <a:srgbClr val="C00000"/>
                </a:solidFill>
                <a:cs typeface="B Kamran" panose="00000400000000000000" pitchFamily="2" charset="-78"/>
              </a:rPr>
            </a:br>
            <a:endParaRPr lang="en-US" dirty="0">
              <a:cs typeface="B Kamran" panose="00000400000000000000" pitchFamily="2" charset="-78"/>
            </a:endParaRPr>
          </a:p>
        </p:txBody>
      </p:sp>
      <p:sp>
        <p:nvSpPr>
          <p:cNvPr id="3" name="Content Placeholder 2"/>
          <p:cNvSpPr>
            <a:spLocks noGrp="1"/>
          </p:cNvSpPr>
          <p:nvPr>
            <p:ph idx="1"/>
          </p:nvPr>
        </p:nvSpPr>
        <p:spPr>
          <a:xfrm>
            <a:off x="838200" y="1318363"/>
            <a:ext cx="10515600" cy="4351338"/>
          </a:xfrm>
        </p:spPr>
        <p:txBody>
          <a:bodyPr>
            <a:normAutofit fontScale="92500"/>
          </a:bodyPr>
          <a:lstStyle/>
          <a:p>
            <a:pPr marL="0" indent="0" algn="r" rtl="1">
              <a:buNone/>
            </a:pPr>
            <a:endParaRPr lang="fa-IR" b="1" dirty="0">
              <a:solidFill>
                <a:srgbClr val="C00000"/>
              </a:solidFill>
              <a:cs typeface="B Nazanin" panose="00000400000000000000" pitchFamily="2" charset="-78"/>
            </a:endParaRPr>
          </a:p>
          <a:p>
            <a:pPr marL="0" indent="0" algn="r" rtl="1">
              <a:buNone/>
            </a:pPr>
            <a:r>
              <a:rPr lang="fa-IR" dirty="0">
                <a:cs typeface="B Nazanin" panose="00000400000000000000" pitchFamily="2" charset="-78"/>
              </a:rPr>
              <a:t>در بسیاري از مطالعات علوم پزشکی از جمله مطالعات</a:t>
            </a:r>
            <a:r>
              <a:rPr lang="en-US" dirty="0">
                <a:cs typeface="B Nazanin" panose="00000400000000000000" pitchFamily="2" charset="-78"/>
              </a:rPr>
              <a:t> </a:t>
            </a:r>
            <a:r>
              <a:rPr lang="fa-IR" dirty="0">
                <a:cs typeface="B Nazanin" panose="00000400000000000000" pitchFamily="2" charset="-78"/>
              </a:rPr>
              <a:t>مشاهده</a:t>
            </a:r>
            <a:r>
              <a:rPr lang="en-US" dirty="0">
                <a:cs typeface="B Nazanin" panose="00000400000000000000" pitchFamily="2" charset="-78"/>
              </a:rPr>
              <a:t> </a:t>
            </a:r>
            <a:r>
              <a:rPr lang="fa-IR" dirty="0">
                <a:cs typeface="B Nazanin" panose="00000400000000000000" pitchFamily="2" charset="-78"/>
              </a:rPr>
              <a:t>اي، یافتن روند تغییرات دو متغیر نسبت به یکدیگر،</a:t>
            </a:r>
            <a:r>
              <a:rPr lang="en-US" dirty="0">
                <a:cs typeface="B Nazanin" panose="00000400000000000000" pitchFamily="2" charset="-78"/>
              </a:rPr>
              <a:t> </a:t>
            </a:r>
            <a:r>
              <a:rPr lang="fa-IR" dirty="0">
                <a:cs typeface="B Nazanin" panose="00000400000000000000" pitchFamily="2" charset="-78"/>
              </a:rPr>
              <a:t>از اهداف مطالعه است. </a:t>
            </a:r>
          </a:p>
          <a:p>
            <a:pPr marL="0" indent="0" algn="r" rtl="1">
              <a:buNone/>
            </a:pPr>
            <a:r>
              <a:rPr lang="fa-IR" dirty="0">
                <a:cs typeface="B Nazanin" panose="00000400000000000000" pitchFamily="2" charset="-78"/>
              </a:rPr>
              <a:t>مثلا ً آیا با افزایش</a:t>
            </a:r>
            <a:r>
              <a:rPr lang="en-US" dirty="0">
                <a:cs typeface="B Nazanin" panose="00000400000000000000" pitchFamily="2" charset="-78"/>
              </a:rPr>
              <a:t> </a:t>
            </a:r>
            <a:r>
              <a:rPr lang="fa-IR" dirty="0">
                <a:cs typeface="B Nazanin" panose="00000400000000000000" pitchFamily="2" charset="-78"/>
              </a:rPr>
              <a:t>سن افراد، فشارخون آنها هم افزایش می یابد؟</a:t>
            </a:r>
          </a:p>
          <a:p>
            <a:pPr marL="0" indent="0" algn="r" rtl="1">
              <a:buNone/>
            </a:pPr>
            <a:r>
              <a:rPr lang="fa-IR" dirty="0">
                <a:cs typeface="B Nazanin" panose="00000400000000000000" pitchFamily="2" charset="-78"/>
              </a:rPr>
              <a:t>آیا با افزایش</a:t>
            </a:r>
            <a:r>
              <a:rPr lang="en-US" dirty="0">
                <a:cs typeface="B Nazanin" panose="00000400000000000000" pitchFamily="2" charset="-78"/>
              </a:rPr>
              <a:t> </a:t>
            </a:r>
            <a:r>
              <a:rPr lang="fa-IR" dirty="0">
                <a:cs typeface="B Nazanin" panose="00000400000000000000" pitchFamily="2" charset="-78"/>
              </a:rPr>
              <a:t>سن افراد، وزن</a:t>
            </a:r>
            <a:r>
              <a:rPr lang="en-US" dirty="0">
                <a:cs typeface="B Nazanin" panose="00000400000000000000" pitchFamily="2" charset="-78"/>
              </a:rPr>
              <a:t> </a:t>
            </a:r>
            <a:r>
              <a:rPr lang="fa-IR" dirty="0">
                <a:cs typeface="B Nazanin" panose="00000400000000000000" pitchFamily="2" charset="-78"/>
              </a:rPr>
              <a:t>آنها کاهش می</a:t>
            </a:r>
            <a:r>
              <a:rPr lang="en-US" dirty="0">
                <a:cs typeface="B Nazanin" panose="00000400000000000000" pitchFamily="2" charset="-78"/>
              </a:rPr>
              <a:t> </a:t>
            </a:r>
            <a:r>
              <a:rPr lang="fa-IR" dirty="0">
                <a:cs typeface="B Nazanin" panose="00000400000000000000" pitchFamily="2" charset="-78"/>
              </a:rPr>
              <a:t>یابد؟</a:t>
            </a:r>
            <a:endParaRPr lang="en-US" dirty="0">
              <a:cs typeface="B Nazanin" panose="00000400000000000000" pitchFamily="2" charset="-78"/>
            </a:endParaRPr>
          </a:p>
          <a:p>
            <a:pPr marL="0" indent="0" algn="r" rtl="1">
              <a:buNone/>
            </a:pPr>
            <a:r>
              <a:rPr lang="fa-IR" dirty="0">
                <a:cs typeface="B Nazanin" panose="00000400000000000000" pitchFamily="2" charset="-78"/>
              </a:rPr>
              <a:t>آیا افزایش نگرش افراد</a:t>
            </a:r>
            <a:r>
              <a:rPr lang="en-US" dirty="0">
                <a:cs typeface="B Nazanin" panose="00000400000000000000" pitchFamily="2" charset="-78"/>
              </a:rPr>
              <a:t> </a:t>
            </a:r>
            <a:r>
              <a:rPr lang="fa-IR" dirty="0">
                <a:cs typeface="B Nazanin" panose="00000400000000000000" pitchFamily="2" charset="-78"/>
              </a:rPr>
              <a:t>در مورد بیماري دیابت،</a:t>
            </a:r>
            <a:r>
              <a:rPr lang="en-US" dirty="0">
                <a:cs typeface="B Nazanin" panose="00000400000000000000" pitchFamily="2" charset="-78"/>
              </a:rPr>
              <a:t> </a:t>
            </a:r>
            <a:r>
              <a:rPr lang="fa-IR" dirty="0">
                <a:cs typeface="B Nazanin" panose="00000400000000000000" pitchFamily="2" charset="-78"/>
              </a:rPr>
              <a:t>موجب می شود مقادیر فشار خون آنها کاهش</a:t>
            </a:r>
            <a:r>
              <a:rPr lang="en-US" dirty="0">
                <a:cs typeface="B Nazanin" panose="00000400000000000000" pitchFamily="2" charset="-78"/>
              </a:rPr>
              <a:t> </a:t>
            </a:r>
            <a:r>
              <a:rPr lang="fa-IR" dirty="0">
                <a:cs typeface="B Nazanin" panose="00000400000000000000" pitchFamily="2" charset="-78"/>
              </a:rPr>
              <a:t>یابد؟</a:t>
            </a:r>
            <a:endParaRPr lang="en-US" dirty="0">
              <a:cs typeface="B Nazanin" panose="00000400000000000000" pitchFamily="2" charset="-78"/>
            </a:endParaRPr>
          </a:p>
          <a:p>
            <a:pPr marL="0" indent="0" algn="r" rtl="1">
              <a:buNone/>
            </a:pPr>
            <a:r>
              <a:rPr lang="fa-IR" dirty="0">
                <a:cs typeface="B Nazanin" panose="00000400000000000000" pitchFamily="2" charset="-78"/>
              </a:rPr>
              <a:t>جواب سوالات بالا با اصطلاح آماری همبستگی مشخص می گردد.</a:t>
            </a:r>
          </a:p>
          <a:p>
            <a:pPr marL="0" indent="0" algn="r" rtl="1">
              <a:buNone/>
            </a:pPr>
            <a:r>
              <a:rPr lang="fa-IR" dirty="0">
                <a:cs typeface="B Nazanin" panose="00000400000000000000" pitchFamily="2" charset="-78"/>
              </a:rPr>
              <a:t>همبستگي يعني تغيير در يک متغير چقدر با تغيير در متغير ديگر هماهنگ است. </a:t>
            </a:r>
          </a:p>
          <a:p>
            <a:pPr marL="0" indent="0" algn="r" rtl="1">
              <a:buNone/>
            </a:pPr>
            <a:r>
              <a:rPr lang="fa-IR" dirty="0">
                <a:cs typeface="B Nazanin" panose="00000400000000000000" pitchFamily="2" charset="-78"/>
              </a:rPr>
              <a:t>مثلا تغيير در قد چقدر با تغيير در وزن هماهنگي دارد.</a:t>
            </a:r>
            <a:endParaRPr lang="en-US" dirty="0">
              <a:cs typeface="B Nazanin" panose="00000400000000000000" pitchFamily="2" charset="-78"/>
            </a:endParaRPr>
          </a:p>
          <a:p>
            <a:endParaRPr lang="en-US" dirty="0"/>
          </a:p>
        </p:txBody>
      </p:sp>
    </p:spTree>
    <p:extLst>
      <p:ext uri="{BB962C8B-B14F-4D97-AF65-F5344CB8AC3E}">
        <p14:creationId xmlns:p14="http://schemas.microsoft.com/office/powerpoint/2010/main" val="875493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solidFill>
                  <a:srgbClr val="C00000"/>
                </a:solidFill>
                <a:cs typeface="B Kamran" panose="00000400000000000000" pitchFamily="2" charset="-78"/>
              </a:rPr>
              <a:t>انواع همبستگی:</a:t>
            </a:r>
            <a:endParaRPr lang="en-US" b="1" dirty="0">
              <a:solidFill>
                <a:srgbClr val="C00000"/>
              </a:solidFill>
              <a:cs typeface="B Kamran" panose="00000400000000000000" pitchFamily="2" charset="-78"/>
            </a:endParaRPr>
          </a:p>
        </p:txBody>
      </p:sp>
      <p:sp>
        <p:nvSpPr>
          <p:cNvPr id="3" name="Content Placeholder 2"/>
          <p:cNvSpPr>
            <a:spLocks noGrp="1"/>
          </p:cNvSpPr>
          <p:nvPr>
            <p:ph idx="1"/>
          </p:nvPr>
        </p:nvSpPr>
        <p:spPr/>
        <p:txBody>
          <a:bodyPr/>
          <a:lstStyle/>
          <a:p>
            <a:pPr algn="r" rtl="1"/>
            <a:r>
              <a:rPr lang="fa-IR" b="1" dirty="0">
                <a:cs typeface="B Nazanin" panose="00000400000000000000" pitchFamily="2" charset="-78"/>
              </a:rPr>
              <a:t>اگر ارتباط میان متغیرهای  کمی نرمال مد نظر باشد، همبستگی </a:t>
            </a:r>
            <a:r>
              <a:rPr lang="fa-IR" b="1" dirty="0">
                <a:solidFill>
                  <a:srgbClr val="C00000"/>
                </a:solidFill>
                <a:cs typeface="B Nazanin" panose="00000400000000000000" pitchFamily="2" charset="-78"/>
              </a:rPr>
              <a:t>پیرسون</a:t>
            </a:r>
            <a:r>
              <a:rPr lang="fa-IR" b="1" dirty="0">
                <a:cs typeface="B Nazanin" panose="00000400000000000000" pitchFamily="2" charset="-78"/>
              </a:rPr>
              <a:t> محاسبه و گزارش می گردد.</a:t>
            </a:r>
          </a:p>
          <a:p>
            <a:pPr algn="r" rtl="1"/>
            <a:r>
              <a:rPr lang="fa-IR" b="1" dirty="0">
                <a:cs typeface="B Nazanin" panose="00000400000000000000" pitchFamily="2" charset="-78"/>
              </a:rPr>
              <a:t>اگر ارتباط میان  متغیرهاي کمی غیر نرمال و رتبه اي مد نظر باشد، همبستگی </a:t>
            </a:r>
            <a:r>
              <a:rPr lang="fa-IR" b="1" dirty="0">
                <a:solidFill>
                  <a:srgbClr val="C00000"/>
                </a:solidFill>
                <a:cs typeface="B Nazanin" panose="00000400000000000000" pitchFamily="2" charset="-78"/>
              </a:rPr>
              <a:t>اسپیرمن </a:t>
            </a:r>
            <a:r>
              <a:rPr lang="fa-IR" b="1" dirty="0">
                <a:cs typeface="B Nazanin" panose="00000400000000000000" pitchFamily="2" charset="-78"/>
              </a:rPr>
              <a:t>محاسبه و گزارش می گردد.</a:t>
            </a:r>
          </a:p>
          <a:p>
            <a:pPr algn="r" rtl="1"/>
            <a:r>
              <a:rPr lang="fa-IR" b="1" dirty="0">
                <a:cs typeface="B Nazanin" panose="00000400000000000000" pitchFamily="2" charset="-78"/>
              </a:rPr>
              <a:t>اگر ارتباط میان  متغیرهاي کیفی مد نظر باشد، </a:t>
            </a:r>
            <a:r>
              <a:rPr lang="fa-IR" b="1" dirty="0">
                <a:solidFill>
                  <a:srgbClr val="C00000"/>
                </a:solidFill>
                <a:cs typeface="B Nazanin" panose="00000400000000000000" pitchFamily="2" charset="-78"/>
              </a:rPr>
              <a:t>آزمون کای دو (جدول توافقی) </a:t>
            </a:r>
            <a:r>
              <a:rPr lang="fa-IR" b="1" dirty="0">
                <a:cs typeface="B Nazanin" panose="00000400000000000000" pitchFamily="2" charset="-78"/>
              </a:rPr>
              <a:t>محاسبه و گزارش می گردد.</a:t>
            </a:r>
          </a:p>
          <a:p>
            <a:endParaRPr lang="en-US" dirty="0"/>
          </a:p>
        </p:txBody>
      </p:sp>
    </p:spTree>
    <p:extLst>
      <p:ext uri="{BB962C8B-B14F-4D97-AF65-F5344CB8AC3E}">
        <p14:creationId xmlns:p14="http://schemas.microsoft.com/office/powerpoint/2010/main" val="4021884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587" y="294480"/>
            <a:ext cx="10515600" cy="1325563"/>
          </a:xfrm>
        </p:spPr>
        <p:txBody>
          <a:bodyPr/>
          <a:lstStyle/>
          <a:p>
            <a:pPr algn="r" rtl="1"/>
            <a:r>
              <a:rPr lang="fa-IR" b="1" dirty="0">
                <a:solidFill>
                  <a:srgbClr val="C00000"/>
                </a:solidFill>
                <a:cs typeface="B Kamran" panose="00000400000000000000" pitchFamily="2" charset="-78"/>
              </a:rPr>
              <a:t>تحلیل همبستگی:</a:t>
            </a:r>
            <a:br>
              <a:rPr lang="fa-IR" b="1" dirty="0">
                <a:solidFill>
                  <a:srgbClr val="C00000"/>
                </a:solidFill>
                <a:cs typeface="B Kamran" panose="00000400000000000000" pitchFamily="2" charset="-78"/>
              </a:rPr>
            </a:br>
            <a:endParaRPr lang="en-US" dirty="0">
              <a:cs typeface="B Kamran" panose="00000400000000000000" pitchFamily="2" charset="-78"/>
            </a:endParaRPr>
          </a:p>
        </p:txBody>
      </p:sp>
      <p:sp>
        <p:nvSpPr>
          <p:cNvPr id="3" name="Content Placeholder 2"/>
          <p:cNvSpPr>
            <a:spLocks noGrp="1"/>
          </p:cNvSpPr>
          <p:nvPr>
            <p:ph idx="1"/>
          </p:nvPr>
        </p:nvSpPr>
        <p:spPr>
          <a:xfrm>
            <a:off x="752587" y="1162377"/>
            <a:ext cx="10686826" cy="5695623"/>
          </a:xfrm>
        </p:spPr>
        <p:txBody>
          <a:bodyPr>
            <a:normAutofit fontScale="25000" lnSpcReduction="20000"/>
          </a:bodyPr>
          <a:lstStyle/>
          <a:p>
            <a:pPr marL="0" indent="0" algn="r" rtl="1">
              <a:buNone/>
            </a:pPr>
            <a:endParaRPr lang="fa-IR" b="1" dirty="0">
              <a:solidFill>
                <a:srgbClr val="C00000"/>
              </a:solidFill>
              <a:cs typeface="B Nazanin" panose="00000400000000000000" pitchFamily="2" charset="-78"/>
            </a:endParaRPr>
          </a:p>
          <a:p>
            <a:pPr marL="0" indent="0" algn="r" rtl="1">
              <a:buNone/>
            </a:pPr>
            <a:r>
              <a:rPr lang="fa-IR" sz="9600" b="1" dirty="0">
                <a:solidFill>
                  <a:srgbClr val="C00000"/>
                </a:solidFill>
                <a:cs typeface="B Kamran" panose="00000400000000000000" pitchFamily="2" charset="-78"/>
              </a:rPr>
              <a:t>معنی داري ضریب همبستگی</a:t>
            </a:r>
            <a:r>
              <a:rPr lang="fa-IR" sz="8000" dirty="0">
                <a:solidFill>
                  <a:srgbClr val="C00000"/>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دراین مورد پس از محاسبه مقدارضریب همبستگی یک آزمون، براي بررسی معنی داربودن این رابطه انجام می شود </a:t>
            </a:r>
            <a:r>
              <a:rPr lang="fa-IR" sz="8000" dirty="0" smtClean="0">
                <a:solidFill>
                  <a:schemeClr val="tx1">
                    <a:lumMod val="95000"/>
                    <a:lumOff val="5000"/>
                  </a:schemeClr>
                </a:solidFill>
                <a:cs typeface="B Nazanin" panose="00000400000000000000" pitchFamily="2" charset="-78"/>
              </a:rPr>
              <a:t>که </a:t>
            </a:r>
            <a:r>
              <a:rPr lang="fa-IR" sz="8000" dirty="0">
                <a:solidFill>
                  <a:schemeClr val="tx1">
                    <a:lumMod val="95000"/>
                    <a:lumOff val="5000"/>
                  </a:schemeClr>
                </a:solidFill>
                <a:cs typeface="B Nazanin" panose="00000400000000000000" pitchFamily="2" charset="-78"/>
              </a:rPr>
              <a:t>شاخص آزمون آن با آماره </a:t>
            </a:r>
            <a:r>
              <a:rPr lang="en-US" sz="8000" dirty="0">
                <a:solidFill>
                  <a:schemeClr val="tx1">
                    <a:lumMod val="95000"/>
                    <a:lumOff val="5000"/>
                  </a:schemeClr>
                </a:solidFill>
                <a:cs typeface="B Nazanin" panose="00000400000000000000" pitchFamily="2" charset="-78"/>
              </a:rPr>
              <a:t>t</a:t>
            </a:r>
            <a:r>
              <a:rPr lang="fa-IR" sz="8000" dirty="0">
                <a:solidFill>
                  <a:schemeClr val="tx1">
                    <a:lumMod val="95000"/>
                    <a:lumOff val="5000"/>
                  </a:schemeClr>
                </a:solidFill>
                <a:cs typeface="B Nazanin" panose="00000400000000000000" pitchFamily="2" charset="-78"/>
              </a:rPr>
              <a:t> یا </a:t>
            </a:r>
            <a:r>
              <a:rPr lang="en-US" sz="8000" dirty="0">
                <a:solidFill>
                  <a:schemeClr val="tx1">
                    <a:lumMod val="95000"/>
                    <a:lumOff val="5000"/>
                  </a:schemeClr>
                </a:solidFill>
                <a:cs typeface="B Nazanin" panose="00000400000000000000" pitchFamily="2" charset="-78"/>
              </a:rPr>
              <a:t> z</a:t>
            </a:r>
            <a:r>
              <a:rPr lang="fa-IR" sz="8000" dirty="0">
                <a:solidFill>
                  <a:schemeClr val="tx1">
                    <a:lumMod val="95000"/>
                    <a:lumOff val="5000"/>
                  </a:schemeClr>
                </a:solidFill>
                <a:cs typeface="B Nazanin" panose="00000400000000000000" pitchFamily="2" charset="-78"/>
              </a:rPr>
              <a:t>و معنی داري آن براساس</a:t>
            </a:r>
            <a:r>
              <a:rPr lang="en-US" sz="8000" dirty="0">
                <a:solidFill>
                  <a:schemeClr val="tx1">
                    <a:lumMod val="95000"/>
                    <a:lumOff val="5000"/>
                  </a:schemeClr>
                </a:solidFill>
                <a:cs typeface="B Nazanin" panose="00000400000000000000" pitchFamily="2" charset="-78"/>
              </a:rPr>
              <a:t>P-value </a:t>
            </a:r>
            <a:r>
              <a:rPr lang="fa-IR" sz="8000" dirty="0">
                <a:solidFill>
                  <a:schemeClr val="tx1">
                    <a:lumMod val="95000"/>
                    <a:lumOff val="5000"/>
                  </a:schemeClr>
                </a:solidFill>
                <a:cs typeface="B Nazanin" panose="00000400000000000000" pitchFamily="2" charset="-78"/>
              </a:rPr>
              <a:t>  (</a:t>
            </a:r>
            <a:r>
              <a:rPr lang="en-US" sz="8000" dirty="0">
                <a:solidFill>
                  <a:schemeClr val="tx1">
                    <a:lumMod val="95000"/>
                    <a:lumOff val="5000"/>
                  </a:schemeClr>
                </a:solidFill>
                <a:cs typeface="B Nazanin" panose="00000400000000000000" pitchFamily="2" charset="-78"/>
              </a:rPr>
              <a:t>sig</a:t>
            </a:r>
            <a:r>
              <a:rPr lang="fa-IR" sz="8000" dirty="0">
                <a:solidFill>
                  <a:schemeClr val="tx1">
                    <a:lumMod val="95000"/>
                    <a:lumOff val="5000"/>
                  </a:schemeClr>
                </a:solidFill>
                <a:cs typeface="B Nazanin" panose="00000400000000000000" pitchFamily="2" charset="-78"/>
              </a:rPr>
              <a:t>)</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مشخص می</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شود</a:t>
            </a:r>
            <a:r>
              <a:rPr lang="en-US" sz="8000" dirty="0" smtClean="0">
                <a:solidFill>
                  <a:schemeClr val="tx1">
                    <a:lumMod val="95000"/>
                    <a:lumOff val="5000"/>
                  </a:schemeClr>
                </a:solidFill>
                <a:cs typeface="B Nazanin" panose="00000400000000000000" pitchFamily="2" charset="-78"/>
              </a:rPr>
              <a:t>.</a:t>
            </a:r>
            <a:endParaRPr lang="fa-IR" sz="8000" dirty="0" smtClean="0">
              <a:solidFill>
                <a:schemeClr val="tx1">
                  <a:lumMod val="95000"/>
                  <a:lumOff val="5000"/>
                </a:schemeClr>
              </a:solidFill>
              <a:cs typeface="B Nazanin" panose="00000400000000000000" pitchFamily="2" charset="-78"/>
            </a:endParaRPr>
          </a:p>
          <a:p>
            <a:pPr marL="0" indent="0" algn="r" rtl="1">
              <a:buNone/>
            </a:pPr>
            <a:r>
              <a:rPr lang="fa-IR" sz="8000" dirty="0">
                <a:solidFill>
                  <a:schemeClr val="tx1">
                    <a:lumMod val="95000"/>
                    <a:lumOff val="5000"/>
                  </a:schemeClr>
                </a:solidFill>
                <a:cs typeface="B Nazanin" panose="00000400000000000000" pitchFamily="2" charset="-78"/>
              </a:rPr>
              <a:t/>
            </a:r>
            <a:br>
              <a:rPr lang="fa-IR" sz="8000" dirty="0">
                <a:solidFill>
                  <a:schemeClr val="tx1">
                    <a:lumMod val="95000"/>
                    <a:lumOff val="5000"/>
                  </a:schemeClr>
                </a:solidFill>
                <a:cs typeface="B Nazanin" panose="00000400000000000000" pitchFamily="2" charset="-78"/>
              </a:rPr>
            </a:br>
            <a:r>
              <a:rPr lang="fa-IR" sz="8000" dirty="0">
                <a:solidFill>
                  <a:schemeClr val="tx1">
                    <a:lumMod val="95000"/>
                    <a:lumOff val="5000"/>
                  </a:schemeClr>
                </a:solidFill>
                <a:cs typeface="B Nazanin" panose="00000400000000000000" pitchFamily="2" charset="-78"/>
              </a:rPr>
              <a:t> </a:t>
            </a:r>
            <a:r>
              <a:rPr lang="en-US" sz="8000" dirty="0">
                <a:solidFill>
                  <a:schemeClr val="tx1">
                    <a:lumMod val="95000"/>
                    <a:lumOff val="5000"/>
                  </a:schemeClr>
                </a:solidFill>
                <a:cs typeface="B Nazanin" panose="00000400000000000000" pitchFamily="2" charset="-78"/>
              </a:rPr>
              <a:t>Sig&lt;0.05 </a:t>
            </a:r>
            <a:r>
              <a:rPr lang="fa-IR" sz="8000" dirty="0">
                <a:solidFill>
                  <a:schemeClr val="tx1">
                    <a:lumMod val="95000"/>
                    <a:lumOff val="5000"/>
                  </a:schemeClr>
                </a:solidFill>
                <a:cs typeface="B Nazanin" panose="00000400000000000000" pitchFamily="2" charset="-78"/>
              </a:rPr>
              <a:t> ارتباط معناداری بین متغیرها وجود دارد و </a:t>
            </a:r>
            <a:r>
              <a:rPr lang="en-US" sz="8000" dirty="0">
                <a:solidFill>
                  <a:schemeClr val="tx1">
                    <a:lumMod val="95000"/>
                    <a:lumOff val="5000"/>
                  </a:schemeClr>
                </a:solidFill>
                <a:cs typeface="B Nazanin" panose="00000400000000000000" pitchFamily="2" charset="-78"/>
              </a:rPr>
              <a:t>Sig&gt;0.05</a:t>
            </a:r>
            <a:r>
              <a:rPr lang="fa-IR" sz="8000" dirty="0">
                <a:solidFill>
                  <a:schemeClr val="tx1">
                    <a:lumMod val="95000"/>
                    <a:lumOff val="5000"/>
                  </a:schemeClr>
                </a:solidFill>
                <a:cs typeface="B Nazanin" panose="00000400000000000000" pitchFamily="2" charset="-78"/>
              </a:rPr>
              <a:t> یعنی ارتباط معنادار وجود ندارد.</a:t>
            </a:r>
          </a:p>
          <a:p>
            <a:pPr marL="0" indent="0" algn="r" rtl="1">
              <a:buNone/>
            </a:pPr>
            <a:r>
              <a:rPr lang="fa-IR" sz="9600" b="1" dirty="0">
                <a:solidFill>
                  <a:schemeClr val="tx1">
                    <a:lumMod val="95000"/>
                    <a:lumOff val="5000"/>
                  </a:schemeClr>
                </a:solidFill>
                <a:cs typeface="B Kamran" panose="00000400000000000000" pitchFamily="2" charset="-78"/>
              </a:rPr>
              <a:t/>
            </a:r>
            <a:br>
              <a:rPr lang="fa-IR" sz="9600" b="1" dirty="0">
                <a:solidFill>
                  <a:schemeClr val="tx1">
                    <a:lumMod val="95000"/>
                    <a:lumOff val="5000"/>
                  </a:schemeClr>
                </a:solidFill>
                <a:cs typeface="B Kamran" panose="00000400000000000000" pitchFamily="2" charset="-78"/>
              </a:rPr>
            </a:br>
            <a:r>
              <a:rPr lang="fa-IR" sz="9600" b="1" dirty="0">
                <a:solidFill>
                  <a:srgbClr val="C00000"/>
                </a:solidFill>
                <a:cs typeface="B Kamran" panose="00000400000000000000" pitchFamily="2" charset="-78"/>
              </a:rPr>
              <a:t>جهت</a:t>
            </a:r>
            <a:r>
              <a:rPr lang="en-US" sz="9600" b="1" dirty="0">
                <a:solidFill>
                  <a:srgbClr val="C00000"/>
                </a:solidFill>
                <a:cs typeface="B Kamran" panose="00000400000000000000" pitchFamily="2" charset="-78"/>
              </a:rPr>
              <a:t> </a:t>
            </a:r>
            <a:r>
              <a:rPr lang="fa-IR" sz="9600" b="1" dirty="0">
                <a:solidFill>
                  <a:srgbClr val="C00000"/>
                </a:solidFill>
                <a:cs typeface="B Kamran" panose="00000400000000000000" pitchFamily="2" charset="-78"/>
              </a:rPr>
              <a:t>رابطه</a:t>
            </a:r>
            <a:r>
              <a:rPr lang="fa-IR" sz="8000" dirty="0">
                <a:solidFill>
                  <a:srgbClr val="C00000"/>
                </a:solidFill>
                <a:cs typeface="B Nazanin" panose="00000400000000000000" pitchFamily="2" charset="-78"/>
              </a:rPr>
              <a:t>:</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مقادیرمثبت</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ضریب</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همبستگی</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رابطه</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مستقیم</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یعنی</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هم راستا بودن</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تغییرات</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دو</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متغیر و</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مقادیر</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منفی</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ضریب</a:t>
            </a:r>
            <a:r>
              <a:rPr lang="en-US" sz="8000" dirty="0">
                <a:solidFill>
                  <a:schemeClr val="tx1">
                    <a:lumMod val="95000"/>
                    <a:lumOff val="5000"/>
                  </a:schemeClr>
                </a:solidFill>
                <a:cs typeface="B Nazanin" panose="00000400000000000000" pitchFamily="2" charset="-78"/>
              </a:rPr>
              <a:t> </a:t>
            </a:r>
            <a:r>
              <a:rPr lang="fa-IR" sz="8000" dirty="0" smtClean="0">
                <a:solidFill>
                  <a:schemeClr val="tx1">
                    <a:lumMod val="95000"/>
                    <a:lumOff val="5000"/>
                  </a:schemeClr>
                </a:solidFill>
                <a:cs typeface="B Nazanin" panose="00000400000000000000" pitchFamily="2" charset="-78"/>
              </a:rPr>
              <a:t>همبستگی رابطه</a:t>
            </a:r>
            <a:r>
              <a:rPr lang="en-US" sz="8000" dirty="0" smtClean="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معکوس</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یعنی</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مخالف</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بودن</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تغییرات</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دو متغیر</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را</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نشان</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می</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دهد.</a:t>
            </a:r>
          </a:p>
          <a:p>
            <a:pPr marL="0" indent="0" algn="r" rtl="1">
              <a:buNone/>
            </a:pPr>
            <a:r>
              <a:rPr lang="fa-IR" sz="9600" b="1" dirty="0">
                <a:solidFill>
                  <a:schemeClr val="tx1">
                    <a:lumMod val="95000"/>
                    <a:lumOff val="5000"/>
                  </a:schemeClr>
                </a:solidFill>
                <a:cs typeface="B Kamran" panose="00000400000000000000" pitchFamily="2" charset="-78"/>
              </a:rPr>
              <a:t/>
            </a:r>
            <a:br>
              <a:rPr lang="fa-IR" sz="9600" b="1" dirty="0">
                <a:solidFill>
                  <a:schemeClr val="tx1">
                    <a:lumMod val="95000"/>
                    <a:lumOff val="5000"/>
                  </a:schemeClr>
                </a:solidFill>
                <a:cs typeface="B Kamran" panose="00000400000000000000" pitchFamily="2" charset="-78"/>
              </a:rPr>
            </a:br>
            <a:r>
              <a:rPr lang="fa-IR" sz="9600" b="1" dirty="0">
                <a:solidFill>
                  <a:srgbClr val="C00000"/>
                </a:solidFill>
                <a:cs typeface="B Kamran" panose="00000400000000000000" pitchFamily="2" charset="-78"/>
              </a:rPr>
              <a:t>شدت</a:t>
            </a:r>
            <a:r>
              <a:rPr lang="en-US" sz="9600" b="1" dirty="0">
                <a:solidFill>
                  <a:srgbClr val="C00000"/>
                </a:solidFill>
                <a:cs typeface="B Kamran" panose="00000400000000000000" pitchFamily="2" charset="-78"/>
              </a:rPr>
              <a:t> </a:t>
            </a:r>
            <a:r>
              <a:rPr lang="fa-IR" sz="9600" b="1" dirty="0">
                <a:solidFill>
                  <a:srgbClr val="C00000"/>
                </a:solidFill>
                <a:cs typeface="B Kamran" panose="00000400000000000000" pitchFamily="2" charset="-78"/>
              </a:rPr>
              <a:t>همبستگی:</a:t>
            </a:r>
            <a:r>
              <a:rPr lang="en-US" sz="9600" b="1" dirty="0">
                <a:solidFill>
                  <a:srgbClr val="C00000"/>
                </a:solidFill>
                <a:cs typeface="B Kamran" panose="00000400000000000000" pitchFamily="2" charset="-78"/>
              </a:rPr>
              <a:t> </a:t>
            </a:r>
            <a:r>
              <a:rPr lang="fa-IR" sz="8000" dirty="0">
                <a:solidFill>
                  <a:schemeClr val="tx1">
                    <a:lumMod val="95000"/>
                    <a:lumOff val="5000"/>
                  </a:schemeClr>
                </a:solidFill>
                <a:cs typeface="B Nazanin" panose="00000400000000000000" pitchFamily="2" charset="-78"/>
              </a:rPr>
              <a:t>هرچه</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مقدارهمبستگی</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به</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1</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و</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1-</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یا</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قدر</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مطلق آ</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ن به یک نزدیک</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تر</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باشد در</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این</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صورت رابطه بیشتر خواهد</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بود وهرچه مقدارآن به صفرنزدیک</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شود </a:t>
            </a:r>
            <a:r>
              <a:rPr lang="fa-IR" sz="8000" dirty="0" smtClean="0">
                <a:solidFill>
                  <a:schemeClr val="tx1">
                    <a:lumMod val="95000"/>
                    <a:lumOff val="5000"/>
                  </a:schemeClr>
                </a:solidFill>
                <a:cs typeface="B Nazanin" panose="00000400000000000000" pitchFamily="2" charset="-78"/>
              </a:rPr>
              <a:t>در</a:t>
            </a:r>
            <a:r>
              <a:rPr lang="en-US" sz="8000" dirty="0" smtClean="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این</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صورت شدت رابطه کمتر</a:t>
            </a:r>
            <a:r>
              <a:rPr lang="en-US" sz="8000" dirty="0">
                <a:solidFill>
                  <a:schemeClr val="tx1">
                    <a:lumMod val="95000"/>
                    <a:lumOff val="5000"/>
                  </a:schemeClr>
                </a:solidFill>
                <a:cs typeface="B Nazanin" panose="00000400000000000000" pitchFamily="2" charset="-78"/>
              </a:rPr>
              <a:t> </a:t>
            </a:r>
            <a:r>
              <a:rPr lang="fa-IR" sz="8000" dirty="0">
                <a:solidFill>
                  <a:schemeClr val="tx1">
                    <a:lumMod val="95000"/>
                    <a:lumOff val="5000"/>
                  </a:schemeClr>
                </a:solidFill>
                <a:cs typeface="B Nazanin" panose="00000400000000000000" pitchFamily="2" charset="-78"/>
              </a:rPr>
              <a:t>خواهد بود</a:t>
            </a:r>
            <a:r>
              <a:rPr lang="fa-IR" sz="8000" dirty="0">
                <a:cs typeface="B Nazanin" panose="00000400000000000000" pitchFamily="2" charset="-78"/>
              </a:rPr>
              <a:t>.</a:t>
            </a:r>
          </a:p>
          <a:p>
            <a:pPr marL="0" indent="0" algn="r" rtl="1">
              <a:buNone/>
            </a:pPr>
            <a:r>
              <a:rPr lang="fa-IR" sz="8000" dirty="0" smtClean="0">
                <a:cs typeface="B Nazanin" panose="00000400000000000000" pitchFamily="2" charset="-78"/>
              </a:rPr>
              <a:t>    مقادیرمطلق </a:t>
            </a:r>
            <a:r>
              <a:rPr lang="fa-IR" sz="8000" dirty="0">
                <a:cs typeface="B Nazanin" panose="00000400000000000000" pitchFamily="2" charset="-78"/>
              </a:rPr>
              <a:t>همبستگی </a:t>
            </a:r>
          </a:p>
          <a:p>
            <a:pPr marL="0" indent="0" algn="r" rtl="1">
              <a:buNone/>
            </a:pPr>
            <a:r>
              <a:rPr lang="fa-IR" sz="8000" dirty="0">
                <a:cs typeface="B Nazanin" panose="00000400000000000000" pitchFamily="2" charset="-78"/>
              </a:rPr>
              <a:t>     کمتر از 0/1 همبستگی ناچیز</a:t>
            </a:r>
          </a:p>
          <a:p>
            <a:pPr marL="0" indent="0" algn="r" rtl="1">
              <a:buNone/>
            </a:pPr>
            <a:r>
              <a:rPr lang="fa-IR" sz="8000" dirty="0">
                <a:cs typeface="B Nazanin" panose="00000400000000000000" pitchFamily="2" charset="-78"/>
              </a:rPr>
              <a:t>     بین 0/1 و0/3 همبستگی ضعیف</a:t>
            </a:r>
          </a:p>
          <a:p>
            <a:pPr marL="0" indent="0" algn="r" rtl="1">
              <a:buNone/>
            </a:pPr>
            <a:r>
              <a:rPr lang="fa-IR" sz="8000" dirty="0">
                <a:cs typeface="B Nazanin" panose="00000400000000000000" pitchFamily="2" charset="-78"/>
              </a:rPr>
              <a:t>    بین0/3 و</a:t>
            </a:r>
            <a:r>
              <a:rPr lang="en-US" sz="8000" dirty="0">
                <a:cs typeface="B Nazanin" panose="00000400000000000000" pitchFamily="2" charset="-78"/>
              </a:rPr>
              <a:t> </a:t>
            </a:r>
            <a:r>
              <a:rPr lang="fa-IR" sz="8000" dirty="0">
                <a:cs typeface="B Nazanin" panose="00000400000000000000" pitchFamily="2" charset="-78"/>
              </a:rPr>
              <a:t>0/5 همبستگی متوسط </a:t>
            </a:r>
          </a:p>
          <a:p>
            <a:pPr marL="0" indent="0" algn="r" rtl="1">
              <a:buNone/>
            </a:pPr>
            <a:r>
              <a:rPr lang="fa-IR" sz="8000" dirty="0">
                <a:cs typeface="B Nazanin" panose="00000400000000000000" pitchFamily="2" charset="-78"/>
              </a:rPr>
              <a:t>     بزرگتر</a:t>
            </a:r>
            <a:r>
              <a:rPr lang="en-US" sz="8000" dirty="0">
                <a:cs typeface="B Nazanin" panose="00000400000000000000" pitchFamily="2" charset="-78"/>
              </a:rPr>
              <a:t> </a:t>
            </a:r>
            <a:r>
              <a:rPr lang="fa-IR" sz="8000" dirty="0">
                <a:cs typeface="B Nazanin" panose="00000400000000000000" pitchFamily="2" charset="-78"/>
              </a:rPr>
              <a:t>از0/5 همبستگی قوي</a:t>
            </a:r>
            <a:endParaRPr lang="en-US" sz="8000" dirty="0">
              <a:cs typeface="B Nazanin" panose="00000400000000000000" pitchFamily="2" charset="-78"/>
            </a:endParaRPr>
          </a:p>
          <a:p>
            <a:pPr marL="0" indent="0" algn="r" rtl="1">
              <a:buNone/>
            </a:pPr>
            <a:r>
              <a:rPr lang="fa-IR" sz="8000" dirty="0">
                <a:cs typeface="B Nazanin" panose="00000400000000000000" pitchFamily="2" charset="-78"/>
              </a:rPr>
              <a:t>     را نشان می دهد.</a:t>
            </a:r>
            <a:endParaRPr lang="en-US" sz="8000" dirty="0">
              <a:cs typeface="B Nazanin" panose="00000400000000000000" pitchFamily="2" charset="-78"/>
            </a:endParaRPr>
          </a:p>
          <a:p>
            <a:pPr marL="0" indent="0">
              <a:buNone/>
            </a:pPr>
            <a:endParaRPr lang="en-US" dirty="0"/>
          </a:p>
        </p:txBody>
      </p:sp>
      <p:pic>
        <p:nvPicPr>
          <p:cNvPr id="4" name="Picture 3"/>
          <p:cNvPicPr>
            <a:picLocks noChangeAspect="1"/>
          </p:cNvPicPr>
          <p:nvPr/>
        </p:nvPicPr>
        <p:blipFill>
          <a:blip r:embed="rId2"/>
          <a:stretch>
            <a:fillRect/>
          </a:stretch>
        </p:blipFill>
        <p:spPr>
          <a:xfrm>
            <a:off x="1052961" y="1620043"/>
            <a:ext cx="1781175" cy="733425"/>
          </a:xfrm>
          <a:prstGeom prst="rect">
            <a:avLst/>
          </a:prstGeom>
        </p:spPr>
      </p:pic>
    </p:spTree>
    <p:extLst>
      <p:ext uri="{BB962C8B-B14F-4D97-AF65-F5344CB8AC3E}">
        <p14:creationId xmlns:p14="http://schemas.microsoft.com/office/powerpoint/2010/main" val="29483632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b="1" dirty="0">
                <a:solidFill>
                  <a:srgbClr val="C00000"/>
                </a:solidFill>
                <a:cs typeface="B Kamran" panose="00000400000000000000" pitchFamily="2" charset="-78"/>
              </a:rPr>
              <a:t>انجام آزمون همبستگی:</a:t>
            </a:r>
            <a:endParaRPr lang="en-US" b="1" dirty="0">
              <a:solidFill>
                <a:srgbClr val="C00000"/>
              </a:solidFill>
              <a:cs typeface="B Kamran" panose="00000400000000000000" pitchFamily="2" charset="-78"/>
            </a:endParaRPr>
          </a:p>
        </p:txBody>
      </p:sp>
      <p:sp>
        <p:nvSpPr>
          <p:cNvPr id="3" name="Content Placeholder 2"/>
          <p:cNvSpPr>
            <a:spLocks noGrp="1"/>
          </p:cNvSpPr>
          <p:nvPr>
            <p:ph idx="1"/>
          </p:nvPr>
        </p:nvSpPr>
        <p:spPr>
          <a:xfrm>
            <a:off x="838200" y="1406077"/>
            <a:ext cx="10515600" cy="4351338"/>
          </a:xfrm>
        </p:spPr>
        <p:txBody>
          <a:bodyPr>
            <a:normAutofit/>
          </a:bodyPr>
          <a:lstStyle/>
          <a:p>
            <a:pPr marL="0" indent="0" rtl="1">
              <a:buNone/>
            </a:pPr>
            <a:r>
              <a:rPr lang="en-US" sz="2000" b="1" dirty="0"/>
              <a:t>Analyze---&gt;Correlate---&gt;Bivariate</a:t>
            </a:r>
            <a:endParaRPr lang="en-US" sz="2000" dirty="0"/>
          </a:p>
        </p:txBody>
      </p:sp>
      <p:pic>
        <p:nvPicPr>
          <p:cNvPr id="4" name="Picture 3"/>
          <p:cNvPicPr>
            <a:picLocks noChangeAspect="1"/>
          </p:cNvPicPr>
          <p:nvPr/>
        </p:nvPicPr>
        <p:blipFill>
          <a:blip r:embed="rId2"/>
          <a:stretch>
            <a:fillRect/>
          </a:stretch>
        </p:blipFill>
        <p:spPr>
          <a:xfrm>
            <a:off x="1178406" y="2068887"/>
            <a:ext cx="5006009" cy="4299640"/>
          </a:xfrm>
          <a:prstGeom prst="rect">
            <a:avLst/>
          </a:prstGeom>
        </p:spPr>
      </p:pic>
    </p:spTree>
    <p:extLst>
      <p:ext uri="{BB962C8B-B14F-4D97-AF65-F5344CB8AC3E}">
        <p14:creationId xmlns:p14="http://schemas.microsoft.com/office/powerpoint/2010/main" val="23783163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428" y="451820"/>
            <a:ext cx="10751372" cy="6002767"/>
          </a:xfrm>
        </p:spPr>
        <p:txBody>
          <a:bodyPr/>
          <a:lstStyle/>
          <a:p>
            <a:pPr marL="0" indent="0" algn="r" rtl="1">
              <a:buNone/>
            </a:pPr>
            <a:r>
              <a:rPr lang="fa-IR" sz="4400" b="1" dirty="0">
                <a:solidFill>
                  <a:srgbClr val="C00000"/>
                </a:solidFill>
                <a:cs typeface="B Kamran" panose="00000400000000000000" pitchFamily="2" charset="-78"/>
              </a:rPr>
              <a:t>نحوه تفسیر </a:t>
            </a:r>
            <a:r>
              <a:rPr lang="fa-IR" sz="4400" b="1" dirty="0" smtClean="0">
                <a:solidFill>
                  <a:srgbClr val="C00000"/>
                </a:solidFill>
                <a:cs typeface="B Kamran" panose="00000400000000000000" pitchFamily="2" charset="-78"/>
              </a:rPr>
              <a:t>خروجی</a:t>
            </a:r>
          </a:p>
          <a:p>
            <a:pPr marL="0" indent="0" algn="r" rtl="1">
              <a:buNone/>
            </a:pPr>
            <a:endParaRPr lang="fa-IR" dirty="0">
              <a:solidFill>
                <a:srgbClr val="C00000"/>
              </a:solidFill>
              <a:cs typeface="B Homa" panose="00000400000000000000" pitchFamily="2" charset="-78"/>
            </a:endParaRPr>
          </a:p>
          <a:p>
            <a:pPr marL="0" indent="0" algn="r" rtl="1">
              <a:buNone/>
            </a:pPr>
            <a:r>
              <a:rPr lang="fa-IR" dirty="0" smtClean="0">
                <a:cs typeface="B Nazanin" panose="00000400000000000000" pitchFamily="2" charset="-78"/>
              </a:rPr>
              <a:t>مقدار همبستگی برابر 0.84 می باشد و در آزمون ارتباط بین دو متغیر وزن و فشارخون فرض صفر با  مقدار </a:t>
            </a:r>
            <a:r>
              <a:rPr lang="en-US" dirty="0" smtClean="0">
                <a:cs typeface="B Nazanin" panose="00000400000000000000" pitchFamily="2" charset="-78"/>
              </a:rPr>
              <a:t>sig=0</a:t>
            </a:r>
            <a:r>
              <a:rPr lang="fa-IR" dirty="0" smtClean="0">
                <a:cs typeface="B Nazanin" panose="00000400000000000000" pitchFamily="2" charset="-78"/>
              </a:rPr>
              <a:t> رد می شود یعنی ارتباط معنادار بین دو متغیر وجود دارد.</a:t>
            </a:r>
            <a:r>
              <a:rPr lang="en-US" dirty="0" smtClean="0">
                <a:cs typeface="B Nazanin" panose="00000400000000000000" pitchFamily="2" charset="-78"/>
              </a:rPr>
              <a:t> </a:t>
            </a:r>
            <a:endParaRPr lang="en-US"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238531" y="2966589"/>
            <a:ext cx="3152775" cy="1914525"/>
          </a:xfrm>
          <a:prstGeom prst="rect">
            <a:avLst/>
          </a:prstGeom>
        </p:spPr>
      </p:pic>
    </p:spTree>
    <p:extLst>
      <p:ext uri="{BB962C8B-B14F-4D97-AF65-F5344CB8AC3E}">
        <p14:creationId xmlns:p14="http://schemas.microsoft.com/office/powerpoint/2010/main" val="14358505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292" y="289822"/>
            <a:ext cx="10515600" cy="1325563"/>
          </a:xfrm>
        </p:spPr>
        <p:txBody>
          <a:bodyPr/>
          <a:lstStyle/>
          <a:p>
            <a:pPr algn="r" rtl="1"/>
            <a:r>
              <a:rPr lang="fa-IR" b="1" dirty="0" smtClean="0">
                <a:solidFill>
                  <a:srgbClr val="C00000"/>
                </a:solidFill>
                <a:cs typeface="B Kamran" panose="00000400000000000000" pitchFamily="2" charset="-78"/>
              </a:rPr>
              <a:t>جدول توافقی</a:t>
            </a:r>
            <a:endParaRPr lang="en-US" b="1" dirty="0">
              <a:solidFill>
                <a:srgbClr val="C00000"/>
              </a:solidFill>
              <a:cs typeface="B Kamran" panose="00000400000000000000" pitchFamily="2" charset="-78"/>
            </a:endParaRPr>
          </a:p>
        </p:txBody>
      </p:sp>
      <p:sp>
        <p:nvSpPr>
          <p:cNvPr id="3" name="Content Placeholder 2"/>
          <p:cNvSpPr>
            <a:spLocks noGrp="1"/>
          </p:cNvSpPr>
          <p:nvPr>
            <p:ph idx="1"/>
          </p:nvPr>
        </p:nvSpPr>
        <p:spPr>
          <a:xfrm>
            <a:off x="5587532" y="1895851"/>
            <a:ext cx="6325666" cy="2665391"/>
          </a:xfrm>
        </p:spPr>
        <p:txBody>
          <a:bodyPr>
            <a:normAutofit/>
          </a:bodyPr>
          <a:lstStyle/>
          <a:p>
            <a:pPr marL="0" indent="0" algn="r" rtl="1">
              <a:buNone/>
            </a:pPr>
            <a:r>
              <a:rPr lang="en-US" sz="2400" dirty="0" smtClean="0"/>
              <a:t>  </a:t>
            </a:r>
            <a:r>
              <a:rPr lang="fa-IR" sz="2400" dirty="0" smtClean="0">
                <a:cs typeface="B Nazanin" panose="00000400000000000000" pitchFamily="2" charset="-78"/>
              </a:rPr>
              <a:t>مثال</a:t>
            </a:r>
            <a:r>
              <a:rPr lang="en-US" sz="2400" dirty="0" smtClean="0">
                <a:cs typeface="B Nazanin" panose="00000400000000000000" pitchFamily="2" charset="-78"/>
              </a:rPr>
              <a:t>  : </a:t>
            </a:r>
            <a:r>
              <a:rPr lang="fa-IR" sz="2400" dirty="0" smtClean="0">
                <a:cs typeface="B Nazanin" panose="00000400000000000000" pitchFamily="2" charset="-78"/>
              </a:rPr>
              <a:t>فعالیت فیزیکی و جنسیت</a:t>
            </a:r>
          </a:p>
          <a:p>
            <a:pPr marL="0" indent="0" algn="r" rtl="1">
              <a:buNone/>
            </a:pPr>
            <a:r>
              <a:rPr lang="en-US" sz="2400" dirty="0" smtClean="0">
                <a:cs typeface="B Nazanin" panose="00000400000000000000" pitchFamily="2" charset="-78"/>
              </a:rPr>
              <a:t>            </a:t>
            </a:r>
            <a:r>
              <a:rPr lang="fa-IR" sz="2400" dirty="0" smtClean="0">
                <a:cs typeface="B Nazanin" panose="00000400000000000000" pitchFamily="2" charset="-78"/>
              </a:rPr>
              <a:t>فعالیت فیزیکی و گروه سنی </a:t>
            </a:r>
            <a:endParaRPr lang="en-US" sz="2400" dirty="0">
              <a:cs typeface="B Nazanin" panose="00000400000000000000" pitchFamily="2" charset="-78"/>
            </a:endParaRPr>
          </a:p>
        </p:txBody>
      </p:sp>
      <p:sp>
        <p:nvSpPr>
          <p:cNvPr id="4" name="Rectangle 3"/>
          <p:cNvSpPr/>
          <p:nvPr/>
        </p:nvSpPr>
        <p:spPr>
          <a:xfrm>
            <a:off x="590941" y="1386286"/>
            <a:ext cx="5229830" cy="369332"/>
          </a:xfrm>
          <a:prstGeom prst="rect">
            <a:avLst/>
          </a:prstGeom>
        </p:spPr>
        <p:txBody>
          <a:bodyPr wrap="none">
            <a:spAutoFit/>
          </a:bodyPr>
          <a:lstStyle/>
          <a:p>
            <a:r>
              <a:rPr lang="en-US" b="1" dirty="0" smtClean="0">
                <a:solidFill>
                  <a:srgbClr val="1C1917"/>
                </a:solidFill>
                <a:latin typeface="Vazirmatn"/>
              </a:rPr>
              <a:t>Analysis  &gt;&gt;&gt;  </a:t>
            </a:r>
            <a:r>
              <a:rPr lang="en-US" b="1" dirty="0" smtClean="0"/>
              <a:t>Descriptive Statistics  &gt;&gt;&gt;  Crosstabs</a:t>
            </a:r>
            <a:endParaRPr lang="en-US" b="1" dirty="0"/>
          </a:p>
        </p:txBody>
      </p:sp>
      <p:pic>
        <p:nvPicPr>
          <p:cNvPr id="8" name="Picture 7"/>
          <p:cNvPicPr>
            <a:picLocks noChangeAspect="1"/>
          </p:cNvPicPr>
          <p:nvPr/>
        </p:nvPicPr>
        <p:blipFill>
          <a:blip r:embed="rId2"/>
          <a:stretch>
            <a:fillRect/>
          </a:stretch>
        </p:blipFill>
        <p:spPr>
          <a:xfrm>
            <a:off x="590941" y="2165369"/>
            <a:ext cx="5114925" cy="4162425"/>
          </a:xfrm>
          <a:prstGeom prst="rect">
            <a:avLst/>
          </a:prstGeom>
        </p:spPr>
      </p:pic>
    </p:spTree>
    <p:extLst>
      <p:ext uri="{BB962C8B-B14F-4D97-AF65-F5344CB8AC3E}">
        <p14:creationId xmlns:p14="http://schemas.microsoft.com/office/powerpoint/2010/main" val="20920250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solidFill>
                  <a:srgbClr val="C00000"/>
                </a:solidFill>
                <a:cs typeface="B Kamran" panose="00000400000000000000" pitchFamily="2" charset="-78"/>
              </a:rPr>
              <a:t>تفسیر خروجی آزمون</a:t>
            </a:r>
            <a:endParaRPr lang="en-US" dirty="0"/>
          </a:p>
        </p:txBody>
      </p:sp>
      <p:pic>
        <p:nvPicPr>
          <p:cNvPr id="4" name="Content Placeholder 3"/>
          <p:cNvPicPr>
            <a:picLocks noGrp="1" noChangeAspect="1"/>
          </p:cNvPicPr>
          <p:nvPr>
            <p:ph idx="1"/>
          </p:nvPr>
        </p:nvPicPr>
        <p:blipFill>
          <a:blip r:embed="rId2"/>
          <a:stretch>
            <a:fillRect/>
          </a:stretch>
        </p:blipFill>
        <p:spPr>
          <a:xfrm>
            <a:off x="1602105" y="1822814"/>
            <a:ext cx="3867150" cy="1495425"/>
          </a:xfrm>
          <a:prstGeom prst="rect">
            <a:avLst/>
          </a:prstGeom>
        </p:spPr>
      </p:pic>
      <p:pic>
        <p:nvPicPr>
          <p:cNvPr id="5" name="Picture 4"/>
          <p:cNvPicPr>
            <a:picLocks noChangeAspect="1"/>
          </p:cNvPicPr>
          <p:nvPr/>
        </p:nvPicPr>
        <p:blipFill>
          <a:blip r:embed="rId3"/>
          <a:stretch>
            <a:fillRect/>
          </a:stretch>
        </p:blipFill>
        <p:spPr>
          <a:xfrm>
            <a:off x="6096000" y="3849052"/>
            <a:ext cx="3838575" cy="2085975"/>
          </a:xfrm>
          <a:prstGeom prst="rect">
            <a:avLst/>
          </a:prstGeom>
        </p:spPr>
      </p:pic>
      <p:sp>
        <p:nvSpPr>
          <p:cNvPr id="6" name="Rectangle 5"/>
          <p:cNvSpPr/>
          <p:nvPr/>
        </p:nvSpPr>
        <p:spPr>
          <a:xfrm>
            <a:off x="1011292" y="1027906"/>
            <a:ext cx="4211434" cy="369332"/>
          </a:xfrm>
          <a:prstGeom prst="rect">
            <a:avLst/>
          </a:prstGeom>
        </p:spPr>
        <p:txBody>
          <a:bodyPr wrap="square">
            <a:spAutoFit/>
          </a:bodyPr>
          <a:lstStyle/>
          <a:p>
            <a:pPr algn="r" rtl="1"/>
            <a:r>
              <a:rPr lang="fa-IR" dirty="0" smtClean="0">
                <a:cs typeface="B Nazanin" panose="00000400000000000000" pitchFamily="2" charset="-78"/>
              </a:rPr>
              <a:t>جدول توافقی بین جنسیت و فعالیت فیزیکی</a:t>
            </a:r>
            <a:endParaRPr lang="en-US" dirty="0"/>
          </a:p>
        </p:txBody>
      </p:sp>
      <p:sp>
        <p:nvSpPr>
          <p:cNvPr id="7" name="Rectangle 6"/>
          <p:cNvSpPr/>
          <p:nvPr/>
        </p:nvSpPr>
        <p:spPr>
          <a:xfrm>
            <a:off x="463077" y="4430374"/>
            <a:ext cx="5307863" cy="923330"/>
          </a:xfrm>
          <a:prstGeom prst="rect">
            <a:avLst/>
          </a:prstGeom>
        </p:spPr>
        <p:txBody>
          <a:bodyPr wrap="none">
            <a:spAutoFit/>
          </a:bodyPr>
          <a:lstStyle/>
          <a:p>
            <a:pPr algn="r" rtl="1"/>
            <a:r>
              <a:rPr lang="fa-IR" dirty="0" smtClean="0">
                <a:cs typeface="B Nazanin" panose="00000400000000000000" pitchFamily="2" charset="-78"/>
              </a:rPr>
              <a:t>نتیجه آزمون کای دو برابر </a:t>
            </a:r>
            <a:r>
              <a:rPr lang="en-US" dirty="0" smtClean="0">
                <a:cs typeface="B Nazanin" panose="00000400000000000000" pitchFamily="2" charset="-78"/>
              </a:rPr>
              <a:t>sig=0.938 </a:t>
            </a:r>
            <a:r>
              <a:rPr lang="fa-IR" dirty="0" smtClean="0">
                <a:cs typeface="B Nazanin" panose="00000400000000000000" pitchFamily="2" charset="-78"/>
              </a:rPr>
              <a:t> می باشد.</a:t>
            </a:r>
          </a:p>
          <a:p>
            <a:pPr algn="r" rtl="1"/>
            <a:r>
              <a:rPr lang="fa-IR" dirty="0" smtClean="0">
                <a:cs typeface="B Nazanin" panose="00000400000000000000" pitchFamily="2" charset="-78"/>
              </a:rPr>
              <a:t> بنابراین فرض صفر را قبول می کنیم </a:t>
            </a:r>
          </a:p>
          <a:p>
            <a:pPr algn="r" rtl="1"/>
            <a:r>
              <a:rPr lang="fa-IR" dirty="0" smtClean="0">
                <a:cs typeface="B Nazanin" panose="00000400000000000000" pitchFamily="2" charset="-78"/>
              </a:rPr>
              <a:t>یعنی ارتباط معنادار بین متغیرهای جنسیت و فعالیت فیزیکی وجود ندارد. </a:t>
            </a:r>
            <a:endParaRPr lang="en-US" dirty="0">
              <a:cs typeface="B Nazanin" panose="00000400000000000000" pitchFamily="2" charset="-78"/>
            </a:endParaRPr>
          </a:p>
        </p:txBody>
      </p:sp>
    </p:spTree>
    <p:extLst>
      <p:ext uri="{BB962C8B-B14F-4D97-AF65-F5344CB8AC3E}">
        <p14:creationId xmlns:p14="http://schemas.microsoft.com/office/powerpoint/2010/main" val="933885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071834"/>
            <a:ext cx="6477234" cy="5107669"/>
          </a:xfrm>
          <a:prstGeom prst="rect">
            <a:avLst/>
          </a:prstGeom>
        </p:spPr>
      </p:pic>
      <p:sp>
        <p:nvSpPr>
          <p:cNvPr id="6" name="Rectangle 5"/>
          <p:cNvSpPr/>
          <p:nvPr/>
        </p:nvSpPr>
        <p:spPr>
          <a:xfrm>
            <a:off x="6174890" y="701460"/>
            <a:ext cx="5739845" cy="5170646"/>
          </a:xfrm>
          <a:prstGeom prst="rect">
            <a:avLst/>
          </a:prstGeom>
        </p:spPr>
        <p:txBody>
          <a:bodyPr wrap="square">
            <a:spAutoFit/>
          </a:bodyPr>
          <a:lstStyle/>
          <a:p>
            <a:pPr algn="r" rtl="1"/>
            <a:endParaRPr lang="en-US" sz="2400" dirty="0">
              <a:cs typeface="B Nazanin" panose="00000400000000000000" pitchFamily="2" charset="-78"/>
            </a:endParaRPr>
          </a:p>
          <a:p>
            <a:pPr algn="r" rtl="1"/>
            <a:r>
              <a:rPr lang="fa-IR" sz="2400" b="1" dirty="0">
                <a:solidFill>
                  <a:srgbClr val="C00000"/>
                </a:solidFill>
                <a:cs typeface="B Nazanin" panose="00000400000000000000" pitchFamily="2" charset="-78"/>
              </a:rPr>
              <a:t>وارد كردن داده ها در </a:t>
            </a:r>
            <a:r>
              <a:rPr lang="en-US" sz="2400" b="1" dirty="0">
                <a:solidFill>
                  <a:srgbClr val="C00000"/>
                </a:solidFill>
                <a:cs typeface="B Nazanin" panose="00000400000000000000" pitchFamily="2" charset="-78"/>
              </a:rPr>
              <a:t>SPSS</a:t>
            </a:r>
          </a:p>
          <a:p>
            <a:pPr algn="r" rtl="1"/>
            <a:r>
              <a:rPr lang="fa-IR" sz="2400" dirty="0" smtClean="0">
                <a:cs typeface="B Nazanin" panose="00000400000000000000" pitchFamily="2" charset="-78"/>
              </a:rPr>
              <a:t> </a:t>
            </a:r>
          </a:p>
          <a:p>
            <a:pPr algn="r" rtl="1"/>
            <a:r>
              <a:rPr lang="fa-IR" sz="2400" dirty="0" smtClean="0">
                <a:cs typeface="B Nazanin" panose="00000400000000000000" pitchFamily="2" charset="-78"/>
              </a:rPr>
              <a:t>دو گام اساسی ورود داده ها در   </a:t>
            </a:r>
            <a:r>
              <a:rPr lang="en-US" sz="2400" dirty="0" err="1" smtClean="0">
                <a:cs typeface="B Nazanin" panose="00000400000000000000" pitchFamily="2" charset="-78"/>
              </a:rPr>
              <a:t>spss</a:t>
            </a:r>
            <a:endParaRPr lang="en-US" sz="2400" dirty="0" smtClean="0">
              <a:cs typeface="B Nazanin" panose="00000400000000000000" pitchFamily="2" charset="-78"/>
            </a:endParaRPr>
          </a:p>
          <a:p>
            <a:pPr algn="r" rtl="1"/>
            <a:endParaRPr lang="fa-IR" sz="2400" dirty="0" smtClean="0">
              <a:cs typeface="B Nazanin" panose="00000400000000000000" pitchFamily="2" charset="-78"/>
            </a:endParaRPr>
          </a:p>
          <a:p>
            <a:pPr algn="r" rtl="1"/>
            <a:r>
              <a:rPr lang="fa-IR" sz="2400" dirty="0" smtClean="0">
                <a:cs typeface="B Nazanin" panose="00000400000000000000" pitchFamily="2" charset="-78"/>
              </a:rPr>
              <a:t>تعريف متغيرها: انواع متغیر</a:t>
            </a:r>
            <a:endParaRPr lang="en-US" sz="2400" dirty="0">
              <a:cs typeface="B Nazanin" panose="00000400000000000000" pitchFamily="2" charset="-78"/>
            </a:endParaRPr>
          </a:p>
          <a:p>
            <a:pPr algn="r" rtl="1"/>
            <a:endParaRPr lang="fa-IR" sz="2400" dirty="0" smtClean="0">
              <a:cs typeface="B Nazanin" panose="00000400000000000000" pitchFamily="2" charset="-78"/>
            </a:endParaRPr>
          </a:p>
          <a:p>
            <a:pPr algn="r" rtl="1"/>
            <a:r>
              <a:rPr lang="fa-IR" sz="2400" dirty="0" smtClean="0">
                <a:cs typeface="B Nazanin" panose="00000400000000000000" pitchFamily="2" charset="-78"/>
              </a:rPr>
              <a:t>ورود </a:t>
            </a:r>
            <a:r>
              <a:rPr lang="fa-IR" sz="2400" dirty="0">
                <a:cs typeface="B Nazanin" panose="00000400000000000000" pitchFamily="2" charset="-78"/>
              </a:rPr>
              <a:t>داده </a:t>
            </a:r>
            <a:r>
              <a:rPr lang="fa-IR" sz="2400" dirty="0" smtClean="0">
                <a:cs typeface="B Nazanin" panose="00000400000000000000" pitchFamily="2" charset="-78"/>
              </a:rPr>
              <a:t>ها</a:t>
            </a:r>
          </a:p>
          <a:p>
            <a:pPr algn="r" rtl="1"/>
            <a:endParaRPr lang="fa-IR" sz="2400" dirty="0">
              <a:cs typeface="B Nazanin" panose="00000400000000000000" pitchFamily="2" charset="-78"/>
            </a:endParaRPr>
          </a:p>
          <a:p>
            <a:pPr algn="r" rtl="1"/>
            <a:endParaRPr lang="fa-IR" sz="2400" dirty="0" smtClean="0">
              <a:cs typeface="B Nazanin" panose="00000400000000000000" pitchFamily="2" charset="-78"/>
            </a:endParaRPr>
          </a:p>
          <a:p>
            <a:pPr algn="r" rtl="1"/>
            <a:r>
              <a:rPr lang="fa-IR" sz="2400" dirty="0" smtClean="0">
                <a:solidFill>
                  <a:srgbClr val="C00000"/>
                </a:solidFill>
                <a:cs typeface="B Nazanin" panose="00000400000000000000" pitchFamily="2" charset="-78"/>
              </a:rPr>
              <a:t>تمرین:</a:t>
            </a:r>
            <a:r>
              <a:rPr lang="fa-IR" sz="2400" dirty="0" smtClean="0">
                <a:cs typeface="B Nazanin" panose="00000400000000000000" pitchFamily="2" charset="-78"/>
              </a:rPr>
              <a:t> متغیرهای جنسیت، سن ، وزن، فعالیت فیزیکی، میزان فشارخون، میزان کلسترول برای 20 نفر را تعریف و داده های فرضی آن ها را وارد کنید.</a:t>
            </a:r>
          </a:p>
          <a:p>
            <a:pPr algn="r" rtl="1"/>
            <a:endParaRPr lang="en-US" dirty="0"/>
          </a:p>
        </p:txBody>
      </p:sp>
    </p:spTree>
    <p:extLst>
      <p:ext uri="{BB962C8B-B14F-4D97-AF65-F5344CB8AC3E}">
        <p14:creationId xmlns:p14="http://schemas.microsoft.com/office/powerpoint/2010/main" val="747865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solidFill>
                  <a:srgbClr val="C00000"/>
                </a:solidFill>
                <a:cs typeface="B Majid Shadow" panose="00000400000000000000" pitchFamily="2" charset="-78"/>
              </a:rPr>
              <a:t>آماره های توصیفی در </a:t>
            </a:r>
            <a:r>
              <a:rPr lang="en-US" sz="4000" b="1" dirty="0" err="1" smtClean="0">
                <a:solidFill>
                  <a:srgbClr val="C00000"/>
                </a:solidFill>
                <a:cs typeface="B Majid Shadow" panose="00000400000000000000" pitchFamily="2" charset="-78"/>
              </a:rPr>
              <a:t>spss</a:t>
            </a:r>
            <a:endParaRPr lang="en-US" sz="4000" b="1" dirty="0">
              <a:solidFill>
                <a:srgbClr val="C00000"/>
              </a:solidFill>
              <a:cs typeface="B Majid Shadow" panose="00000400000000000000" pitchFamily="2" charset="-78"/>
            </a:endParaRPr>
          </a:p>
        </p:txBody>
      </p:sp>
      <p:sp>
        <p:nvSpPr>
          <p:cNvPr id="3" name="Content Placeholder 2"/>
          <p:cNvSpPr>
            <a:spLocks noGrp="1"/>
          </p:cNvSpPr>
          <p:nvPr>
            <p:ph idx="1"/>
          </p:nvPr>
        </p:nvSpPr>
        <p:spPr/>
        <p:txBody>
          <a:bodyPr/>
          <a:lstStyle/>
          <a:p>
            <a:pPr marL="0" indent="0" algn="r" rtl="1">
              <a:buNone/>
            </a:pPr>
            <a:r>
              <a:rPr lang="fa-IR" dirty="0" smtClean="0">
                <a:cs typeface="B Homa" panose="00000400000000000000" pitchFamily="2" charset="-78"/>
              </a:rPr>
              <a:t>الف) خلاصه کردن داده ها و الگوی کلی از داده ها ارائه دادن</a:t>
            </a:r>
          </a:p>
          <a:p>
            <a:pPr marL="0" indent="0" algn="r" rtl="1">
              <a:buNone/>
            </a:pPr>
            <a:r>
              <a:rPr lang="fa-IR" dirty="0">
                <a:cs typeface="B Homa" panose="00000400000000000000" pitchFamily="2" charset="-78"/>
              </a:rPr>
              <a:t>فشرده كردن داده ها در قالب جدول هاي </a:t>
            </a:r>
            <a:r>
              <a:rPr lang="fa-IR" dirty="0" smtClean="0">
                <a:cs typeface="B Homa" panose="00000400000000000000" pitchFamily="2" charset="-78"/>
              </a:rPr>
              <a:t>آماري</a:t>
            </a:r>
          </a:p>
          <a:p>
            <a:pPr marL="0" indent="0" algn="r" rtl="1">
              <a:buNone/>
            </a:pPr>
            <a:r>
              <a:rPr lang="fa-IR" dirty="0" smtClean="0">
                <a:cs typeface="B Homa" panose="00000400000000000000" pitchFamily="2" charset="-78"/>
              </a:rPr>
              <a:t>نمايش آنها </a:t>
            </a:r>
            <a:r>
              <a:rPr lang="fa-IR" dirty="0">
                <a:cs typeface="B Homa" panose="00000400000000000000" pitchFamily="2" charset="-78"/>
              </a:rPr>
              <a:t>بوسيله نمودار </a:t>
            </a:r>
            <a:endParaRPr lang="en-US" dirty="0" smtClean="0">
              <a:cs typeface="B Homa" panose="00000400000000000000" pitchFamily="2" charset="-78"/>
            </a:endParaRPr>
          </a:p>
          <a:p>
            <a:pPr marL="0" indent="0" algn="r" rtl="1">
              <a:buNone/>
            </a:pPr>
            <a:endParaRPr lang="fa-IR" dirty="0" smtClean="0">
              <a:cs typeface="B Homa" panose="00000400000000000000" pitchFamily="2" charset="-78"/>
            </a:endParaRPr>
          </a:p>
          <a:p>
            <a:pPr marL="0" indent="0" algn="r" rtl="1">
              <a:buNone/>
            </a:pPr>
            <a:r>
              <a:rPr lang="fa-IR" dirty="0">
                <a:cs typeface="B Homa" panose="00000400000000000000" pitchFamily="2" charset="-78"/>
              </a:rPr>
              <a:t>ب) محاسبه </a:t>
            </a:r>
            <a:r>
              <a:rPr lang="fa-IR" dirty="0" smtClean="0">
                <a:cs typeface="B Homa" panose="00000400000000000000" pitchFamily="2" charset="-78"/>
              </a:rPr>
              <a:t>شاخص هاي </a:t>
            </a:r>
            <a:r>
              <a:rPr lang="fa-IR" dirty="0">
                <a:cs typeface="B Homa" panose="00000400000000000000" pitchFamily="2" charset="-78"/>
              </a:rPr>
              <a:t>آماري </a:t>
            </a:r>
            <a:endParaRPr lang="en-US" dirty="0">
              <a:cs typeface="B Homa" panose="00000400000000000000" pitchFamily="2" charset="-78"/>
            </a:endParaRPr>
          </a:p>
        </p:txBody>
      </p:sp>
      <p:sp>
        <p:nvSpPr>
          <p:cNvPr id="4" name="Cloud Callout 3"/>
          <p:cNvSpPr/>
          <p:nvPr/>
        </p:nvSpPr>
        <p:spPr>
          <a:xfrm>
            <a:off x="1473798" y="2517289"/>
            <a:ext cx="3087445" cy="1151068"/>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a-IR" sz="2800" b="1" dirty="0" smtClean="0">
                <a:solidFill>
                  <a:srgbClr val="002060"/>
                </a:solidFill>
              </a:rPr>
              <a:t>شاخص های آماری؟؟</a:t>
            </a:r>
            <a:endParaRPr lang="en-US" sz="2800" b="1" dirty="0">
              <a:solidFill>
                <a:srgbClr val="002060"/>
              </a:solidFill>
            </a:endParaRPr>
          </a:p>
        </p:txBody>
      </p:sp>
    </p:spTree>
    <p:extLst>
      <p:ext uri="{BB962C8B-B14F-4D97-AF65-F5344CB8AC3E}">
        <p14:creationId xmlns:p14="http://schemas.microsoft.com/office/powerpoint/2010/main" val="666437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185" y="892885"/>
            <a:ext cx="10643795" cy="5542262"/>
          </a:xfrm>
        </p:spPr>
        <p:txBody>
          <a:bodyPr>
            <a:normAutofit/>
          </a:bodyPr>
          <a:lstStyle/>
          <a:p>
            <a:pPr marL="0" indent="0" algn="r">
              <a:buNone/>
            </a:pPr>
            <a:r>
              <a:rPr lang="fa-IR" dirty="0">
                <a:cs typeface="B Homa" panose="00000400000000000000" pitchFamily="2" charset="-78"/>
              </a:rPr>
              <a:t>انواع فراوانی ها</a:t>
            </a:r>
          </a:p>
          <a:p>
            <a:pPr marL="0" indent="0" algn="r">
              <a:buNone/>
            </a:pPr>
            <a:endParaRPr lang="fa-IR" dirty="0">
              <a:cs typeface="B Homa" panose="00000400000000000000" pitchFamily="2" charset="-78"/>
            </a:endParaRPr>
          </a:p>
          <a:p>
            <a:pPr marL="0" indent="0" algn="r">
              <a:buNone/>
            </a:pPr>
            <a:r>
              <a:rPr lang="fa-IR" dirty="0">
                <a:cs typeface="B Homa" panose="00000400000000000000" pitchFamily="2" charset="-78"/>
              </a:rPr>
              <a:t>انواع شاخص های آماری</a:t>
            </a:r>
          </a:p>
          <a:p>
            <a:pPr marL="0" indent="0" algn="r">
              <a:buNone/>
            </a:pPr>
            <a:endParaRPr lang="fa-IR" dirty="0">
              <a:cs typeface="B Homa" panose="00000400000000000000" pitchFamily="2" charset="-78"/>
            </a:endParaRPr>
          </a:p>
          <a:p>
            <a:pPr marL="0" indent="0" algn="r">
              <a:buNone/>
            </a:pPr>
            <a:r>
              <a:rPr lang="fa-IR" dirty="0">
                <a:cs typeface="B Homa" panose="00000400000000000000" pitchFamily="2" charset="-78"/>
              </a:rPr>
              <a:t>انواع نمودار</a:t>
            </a:r>
          </a:p>
          <a:p>
            <a:pPr marL="0" indent="0" algn="r">
              <a:buNone/>
            </a:pPr>
            <a:endParaRPr lang="fa-IR" dirty="0">
              <a:cs typeface="B Homa" panose="00000400000000000000" pitchFamily="2" charset="-78"/>
            </a:endParaRPr>
          </a:p>
          <a:p>
            <a:pPr marL="0" indent="0" algn="r" rtl="1">
              <a:buNone/>
            </a:pPr>
            <a:r>
              <a:rPr lang="fa-IR" dirty="0">
                <a:cs typeface="B Homa" panose="00000400000000000000" pitchFamily="2" charset="-78"/>
              </a:rPr>
              <a:t>داده های فایل </a:t>
            </a:r>
            <a:r>
              <a:rPr lang="fa-IR" dirty="0" smtClean="0">
                <a:cs typeface="B Homa" panose="00000400000000000000" pitchFamily="2" charset="-78"/>
              </a:rPr>
              <a:t>150تایی </a:t>
            </a:r>
            <a:r>
              <a:rPr lang="fa-IR" dirty="0">
                <a:cs typeface="B Homa" panose="00000400000000000000" pitchFamily="2" charset="-78"/>
              </a:rPr>
              <a:t>کار می </a:t>
            </a:r>
            <a:r>
              <a:rPr lang="fa-IR" dirty="0" smtClean="0">
                <a:cs typeface="B Homa" panose="00000400000000000000" pitchFamily="2" charset="-78"/>
              </a:rPr>
              <a:t>شود</a:t>
            </a:r>
          </a:p>
          <a:p>
            <a:pPr marL="0" indent="0" algn="r" rtl="1">
              <a:buNone/>
            </a:pPr>
            <a:endParaRPr lang="fa-IR" dirty="0" smtClean="0">
              <a:cs typeface="B Homa" panose="00000400000000000000" pitchFamily="2" charset="-78"/>
            </a:endParaRPr>
          </a:p>
          <a:p>
            <a:pPr marL="0" indent="0" algn="r" rtl="1">
              <a:buNone/>
            </a:pPr>
            <a:r>
              <a:rPr lang="fa-IR" dirty="0" smtClean="0">
                <a:cs typeface="B Homa" panose="00000400000000000000" pitchFamily="2" charset="-78"/>
              </a:rPr>
              <a:t>ورود داده از اکسل </a:t>
            </a:r>
            <a:endParaRPr lang="fa-IR" dirty="0">
              <a:cs typeface="B Homa" panose="00000400000000000000" pitchFamily="2" charset="-78"/>
            </a:endParaRPr>
          </a:p>
        </p:txBody>
      </p:sp>
      <p:sp>
        <p:nvSpPr>
          <p:cNvPr id="4" name="Explosion 1 3"/>
          <p:cNvSpPr/>
          <p:nvPr/>
        </p:nvSpPr>
        <p:spPr>
          <a:xfrm>
            <a:off x="1398493" y="1802944"/>
            <a:ext cx="4012602" cy="2672238"/>
          </a:xfrm>
          <a:prstGeom prst="irregularSeal1">
            <a:avLst/>
          </a:prstGeom>
        </p:spPr>
        <p:style>
          <a:lnRef idx="2">
            <a:schemeClr val="accent5"/>
          </a:lnRef>
          <a:fillRef idx="1">
            <a:schemeClr val="lt1"/>
          </a:fillRef>
          <a:effectRef idx="0">
            <a:schemeClr val="accent5"/>
          </a:effectRef>
          <a:fontRef idx="minor">
            <a:schemeClr val="dk1"/>
          </a:fontRef>
        </p:style>
        <p:txBody>
          <a:bodyPr rtlCol="0" anchor="ctr"/>
          <a:lstStyle/>
          <a:p>
            <a:pPr algn="r" rtl="1"/>
            <a:r>
              <a:rPr lang="fa-IR" sz="2000" dirty="0">
                <a:solidFill>
                  <a:srgbClr val="C00000"/>
                </a:solidFill>
                <a:cs typeface="B Homa" panose="00000400000000000000" pitchFamily="2" charset="-78"/>
              </a:rPr>
              <a:t>داده های پرسشنامه را چطور </a:t>
            </a:r>
            <a:r>
              <a:rPr lang="en-US" sz="2000" dirty="0" smtClean="0">
                <a:solidFill>
                  <a:srgbClr val="C00000"/>
                </a:solidFill>
                <a:cs typeface="B Homa" panose="00000400000000000000" pitchFamily="2" charset="-78"/>
              </a:rPr>
              <a:t>       </a:t>
            </a:r>
            <a:r>
              <a:rPr lang="fa-IR" sz="2000" dirty="0" smtClean="0">
                <a:solidFill>
                  <a:srgbClr val="C00000"/>
                </a:solidFill>
                <a:cs typeface="B Homa" panose="00000400000000000000" pitchFamily="2" charset="-78"/>
              </a:rPr>
              <a:t>وارد </a:t>
            </a:r>
            <a:r>
              <a:rPr lang="en-US" sz="2000" dirty="0" smtClean="0">
                <a:solidFill>
                  <a:srgbClr val="C00000"/>
                </a:solidFill>
                <a:cs typeface="B Homa" panose="00000400000000000000" pitchFamily="2" charset="-78"/>
              </a:rPr>
              <a:t>    </a:t>
            </a:r>
            <a:r>
              <a:rPr lang="fa-IR" sz="2000" dirty="0" smtClean="0">
                <a:solidFill>
                  <a:srgbClr val="C00000"/>
                </a:solidFill>
                <a:cs typeface="B Homa" panose="00000400000000000000" pitchFamily="2" charset="-78"/>
              </a:rPr>
              <a:t>کنیم</a:t>
            </a:r>
            <a:endParaRPr lang="en-US" sz="2000" dirty="0">
              <a:solidFill>
                <a:srgbClr val="C00000"/>
              </a:solidFill>
              <a:cs typeface="B Homa" panose="00000400000000000000" pitchFamily="2" charset="-78"/>
            </a:endParaRPr>
          </a:p>
        </p:txBody>
      </p:sp>
    </p:spTree>
    <p:extLst>
      <p:ext uri="{BB962C8B-B14F-4D97-AF65-F5344CB8AC3E}">
        <p14:creationId xmlns:p14="http://schemas.microsoft.com/office/powerpoint/2010/main" val="3987643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155" y="451821"/>
            <a:ext cx="10783645" cy="5725142"/>
          </a:xfrm>
        </p:spPr>
        <p:txBody>
          <a:bodyPr>
            <a:normAutofit/>
          </a:bodyPr>
          <a:lstStyle/>
          <a:p>
            <a:pPr marL="0" indent="0" algn="r">
              <a:buNone/>
            </a:pPr>
            <a:r>
              <a:rPr lang="fa-IR" dirty="0" smtClean="0">
                <a:solidFill>
                  <a:srgbClr val="C00000"/>
                </a:solidFill>
                <a:cs typeface="B Nazanin" panose="00000400000000000000" pitchFamily="2" charset="-78"/>
              </a:rPr>
              <a:t>روند کار با پرسشنامه:</a:t>
            </a:r>
          </a:p>
          <a:p>
            <a:pPr marL="0" indent="0" algn="r" rtl="1">
              <a:buNone/>
            </a:pPr>
            <a:r>
              <a:rPr lang="fa-IR" dirty="0" smtClean="0">
                <a:solidFill>
                  <a:srgbClr val="C00000"/>
                </a:solidFill>
                <a:cs typeface="B Nazanin" panose="00000400000000000000" pitchFamily="2" charset="-78"/>
              </a:rPr>
              <a:t>تعیین حجم نمونه:</a:t>
            </a:r>
            <a:r>
              <a:rPr lang="fa-IR" dirty="0" smtClean="0">
                <a:cs typeface="B Nazanin" panose="00000400000000000000" pitchFamily="2" charset="-78"/>
              </a:rPr>
              <a:t> جدول کوکران و دمورگان </a:t>
            </a:r>
          </a:p>
          <a:p>
            <a:pPr marL="0" indent="0" algn="r">
              <a:buNone/>
            </a:pPr>
            <a:r>
              <a:rPr lang="fa-IR" dirty="0" smtClean="0">
                <a:cs typeface="B Nazanin" panose="00000400000000000000" pitchFamily="2" charset="-78"/>
              </a:rPr>
              <a:t>تکمیل پرسشنامه توسط اعضای نمونه</a:t>
            </a:r>
          </a:p>
          <a:p>
            <a:pPr marL="0" indent="0" algn="r">
              <a:buNone/>
            </a:pPr>
            <a:endParaRPr lang="fa-IR" dirty="0">
              <a:cs typeface="B Nazanin" panose="00000400000000000000" pitchFamily="2" charset="-78"/>
            </a:endParaRPr>
          </a:p>
          <a:p>
            <a:pPr marL="0" indent="0" algn="r" rtl="1">
              <a:buNone/>
            </a:pPr>
            <a:r>
              <a:rPr lang="fa-IR" dirty="0" smtClean="0">
                <a:solidFill>
                  <a:srgbClr val="C00000"/>
                </a:solidFill>
                <a:cs typeface="B Nazanin" panose="00000400000000000000" pitchFamily="2" charset="-78"/>
              </a:rPr>
              <a:t>بررسی  پایایی و روایی پرسشنامه:  </a:t>
            </a:r>
            <a:r>
              <a:rPr lang="fa-IR" dirty="0">
                <a:cs typeface="B Nazanin" panose="00000400000000000000" pitchFamily="2" charset="-78"/>
              </a:rPr>
              <a:t>پایایی </a:t>
            </a:r>
            <a:r>
              <a:rPr lang="en-US" dirty="0">
                <a:cs typeface="B Nazanin" panose="00000400000000000000" pitchFamily="2" charset="-78"/>
              </a:rPr>
              <a:t>Reliability </a:t>
            </a:r>
            <a:r>
              <a:rPr lang="fa-IR" dirty="0">
                <a:cs typeface="B Nazanin" panose="00000400000000000000" pitchFamily="2" charset="-78"/>
              </a:rPr>
              <a:t>یک پرسشنامه به معنای آن است که ابزار اندازه‌گیری تا چه اندازه نتایج یکسانی به دست می‌دهد. یعنی اگر پرسشنامه را در یک فاصله زمانی، چندین بار به گروه یکسانی بدهیم، نتایج حاصل تا چه اندازه می‌تواند مشابه باشد.</a:t>
            </a:r>
          </a:p>
          <a:p>
            <a:pPr marL="0" indent="0" algn="r" rtl="1">
              <a:buNone/>
            </a:pPr>
            <a:r>
              <a:rPr lang="fa-IR" dirty="0">
                <a:cs typeface="B Nazanin" panose="00000400000000000000" pitchFamily="2" charset="-78"/>
              </a:rPr>
              <a:t>پایایی یک اندازه عددی قابل سنجش است. به منظور سنجش پایایی یک پرسشنامه معمولا از دو روش ثبات درونی و دو نیمه‌سازی استفاده می‌شود. (هر چند روش‌های متنوع دیگری نیز وجود دارد.)</a:t>
            </a:r>
            <a:br>
              <a:rPr lang="fa-IR" dirty="0">
                <a:cs typeface="B Nazanin" panose="00000400000000000000" pitchFamily="2" charset="-78"/>
              </a:rPr>
            </a:br>
            <a:r>
              <a:rPr lang="fa-IR" dirty="0">
                <a:cs typeface="B Nazanin" panose="00000400000000000000" pitchFamily="2" charset="-78"/>
              </a:rPr>
              <a:t>بهترین روش محاسبه‌ی اندازه ثبات درونی، استفاده از ضریب آلفای کرونباخ در اندازه‌گیری پایایی یک پرسشنامه است</a:t>
            </a:r>
            <a:endParaRPr lang="fa-IR" dirty="0" smtClean="0">
              <a:cs typeface="B Nazanin" panose="00000400000000000000" pitchFamily="2" charset="-78"/>
            </a:endParaRPr>
          </a:p>
        </p:txBody>
      </p:sp>
      <p:sp>
        <p:nvSpPr>
          <p:cNvPr id="4" name="Oval Callout 3"/>
          <p:cNvSpPr/>
          <p:nvPr/>
        </p:nvSpPr>
        <p:spPr>
          <a:xfrm>
            <a:off x="1247887" y="774550"/>
            <a:ext cx="3844963" cy="1333948"/>
          </a:xfrm>
          <a:prstGeom prst="wedgeEllipseCallout">
            <a:avLst/>
          </a:prstGeom>
        </p:spPr>
        <p:style>
          <a:lnRef idx="2">
            <a:schemeClr val="accent4"/>
          </a:lnRef>
          <a:fillRef idx="1">
            <a:schemeClr val="lt1"/>
          </a:fillRef>
          <a:effectRef idx="0">
            <a:schemeClr val="accent4"/>
          </a:effectRef>
          <a:fontRef idx="minor">
            <a:schemeClr val="dk1"/>
          </a:fontRef>
        </p:style>
        <p:txBody>
          <a:bodyPr rtlCol="0" anchor="ctr"/>
          <a:lstStyle/>
          <a:p>
            <a:pPr algn="r" rtl="1"/>
            <a:r>
              <a:rPr lang="fa-IR" sz="2400" b="1" dirty="0" smtClean="0">
                <a:solidFill>
                  <a:srgbClr val="C00000"/>
                </a:solidFill>
              </a:rPr>
              <a:t>ورود داده ها به </a:t>
            </a:r>
            <a:r>
              <a:rPr lang="en-US" sz="2400" b="1" dirty="0" smtClean="0">
                <a:solidFill>
                  <a:srgbClr val="C00000"/>
                </a:solidFill>
              </a:rPr>
              <a:t>SPSS</a:t>
            </a:r>
            <a:endParaRPr lang="fa-IR" sz="2400" b="1" dirty="0">
              <a:solidFill>
                <a:srgbClr val="C00000"/>
              </a:solidFill>
            </a:endParaRPr>
          </a:p>
        </p:txBody>
      </p:sp>
    </p:spTree>
    <p:extLst>
      <p:ext uri="{BB962C8B-B14F-4D97-AF65-F5344CB8AC3E}">
        <p14:creationId xmlns:p14="http://schemas.microsoft.com/office/powerpoint/2010/main" val="3461837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350" y="537247"/>
            <a:ext cx="10515600" cy="1325563"/>
          </a:xfrm>
        </p:spPr>
        <p:txBody>
          <a:bodyPr/>
          <a:lstStyle/>
          <a:p>
            <a:pPr algn="ctr" rtl="1"/>
            <a:r>
              <a:rPr lang="fa-IR" dirty="0" smtClean="0">
                <a:solidFill>
                  <a:srgbClr val="C00000"/>
                </a:solidFill>
                <a:cs typeface="B Titr" panose="00000700000000000000" pitchFamily="2" charset="-78"/>
              </a:rPr>
              <a:t>داده های مدیریت دانش</a:t>
            </a:r>
            <a:endParaRPr lang="en-US" dirty="0">
              <a:solidFill>
                <a:srgbClr val="C00000"/>
              </a:solidFill>
              <a:cs typeface="B Titr" panose="000007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4441675" y="2152772"/>
            <a:ext cx="3028950" cy="3352800"/>
          </a:xfrm>
          <a:prstGeom prst="rect">
            <a:avLst/>
          </a:prstGeom>
        </p:spPr>
      </p:pic>
    </p:spTree>
    <p:extLst>
      <p:ext uri="{BB962C8B-B14F-4D97-AF65-F5344CB8AC3E}">
        <p14:creationId xmlns:p14="http://schemas.microsoft.com/office/powerpoint/2010/main" val="987951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1448</TotalTime>
  <Words>2440</Words>
  <Application>Microsoft Office PowerPoint</Application>
  <PresentationFormat>Widescreen</PresentationFormat>
  <Paragraphs>229</Paragraphs>
  <Slides>47</Slides>
  <Notes>0</Notes>
  <HiddenSlides>1</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47</vt:i4>
      </vt:variant>
    </vt:vector>
  </HeadingPairs>
  <TitlesOfParts>
    <vt:vector size="64" baseType="lpstr">
      <vt:lpstr>Arial</vt:lpstr>
      <vt:lpstr>B Homa</vt:lpstr>
      <vt:lpstr>B Kamran</vt:lpstr>
      <vt:lpstr>B Majid Shadow</vt:lpstr>
      <vt:lpstr>B Nazanin</vt:lpstr>
      <vt:lpstr>B Titr</vt:lpstr>
      <vt:lpstr>Calibri</vt:lpstr>
      <vt:lpstr>Calibri Light</vt:lpstr>
      <vt:lpstr>Cambria Math</vt:lpstr>
      <vt:lpstr>IRANSans</vt:lpstr>
      <vt:lpstr>IRANSans</vt:lpstr>
      <vt:lpstr>IranSansNum</vt:lpstr>
      <vt:lpstr>iranyekanfanum</vt:lpstr>
      <vt:lpstr>Times New Roman</vt:lpstr>
      <vt:lpstr>Times-Bold</vt:lpstr>
      <vt:lpstr>Vazirmatn</vt:lpstr>
      <vt:lpstr>Office Theme</vt:lpstr>
      <vt:lpstr>PowerPoint Presentation</vt:lpstr>
      <vt:lpstr>PowerPoint Presentation</vt:lpstr>
      <vt:lpstr>PowerPoint Presentation</vt:lpstr>
      <vt:lpstr>PowerPoint Presentation</vt:lpstr>
      <vt:lpstr>PowerPoint Presentation</vt:lpstr>
      <vt:lpstr>آماره های توصیفی در spss</vt:lpstr>
      <vt:lpstr>PowerPoint Presentation</vt:lpstr>
      <vt:lpstr>PowerPoint Presentation</vt:lpstr>
      <vt:lpstr>داده های مدیریت دانش</vt:lpstr>
      <vt:lpstr>PowerPoint Presentation</vt:lpstr>
      <vt:lpstr>Split File دستور</vt:lpstr>
      <vt:lpstr>PowerPoint Presentation</vt:lpstr>
      <vt:lpstr>PowerPoint Presentation</vt:lpstr>
      <vt:lpstr>PowerPoint Presentation</vt:lpstr>
      <vt:lpstr>آزمون فرض </vt:lpstr>
      <vt:lpstr>PowerPoint Presentation</vt:lpstr>
      <vt:lpstr>PowerPoint Presentation</vt:lpstr>
      <vt:lpstr>PowerPoint Presentation</vt:lpstr>
      <vt:lpstr>PowerPoint Presentation</vt:lpstr>
      <vt:lpstr>PowerPoint Presentation</vt:lpstr>
      <vt:lpstr>  نحوه انجام آزمون T دو گروه وابسته:   </vt:lpstr>
      <vt:lpstr>PowerPoint Presentation</vt:lpstr>
      <vt:lpstr>آزمون نرمالیتی:</vt:lpstr>
      <vt:lpstr>PowerPoint Presentation</vt:lpstr>
      <vt:lpstr>آزمون های مقایسه میانگین دو جامعه غیرنرمال</vt:lpstr>
      <vt:lpstr>مثال:</vt:lpstr>
      <vt:lpstr>PowerPoint Presentation</vt:lpstr>
      <vt:lpstr>تفسیر خروجی آزمون من ویتنی: </vt:lpstr>
      <vt:lpstr>نحوه انجام آزمون ویلکاکسون</vt:lpstr>
      <vt:lpstr>تفسیر خروجی آزمون ویلکاکسون: </vt:lpstr>
      <vt:lpstr>آزمون میانگین در سه گروه یا بیشتر </vt:lpstr>
      <vt:lpstr>PowerPoint Presentation</vt:lpstr>
      <vt:lpstr>PowerPoint Presentation</vt:lpstr>
      <vt:lpstr>ازمون کریسکال-والیس: kruskal-Wallis test</vt:lpstr>
      <vt:lpstr>اندازه گیری مکرر Repeated Measure</vt:lpstr>
      <vt:lpstr>نحوه انجام آزمون</vt:lpstr>
      <vt:lpstr>نحوه تفسیر خروجی</vt:lpstr>
      <vt:lpstr>ازمون فریدمن   Friedman Test  </vt:lpstr>
      <vt:lpstr>نحوه انجام آزمون</vt:lpstr>
      <vt:lpstr>همبستگی:</vt:lpstr>
      <vt:lpstr>تعریف همبستگی:  </vt:lpstr>
      <vt:lpstr>انواع همبستگی:</vt:lpstr>
      <vt:lpstr>تحلیل همبستگی: </vt:lpstr>
      <vt:lpstr>انجام آزمون همبستگی:</vt:lpstr>
      <vt:lpstr>PowerPoint Presentation</vt:lpstr>
      <vt:lpstr>جدول توافقی</vt:lpstr>
      <vt:lpstr>تفسیر خروجی آزمون</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masumeh mohamady</dc:creator>
  <cp:lastModifiedBy>masumeh mohamady</cp:lastModifiedBy>
  <cp:revision>104</cp:revision>
  <dcterms:created xsi:type="dcterms:W3CDTF">2024-01-09T05:12:21Z</dcterms:created>
  <dcterms:modified xsi:type="dcterms:W3CDTF">2024-01-22T08:12:55Z</dcterms:modified>
</cp:coreProperties>
</file>