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88" r:id="rId3"/>
    <p:sldId id="277" r:id="rId4"/>
    <p:sldId id="269" r:id="rId5"/>
    <p:sldId id="268" r:id="rId6"/>
    <p:sldId id="267" r:id="rId7"/>
    <p:sldId id="258" r:id="rId8"/>
    <p:sldId id="273" r:id="rId9"/>
    <p:sldId id="272" r:id="rId10"/>
    <p:sldId id="276" r:id="rId11"/>
    <p:sldId id="275" r:id="rId12"/>
    <p:sldId id="279" r:id="rId13"/>
    <p:sldId id="274" r:id="rId14"/>
    <p:sldId id="281" r:id="rId15"/>
    <p:sldId id="283" r:id="rId16"/>
    <p:sldId id="284" r:id="rId17"/>
    <p:sldId id="285" r:id="rId18"/>
    <p:sldId id="286" r:id="rId19"/>
    <p:sldId id="291" r:id="rId20"/>
    <p:sldId id="292" r:id="rId21"/>
    <p:sldId id="293" r:id="rId22"/>
    <p:sldId id="303" r:id="rId23"/>
    <p:sldId id="302" r:id="rId24"/>
    <p:sldId id="301" r:id="rId25"/>
    <p:sldId id="300" r:id="rId26"/>
    <p:sldId id="299" r:id="rId27"/>
    <p:sldId id="298" r:id="rId28"/>
    <p:sldId id="296" r:id="rId29"/>
    <p:sldId id="297" r:id="rId30"/>
    <p:sldId id="295" r:id="rId31"/>
    <p:sldId id="307" r:id="rId32"/>
    <p:sldId id="306" r:id="rId33"/>
    <p:sldId id="305" r:id="rId34"/>
    <p:sldId id="304" r:id="rId35"/>
    <p:sldId id="309" r:id="rId36"/>
    <p:sldId id="294" r:id="rId37"/>
    <p:sldId id="28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ger1" initials="m" lastIdx="0" clrIdx="0">
    <p:extLst>
      <p:ext uri="{19B8F6BF-5375-455C-9EA6-DF929625EA0E}">
        <p15:presenceInfo xmlns:p15="http://schemas.microsoft.com/office/powerpoint/2012/main" userId="manager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96CC"/>
    <a:srgbClr val="BBA4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543" autoAdjust="0"/>
  </p:normalViewPr>
  <p:slideViewPr>
    <p:cSldViewPr snapToGrid="0">
      <p:cViewPr varScale="1">
        <p:scale>
          <a:sx n="89" d="100"/>
          <a:sy n="89" d="100"/>
        </p:scale>
        <p:origin x="96" y="48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3818E3-CFA7-4106-9931-F1D6F8600DCC}" type="datetimeFigureOut">
              <a:rPr lang="en-US" smtClean="0"/>
              <a:t>1/22/2024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01DECF-1D6B-4550-8AEE-DFABA5BA300C}" type="slidenum">
              <a:rPr lang="en-US" smtClean="0"/>
              <a:t>‹#›</a:t>
            </a:fld>
            <a:endParaRPr lang="en-US"/>
          </a:p>
        </p:txBody>
      </p:sp>
    </p:spTree>
    <p:extLst>
      <p:ext uri="{BB962C8B-B14F-4D97-AF65-F5344CB8AC3E}">
        <p14:creationId xmlns:p14="http://schemas.microsoft.com/office/powerpoint/2010/main" val="5931632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AF893F-88EB-44AC-9256-2B7359A08534}"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27F711-9E08-4B83-AA04-2DD9E135792B}" type="slidenum">
              <a:rPr lang="en-US" smtClean="0"/>
              <a:t>‹#›</a:t>
            </a:fld>
            <a:endParaRPr lang="en-US"/>
          </a:p>
        </p:txBody>
      </p:sp>
    </p:spTree>
    <p:extLst>
      <p:ext uri="{BB962C8B-B14F-4D97-AF65-F5344CB8AC3E}">
        <p14:creationId xmlns:p14="http://schemas.microsoft.com/office/powerpoint/2010/main" val="41342474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27F711-9E08-4B83-AA04-2DD9E135792B}" type="slidenum">
              <a:rPr lang="en-US" smtClean="0"/>
              <a:t>1</a:t>
            </a:fld>
            <a:endParaRPr lang="en-US"/>
          </a:p>
        </p:txBody>
      </p:sp>
    </p:spTree>
    <p:extLst>
      <p:ext uri="{BB962C8B-B14F-4D97-AF65-F5344CB8AC3E}">
        <p14:creationId xmlns:p14="http://schemas.microsoft.com/office/powerpoint/2010/main" val="4279258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5C09FB-5407-4AFF-9100-835CF252824E}" type="datetime8">
              <a:rPr lang="fa-IR" smtClean="0"/>
              <a:t>ژانويه 22، 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213376816"/>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E8CA0-0AAF-4C36-85FA-2485C4BB193F}" type="datetime8">
              <a:rPr lang="fa-IR" smtClean="0"/>
              <a:t>ژانويه 22، 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2009285130"/>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7F9A8-8C82-4E0B-9BCC-104ACE0C9C56}" type="datetime8">
              <a:rPr lang="fa-IR" smtClean="0"/>
              <a:t>ژانويه 22، 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3683667742"/>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D608E-C841-4672-B2E7-F516234B82D4}" type="datetime8">
              <a:rPr lang="fa-IR" smtClean="0"/>
              <a:t>ژانويه 22، 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1634895359"/>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4F44D3-6FEE-46D1-824B-249774881BAD}" type="datetime8">
              <a:rPr lang="fa-IR" smtClean="0"/>
              <a:t>ژانويه 22، 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340132566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54A17C-4C00-4F85-B557-C0081377A651}" type="datetime8">
              <a:rPr lang="fa-IR" smtClean="0"/>
              <a:t>ژانويه 22، 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1929405274"/>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D65E26-34DC-4F43-A574-51EFDA80FE04}" type="datetime8">
              <a:rPr lang="fa-IR" smtClean="0"/>
              <a:t>ژانويه 22، 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1833235211"/>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F2D8E8-D225-4C40-A060-68AE1D31E09B}" type="datetime8">
              <a:rPr lang="fa-IR" smtClean="0"/>
              <a:t>ژانويه 22، 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2618356135"/>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0E442-1167-48F7-9002-1496B7B0766D}" type="datetime8">
              <a:rPr lang="fa-IR" smtClean="0"/>
              <a:t>ژانويه 22، 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1014000656"/>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80A58-CD4D-4DAA-AEAE-E4EDEFD9DCAE}" type="datetime8">
              <a:rPr lang="fa-IR" smtClean="0"/>
              <a:t>ژانويه 22، 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728389430"/>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348B7E-0F33-4F2F-B5D9-D76421641DC1}" type="datetime8">
              <a:rPr lang="fa-IR" smtClean="0"/>
              <a:t>ژانويه 22، 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FAFD-252A-407B-8252-0DEA779FA71B}" type="slidenum">
              <a:rPr lang="en-US" smtClean="0"/>
              <a:t>‹#›</a:t>
            </a:fld>
            <a:endParaRPr lang="en-US"/>
          </a:p>
        </p:txBody>
      </p:sp>
    </p:spTree>
    <p:extLst>
      <p:ext uri="{BB962C8B-B14F-4D97-AF65-F5344CB8AC3E}">
        <p14:creationId xmlns:p14="http://schemas.microsoft.com/office/powerpoint/2010/main" val="210417414"/>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65206-4CD7-41DC-B35E-730153D25529}" type="datetime8">
              <a:rPr lang="fa-IR" smtClean="0"/>
              <a:t>ژانويه 22، 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4FAFD-252A-407B-8252-0DEA779FA71B}" type="slidenum">
              <a:rPr lang="en-US" smtClean="0"/>
              <a:t>‹#›</a:t>
            </a:fld>
            <a:endParaRPr lang="en-US"/>
          </a:p>
        </p:txBody>
      </p:sp>
    </p:spTree>
    <p:extLst>
      <p:ext uri="{BB962C8B-B14F-4D97-AF65-F5344CB8AC3E}">
        <p14:creationId xmlns:p14="http://schemas.microsoft.com/office/powerpoint/2010/main" val="3487522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838200" y="500062"/>
            <a:ext cx="10515600" cy="966131"/>
          </a:xfrm>
        </p:spPr>
        <p:txBody>
          <a:bodyPr/>
          <a:lstStyle/>
          <a:p>
            <a:pPr algn="ctr"/>
            <a:r>
              <a:rPr lang="fa-IR" dirty="0" smtClean="0">
                <a:latin typeface="IranNastaliq" panose="02020505000000020003" pitchFamily="18" charset="0"/>
                <a:cs typeface="IranNastaliq" panose="02020505000000020003" pitchFamily="18" charset="0"/>
              </a:rPr>
              <a:t>به نام خداوند بخشنده مهربان</a:t>
            </a:r>
            <a:endParaRPr lang="en-US" dirty="0">
              <a:latin typeface="IranNastaliq" panose="02020505000000020003" pitchFamily="18" charset="0"/>
              <a:cs typeface="IranNastaliq" panose="02020505000000020003" pitchFamily="18" charset="0"/>
            </a:endParaRPr>
          </a:p>
        </p:txBody>
      </p:sp>
      <p:sp>
        <p:nvSpPr>
          <p:cNvPr id="8" name="Content Placeholder 7"/>
          <p:cNvSpPr>
            <a:spLocks noGrp="1"/>
          </p:cNvSpPr>
          <p:nvPr>
            <p:ph idx="1"/>
          </p:nvPr>
        </p:nvSpPr>
        <p:spPr>
          <a:xfrm>
            <a:off x="504497" y="1825625"/>
            <a:ext cx="11335406" cy="4732830"/>
          </a:xfrm>
        </p:spPr>
        <p:txBody>
          <a:bodyPr>
            <a:normAutofit fontScale="92500"/>
          </a:bodyPr>
          <a:lstStyle/>
          <a:p>
            <a:pPr marL="0" indent="0" algn="ctr" rtl="1">
              <a:buNone/>
            </a:pPr>
            <a:r>
              <a:rPr lang="fa-IR" sz="4800" b="1" dirty="0" smtClean="0">
                <a:solidFill>
                  <a:schemeClr val="accent1">
                    <a:lumMod val="50000"/>
                  </a:schemeClr>
                </a:solidFill>
                <a:latin typeface="Arabic Typesetting" panose="03020402040406030203" pitchFamily="66" charset="-78"/>
                <a:cs typeface="Arabic Typesetting" panose="03020402040406030203" pitchFamily="66" charset="-78"/>
              </a:rPr>
              <a:t>کارگاه آشنایی با الزامات و چهارچوب‏های قراردادهای بیمه تکمیلی و عمر و حوادث</a:t>
            </a:r>
          </a:p>
          <a:p>
            <a:pPr marL="0" indent="0" algn="ctr" rtl="1">
              <a:buNone/>
            </a:pPr>
            <a:r>
              <a:rPr lang="fa-IR" sz="4000" b="1" dirty="0" smtClean="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دانشگاه محترم علوم پزشکی و خدمات بهداشتی و درمانی استان اردبیل</a:t>
            </a:r>
          </a:p>
          <a:p>
            <a:pPr marL="0" indent="0" algn="ctr" rtl="1">
              <a:buNone/>
            </a:pPr>
            <a:r>
              <a:rPr lang="fa-IR" sz="4800" b="1" dirty="0" smtClean="0">
                <a:cs typeface="B Titr" panose="00000700000000000000" pitchFamily="2" charset="-78"/>
              </a:rPr>
              <a:t>شرکت خدمات بیمه‏ای حامیان آینده آریا</a:t>
            </a:r>
          </a:p>
          <a:p>
            <a:pPr marL="0" indent="0" algn="ctr" rtl="1">
              <a:buNone/>
            </a:pPr>
            <a:r>
              <a:rPr lang="fa-IR" sz="2400" b="1" dirty="0" smtClean="0">
                <a:solidFill>
                  <a:schemeClr val="accent1">
                    <a:lumMod val="75000"/>
                  </a:schemeClr>
                </a:solidFill>
                <a:cs typeface="B Nazanin" panose="00000400000000000000" pitchFamily="2" charset="-78"/>
              </a:rPr>
              <a:t>نماینده حقوقی کد 3182 بیمه ایران</a:t>
            </a:r>
          </a:p>
          <a:p>
            <a:pPr marL="0" indent="0" algn="ctr" rtl="1">
              <a:buNone/>
            </a:pPr>
            <a:r>
              <a:rPr lang="fa-IR" sz="5200" b="1" dirty="0" smtClean="0">
                <a:solidFill>
                  <a:srgbClr val="FF0000"/>
                </a:solidFill>
                <a:cs typeface="B Nazanin" panose="00000400000000000000" pitchFamily="2" charset="-78"/>
              </a:rPr>
              <a:t>تلفن : 9و33811128</a:t>
            </a:r>
          </a:p>
          <a:p>
            <a:pPr marL="0" indent="0" algn="ctr" rtl="1">
              <a:buNone/>
            </a:pPr>
            <a:r>
              <a:rPr lang="fa-IR" sz="3900" b="1" dirty="0" smtClean="0">
                <a:cs typeface="B Nazanin" panose="00000400000000000000" pitchFamily="2" charset="-78"/>
              </a:rPr>
              <a:t>مدیر عامل : مهیار احسانی مقدم</a:t>
            </a:r>
          </a:p>
          <a:p>
            <a:pPr marL="0" indent="0" algn="ctr" rtl="1">
              <a:buNone/>
            </a:pPr>
            <a:r>
              <a:rPr lang="fa-IR" sz="3900" b="1" dirty="0" smtClean="0">
                <a:cs typeface="B Nazanin" panose="00000400000000000000" pitchFamily="2" charset="-78"/>
              </a:rPr>
              <a:t>09122880361</a:t>
            </a:r>
          </a:p>
          <a:p>
            <a:pPr marL="0" indent="0" algn="ctr" rtl="1">
              <a:buNone/>
            </a:pPr>
            <a:endParaRPr lang="fa-IR" sz="5400" b="1" dirty="0">
              <a:solidFill>
                <a:schemeClr val="accent1">
                  <a:lumMod val="75000"/>
                </a:schemeClr>
              </a:solidFill>
              <a:cs typeface="B Nazanin" panose="00000400000000000000" pitchFamily="2" charset="-78"/>
            </a:endParaRPr>
          </a:p>
          <a:p>
            <a:pPr marL="0" indent="0" algn="ctr" rtl="1">
              <a:buNone/>
            </a:pPr>
            <a:endParaRPr lang="fa-IR" sz="5400" b="1" dirty="0" smtClean="0">
              <a:solidFill>
                <a:schemeClr val="accent1">
                  <a:lumMod val="75000"/>
                </a:schemeClr>
              </a:solidFill>
              <a:cs typeface="B Nazanin" panose="00000400000000000000" pitchFamily="2" charset="-78"/>
            </a:endParaRPr>
          </a:p>
        </p:txBody>
      </p:sp>
      <p:sp>
        <p:nvSpPr>
          <p:cNvPr id="5" name="Slide Number Placeholder 4"/>
          <p:cNvSpPr>
            <a:spLocks noGrp="1"/>
          </p:cNvSpPr>
          <p:nvPr>
            <p:ph type="sldNum" sz="quarter" idx="12"/>
          </p:nvPr>
        </p:nvSpPr>
        <p:spPr/>
        <p:txBody>
          <a:bodyPr/>
          <a:lstStyle/>
          <a:p>
            <a:fld id="{6E24FAFD-252A-407B-8252-0DEA779FA71B}" type="slidenum">
              <a:rPr lang="en-US" smtClean="0"/>
              <a:t>1</a:t>
            </a:fld>
            <a:endParaRPr lang="en-US"/>
          </a:p>
        </p:txBody>
      </p:sp>
    </p:spTree>
    <p:extLst>
      <p:ext uri="{BB962C8B-B14F-4D97-AF65-F5344CB8AC3E}">
        <p14:creationId xmlns:p14="http://schemas.microsoft.com/office/powerpoint/2010/main" val="715627013"/>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94137" y="365454"/>
            <a:ext cx="11335407" cy="5990896"/>
          </a:xfrm>
        </p:spPr>
        <p:txBody>
          <a:bodyPr>
            <a:normAutofit fontScale="25000" lnSpcReduction="20000"/>
          </a:bodyPr>
          <a:lstStyle/>
          <a:p>
            <a:pPr algn="justLow" rtl="1"/>
            <a:r>
              <a:rPr lang="ar-SA" sz="6800" dirty="0">
                <a:cs typeface="B Nazanin" panose="00000400000000000000" pitchFamily="2" charset="-78"/>
              </a:rPr>
              <a:t>ماده </a:t>
            </a:r>
            <a:r>
              <a:rPr lang="fa-IR" sz="6800" dirty="0">
                <a:cs typeface="B Nazanin" panose="00000400000000000000" pitchFamily="2" charset="-78"/>
              </a:rPr>
              <a:t>۱۴-  </a:t>
            </a:r>
            <a:r>
              <a:rPr lang="ar-SA" sz="6800" dirty="0">
                <a:cs typeface="B Nazanin" panose="00000400000000000000" pitchFamily="2" charset="-78"/>
              </a:rPr>
              <a:t>استثنائات: هزینه مربوط به موارد زیر در تعهد بیمه‌گر نیست</a:t>
            </a:r>
            <a:r>
              <a:rPr lang="en-US" sz="6800" dirty="0">
                <a:cs typeface="B Nazanin" panose="00000400000000000000" pitchFamily="2" charset="-78"/>
              </a:rPr>
              <a:t>:</a:t>
            </a:r>
          </a:p>
          <a:p>
            <a:pPr algn="justLow" rtl="1"/>
            <a:r>
              <a:rPr lang="fa-IR" sz="6800" dirty="0">
                <a:cs typeface="B Nazanin" panose="00000400000000000000" pitchFamily="2" charset="-78"/>
              </a:rPr>
              <a:t>۱</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اعمال جراحی که به‌منظور زیبایی انجام می‌شود مگر اینکه ناشی از وقوع حادثه در مدت بیمه باشد</a:t>
            </a:r>
            <a:r>
              <a:rPr lang="en-US" sz="6800" dirty="0">
                <a:cs typeface="B Nazanin" panose="00000400000000000000" pitchFamily="2" charset="-78"/>
              </a:rPr>
              <a:t>.</a:t>
            </a:r>
          </a:p>
          <a:p>
            <a:pPr algn="justLow" rtl="1"/>
            <a:r>
              <a:rPr lang="fa-IR" sz="6800" dirty="0">
                <a:cs typeface="B Nazanin" panose="00000400000000000000" pitchFamily="2" charset="-78"/>
              </a:rPr>
              <a:t>۲ </a:t>
            </a:r>
            <a:r>
              <a:rPr lang="en-US" sz="6800" dirty="0">
                <a:cs typeface="B Nazanin" panose="00000400000000000000" pitchFamily="2" charset="-78"/>
              </a:rPr>
              <a:t>-</a:t>
            </a:r>
            <a:r>
              <a:rPr lang="fa-IR" sz="6800" dirty="0">
                <a:cs typeface="B Nazanin" panose="00000400000000000000" pitchFamily="2" charset="-78"/>
              </a:rPr>
              <a:t> </a:t>
            </a:r>
            <a:r>
              <a:rPr lang="ar-SA" sz="6800" dirty="0">
                <a:cs typeface="B Nazanin" panose="00000400000000000000" pitchFamily="2" charset="-78"/>
              </a:rPr>
              <a:t>عیوب مادرزادی مگر اینکه طبق تشخیص پزشک معالج و تأیید پزشک معتمد بیمه‌گر، رفع این عیوب جنبه درمانی داشته باشد</a:t>
            </a:r>
            <a:r>
              <a:rPr lang="en-US" sz="6800" dirty="0">
                <a:cs typeface="B Nazanin" panose="00000400000000000000" pitchFamily="2" charset="-78"/>
              </a:rPr>
              <a:t>.</a:t>
            </a:r>
          </a:p>
          <a:p>
            <a:pPr algn="justLow" rtl="1"/>
            <a:r>
              <a:rPr lang="fa-IR" sz="6800" dirty="0">
                <a:cs typeface="B Nazanin" panose="00000400000000000000" pitchFamily="2" charset="-78"/>
              </a:rPr>
              <a:t>۳</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سقط جنین مگر در موارد قانونی با تشخیص پزشک معالج</a:t>
            </a:r>
            <a:r>
              <a:rPr lang="en-US" sz="6800" dirty="0">
                <a:cs typeface="B Nazanin" panose="00000400000000000000" pitchFamily="2" charset="-78"/>
              </a:rPr>
              <a:t>.</a:t>
            </a:r>
          </a:p>
          <a:p>
            <a:pPr algn="justLow" rtl="1"/>
            <a:r>
              <a:rPr lang="fa-IR" sz="6800" dirty="0">
                <a:cs typeface="B Nazanin" panose="00000400000000000000" pitchFamily="2" charset="-78"/>
              </a:rPr>
              <a:t>۴</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ترک اعتیاد</a:t>
            </a:r>
            <a:r>
              <a:rPr lang="en-US" sz="6800" dirty="0">
                <a:cs typeface="B Nazanin" panose="00000400000000000000" pitchFamily="2" charset="-78"/>
              </a:rPr>
              <a:t>.</a:t>
            </a:r>
          </a:p>
          <a:p>
            <a:pPr algn="justLow" rtl="1"/>
            <a:r>
              <a:rPr lang="fa-IR" sz="6800" dirty="0">
                <a:cs typeface="B Nazanin" panose="00000400000000000000" pitchFamily="2" charset="-78"/>
              </a:rPr>
              <a:t>۵</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عوارض مستقیم ناشی از مصرف مواد مخدر، روان­گردان و مشروبات الکلی به تشخیص پزشک معالج</a:t>
            </a:r>
            <a:r>
              <a:rPr lang="en-US" sz="6800" dirty="0">
                <a:cs typeface="B Nazanin" panose="00000400000000000000" pitchFamily="2" charset="-78"/>
              </a:rPr>
              <a:t>.</a:t>
            </a:r>
          </a:p>
          <a:p>
            <a:pPr algn="justLow" rtl="1"/>
            <a:r>
              <a:rPr lang="fa-IR" sz="6800" dirty="0">
                <a:cs typeface="B Nazanin" panose="00000400000000000000" pitchFamily="2" charset="-78"/>
              </a:rPr>
              <a:t>۶</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خودکشی و اعمال مجرمانه بیمه شده به تشخیص مراجع ذیصلاح</a:t>
            </a:r>
            <a:r>
              <a:rPr lang="en-US" sz="6800" dirty="0">
                <a:cs typeface="B Nazanin" panose="00000400000000000000" pitchFamily="2" charset="-78"/>
              </a:rPr>
              <a:t>.</a:t>
            </a:r>
          </a:p>
          <a:p>
            <a:pPr algn="justLow" rtl="1"/>
            <a:r>
              <a:rPr lang="fa-IR" sz="6800" dirty="0">
                <a:cs typeface="B Nazanin" panose="00000400000000000000" pitchFamily="2" charset="-78"/>
              </a:rPr>
              <a:t>۷</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حوادث طبیعی مانند سیل، زلزله و آتشفشان</a:t>
            </a:r>
            <a:r>
              <a:rPr lang="en-US" sz="6800" dirty="0">
                <a:cs typeface="B Nazanin" panose="00000400000000000000" pitchFamily="2" charset="-78"/>
              </a:rPr>
              <a:t>.</a:t>
            </a:r>
          </a:p>
          <a:p>
            <a:pPr algn="justLow" rtl="1"/>
            <a:r>
              <a:rPr lang="fa-IR" sz="6800" dirty="0">
                <a:cs typeface="B Nazanin" panose="00000400000000000000" pitchFamily="2" charset="-78"/>
              </a:rPr>
              <a:t>۸</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جنگ، شورش، اغتشاش، بلوا، اعتصاب، قیام، آشوب، کودتا، اقدامات احتیاطی مقامات نظامی و انتظامی، عملیات خرابکارانه و بنا به تأیید مراجع ذی‌صلاح</a:t>
            </a:r>
            <a:r>
              <a:rPr lang="en-US" sz="6800" dirty="0">
                <a:cs typeface="B Nazanin" panose="00000400000000000000" pitchFamily="2" charset="-78"/>
              </a:rPr>
              <a:t>.</a:t>
            </a:r>
          </a:p>
          <a:p>
            <a:pPr algn="justLow" rtl="1"/>
            <a:r>
              <a:rPr lang="fa-IR" sz="6800" dirty="0">
                <a:cs typeface="B Nazanin" panose="00000400000000000000" pitchFamily="2" charset="-78"/>
              </a:rPr>
              <a:t>۹ </a:t>
            </a:r>
            <a:r>
              <a:rPr lang="en-US" sz="6800" dirty="0">
                <a:cs typeface="B Nazanin" panose="00000400000000000000" pitchFamily="2" charset="-78"/>
              </a:rPr>
              <a:t>- </a:t>
            </a:r>
            <a:r>
              <a:rPr lang="ar-SA" sz="6800" dirty="0">
                <a:cs typeface="B Nazanin" panose="00000400000000000000" pitchFamily="2" charset="-78"/>
              </a:rPr>
              <a:t>فعل و انفعالات هسته‌ای</a:t>
            </a:r>
            <a:r>
              <a:rPr lang="en-US" sz="6800" dirty="0">
                <a:cs typeface="B Nazanin" panose="00000400000000000000" pitchFamily="2" charset="-78"/>
              </a:rPr>
              <a:t>.</a:t>
            </a:r>
          </a:p>
          <a:p>
            <a:pPr algn="justLow" rtl="1"/>
            <a:r>
              <a:rPr lang="fa-IR" sz="6800" dirty="0">
                <a:cs typeface="B Nazanin" panose="00000400000000000000" pitchFamily="2" charset="-78"/>
              </a:rPr>
              <a:t>۱۰</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هزینه اتاق خصوصی مگر در موارد ضروری به تشخیص پزشک معالج و تأیید پزشک معتمد بیمه‌گر</a:t>
            </a:r>
            <a:r>
              <a:rPr lang="en-US" sz="6800" dirty="0">
                <a:cs typeface="B Nazanin" panose="00000400000000000000" pitchFamily="2" charset="-78"/>
              </a:rPr>
              <a:t>.</a:t>
            </a:r>
          </a:p>
          <a:p>
            <a:pPr algn="justLow" rtl="1"/>
            <a:r>
              <a:rPr lang="fa-IR" sz="6800" dirty="0">
                <a:cs typeface="B Nazanin" panose="00000400000000000000" pitchFamily="2" charset="-78"/>
              </a:rPr>
              <a:t>۱۱</a:t>
            </a:r>
            <a:r>
              <a:rPr lang="en-US" sz="6800" dirty="0">
                <a:cs typeface="B Nazanin" panose="00000400000000000000" pitchFamily="2" charset="-78"/>
              </a:rPr>
              <a:t>-</a:t>
            </a:r>
            <a:r>
              <a:rPr lang="fa-IR" sz="6800" dirty="0">
                <a:cs typeface="B Nazanin" panose="00000400000000000000" pitchFamily="2" charset="-78"/>
              </a:rPr>
              <a:t>  </a:t>
            </a:r>
            <a:r>
              <a:rPr lang="ar-SA" sz="6800" dirty="0">
                <a:cs typeface="B Nazanin" panose="00000400000000000000" pitchFamily="2" charset="-78"/>
              </a:rPr>
              <a:t>هزینه همراه بیماران بین </a:t>
            </a:r>
            <a:r>
              <a:rPr lang="fa-IR" sz="6800" dirty="0">
                <a:cs typeface="B Nazanin" panose="00000400000000000000" pitchFamily="2" charset="-78"/>
              </a:rPr>
              <a:t>۱۰</a:t>
            </a:r>
            <a:r>
              <a:rPr lang="ar-SA" sz="6800" dirty="0">
                <a:cs typeface="B Nazanin" panose="00000400000000000000" pitchFamily="2" charset="-78"/>
              </a:rPr>
              <a:t> تا </a:t>
            </a:r>
            <a:r>
              <a:rPr lang="fa-IR" sz="6800" dirty="0">
                <a:cs typeface="B Nazanin" panose="00000400000000000000" pitchFamily="2" charset="-78"/>
              </a:rPr>
              <a:t>۷۰</a:t>
            </a:r>
            <a:r>
              <a:rPr lang="ar-SA" sz="6800" dirty="0">
                <a:cs typeface="B Nazanin" panose="00000400000000000000" pitchFamily="2" charset="-78"/>
              </a:rPr>
              <a:t> سال مگر در موارد ضروری به تشخیص پزشک معالج و تایید پزشک معتمد بیمه‌گر</a:t>
            </a:r>
            <a:r>
              <a:rPr lang="en-US" sz="6800" dirty="0">
                <a:cs typeface="B Nazanin" panose="00000400000000000000" pitchFamily="2" charset="-78"/>
              </a:rPr>
              <a:t>.</a:t>
            </a:r>
          </a:p>
          <a:p>
            <a:pPr algn="justLow" rtl="1"/>
            <a:r>
              <a:rPr lang="fa-IR" sz="6800" dirty="0">
                <a:cs typeface="B Nazanin" panose="00000400000000000000" pitchFamily="2" charset="-78"/>
              </a:rPr>
              <a:t>۱۲</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هزینه ­های چکاپ گروهی و معاینات گروهی و طب کار</a:t>
            </a:r>
            <a:r>
              <a:rPr lang="en-US" sz="6800" dirty="0">
                <a:cs typeface="B Nazanin" panose="00000400000000000000" pitchFamily="2" charset="-78"/>
              </a:rPr>
              <a:t>.</a:t>
            </a:r>
          </a:p>
          <a:p>
            <a:pPr algn="justLow" rtl="1"/>
            <a:r>
              <a:rPr lang="fa-IR" sz="6800" dirty="0">
                <a:cs typeface="B Nazanin" panose="00000400000000000000" pitchFamily="2" charset="-78"/>
              </a:rPr>
              <a:t>۱۳</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لوازم بهداشتی و آرایشی که جنبه دارویی ندارند، مگر به تشخیص پزشک معتمد بیمه‌گر</a:t>
            </a:r>
            <a:r>
              <a:rPr lang="en-US" sz="6800" dirty="0">
                <a:cs typeface="B Nazanin" panose="00000400000000000000" pitchFamily="2" charset="-78"/>
              </a:rPr>
              <a:t>.</a:t>
            </a:r>
          </a:p>
          <a:p>
            <a:pPr algn="justLow" rtl="1"/>
            <a:r>
              <a:rPr lang="fa-IR" sz="6800" dirty="0">
                <a:cs typeface="B Nazanin" panose="00000400000000000000" pitchFamily="2" charset="-78"/>
              </a:rPr>
              <a:t>۱۴</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جراحی فک مگر آنکه به ‌علت وجود تومور و یا وقوع حادثه تحت پوشش باشد</a:t>
            </a:r>
            <a:r>
              <a:rPr lang="en-US" sz="6800" dirty="0">
                <a:cs typeface="B Nazanin" panose="00000400000000000000" pitchFamily="2" charset="-78"/>
              </a:rPr>
              <a:t>.</a:t>
            </a:r>
          </a:p>
          <a:p>
            <a:pPr algn="justLow" rtl="1"/>
            <a:r>
              <a:rPr lang="fa-IR" sz="6800" dirty="0">
                <a:cs typeface="B Nazanin" panose="00000400000000000000" pitchFamily="2" charset="-78"/>
              </a:rPr>
              <a:t>۱۵</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هزینه‌های مربوط ‌به معلولیت ذهنی و ازکارافتادگی کلی</a:t>
            </a:r>
            <a:r>
              <a:rPr lang="en-US" sz="6800" dirty="0">
                <a:cs typeface="B Nazanin" panose="00000400000000000000" pitchFamily="2" charset="-78"/>
              </a:rPr>
              <a:t>.</a:t>
            </a:r>
          </a:p>
          <a:p>
            <a:pPr algn="justLow" rtl="1"/>
            <a:r>
              <a:rPr lang="fa-IR" sz="6800" dirty="0">
                <a:cs typeface="B Nazanin" panose="00000400000000000000" pitchFamily="2" charset="-78"/>
              </a:rPr>
              <a:t>۱۶</a:t>
            </a:r>
            <a:r>
              <a:rPr lang="en-US" sz="6800" dirty="0">
                <a:cs typeface="B Nazanin" panose="00000400000000000000" pitchFamily="2" charset="-78"/>
              </a:rPr>
              <a:t>- </a:t>
            </a:r>
            <a:r>
              <a:rPr lang="fa-IR" sz="6800" dirty="0">
                <a:cs typeface="B Nazanin" panose="00000400000000000000" pitchFamily="2" charset="-78"/>
              </a:rPr>
              <a:t> </a:t>
            </a:r>
            <a:r>
              <a:rPr lang="ar-SA" sz="6800" dirty="0">
                <a:cs typeface="B Nazanin" panose="00000400000000000000" pitchFamily="2" charset="-78"/>
              </a:rPr>
              <a:t>رفع عیوب انکساری چشم در مواردی که به تشخیص پزشک معتمد بیمه‌گر درجه نزدیک‌بینی، دوربینی، آستیگمات یا جمع قدر مطلق نقص بینایی هر چشم کمتر از </a:t>
            </a:r>
            <a:r>
              <a:rPr lang="fa-IR" sz="6800" dirty="0">
                <a:cs typeface="B Nazanin" panose="00000400000000000000" pitchFamily="2" charset="-78"/>
              </a:rPr>
              <a:t>۳</a:t>
            </a:r>
            <a:r>
              <a:rPr lang="ar-SA" sz="6800" dirty="0">
                <a:cs typeface="B Nazanin" panose="00000400000000000000" pitchFamily="2" charset="-78"/>
              </a:rPr>
              <a:t> دیوپتر باشد</a:t>
            </a:r>
            <a:r>
              <a:rPr lang="en-US" sz="6800" dirty="0">
                <a:cs typeface="B Nazanin" panose="00000400000000000000" pitchFamily="2" charset="-78"/>
              </a:rPr>
              <a:t>.</a:t>
            </a:r>
          </a:p>
          <a:p>
            <a:pPr algn="justLow" rtl="1"/>
            <a:r>
              <a:rPr lang="fa-IR" sz="6800" dirty="0">
                <a:cs typeface="B Nazanin" panose="00000400000000000000" pitchFamily="2" charset="-78"/>
              </a:rPr>
              <a:t>۱۷</a:t>
            </a:r>
            <a:r>
              <a:rPr lang="en-US" sz="6800" dirty="0">
                <a:cs typeface="B Nazanin" panose="00000400000000000000" pitchFamily="2" charset="-78"/>
              </a:rPr>
              <a:t>-</a:t>
            </a:r>
            <a:r>
              <a:rPr lang="fa-IR" sz="6800" dirty="0">
                <a:cs typeface="B Nazanin" panose="00000400000000000000" pitchFamily="2" charset="-78"/>
              </a:rPr>
              <a:t> </a:t>
            </a:r>
            <a:r>
              <a:rPr lang="ar-SA" sz="6800" dirty="0">
                <a:cs typeface="B Nazanin" panose="00000400000000000000" pitchFamily="2" charset="-78"/>
              </a:rPr>
              <a:t>کلیه هزینه‌های پزشکی که در مراحل تحقیقاتی بوده و وزارت بهداشت، درمان و آموزش پزشکی تعرفه درمانی آنها را اعلام نکرده است</a:t>
            </a:r>
            <a:r>
              <a:rPr lang="en-US" sz="6800" dirty="0">
                <a:cs typeface="B Nazanin" panose="00000400000000000000" pitchFamily="2" charset="-78"/>
              </a:rPr>
              <a:t>.</a:t>
            </a:r>
          </a:p>
          <a:p>
            <a:pPr algn="justLow" rtl="1"/>
            <a:r>
              <a:rPr lang="ar-SA" sz="6800" dirty="0">
                <a:cs typeface="B Nazanin" panose="00000400000000000000" pitchFamily="2" charset="-78"/>
              </a:rPr>
              <a:t>تبصره – بیمه­ گر می­تواند استثنائات مندرج در بندهای </a:t>
            </a:r>
            <a:r>
              <a:rPr lang="fa-IR" sz="6800" dirty="0">
                <a:cs typeface="B Nazanin" panose="00000400000000000000" pitchFamily="2" charset="-78"/>
              </a:rPr>
              <a:t>۷</a:t>
            </a:r>
            <a:r>
              <a:rPr lang="ar-SA" sz="6800" dirty="0">
                <a:cs typeface="B Nazanin" panose="00000400000000000000" pitchFamily="2" charset="-78"/>
              </a:rPr>
              <a:t>، </a:t>
            </a:r>
            <a:r>
              <a:rPr lang="fa-IR" sz="6800" dirty="0">
                <a:cs typeface="B Nazanin" panose="00000400000000000000" pitchFamily="2" charset="-78"/>
              </a:rPr>
              <a:t>۸</a:t>
            </a:r>
            <a:r>
              <a:rPr lang="ar-SA" sz="6800" dirty="0">
                <a:cs typeface="B Nazanin" panose="00000400000000000000" pitchFamily="2" charset="-78"/>
              </a:rPr>
              <a:t>، </a:t>
            </a:r>
            <a:r>
              <a:rPr lang="fa-IR" sz="6800" dirty="0">
                <a:cs typeface="B Nazanin" panose="00000400000000000000" pitchFamily="2" charset="-78"/>
              </a:rPr>
              <a:t>۱۰</a:t>
            </a:r>
            <a:r>
              <a:rPr lang="ar-SA" sz="6800" dirty="0">
                <a:cs typeface="B Nazanin" panose="00000400000000000000" pitchFamily="2" charset="-78"/>
              </a:rPr>
              <a:t>، </a:t>
            </a:r>
            <a:r>
              <a:rPr lang="fa-IR" sz="6800" dirty="0">
                <a:cs typeface="B Nazanin" panose="00000400000000000000" pitchFamily="2" charset="-78"/>
              </a:rPr>
              <a:t>۱۱</a:t>
            </a:r>
            <a:r>
              <a:rPr lang="ar-SA" sz="6800" dirty="0">
                <a:cs typeface="B Nazanin" panose="00000400000000000000" pitchFamily="2" charset="-78"/>
              </a:rPr>
              <a:t> و </a:t>
            </a:r>
            <a:r>
              <a:rPr lang="fa-IR" sz="6800" dirty="0">
                <a:cs typeface="B Nazanin" panose="00000400000000000000" pitchFamily="2" charset="-78"/>
              </a:rPr>
              <a:t>۱۴</a:t>
            </a:r>
            <a:r>
              <a:rPr lang="ar-SA" sz="6800" dirty="0">
                <a:cs typeface="B Nazanin" panose="00000400000000000000" pitchFamily="2" charset="-78"/>
              </a:rPr>
              <a:t> این ماده را با دریافت حق‌بیمه اضافی و تعیین سقف مربوط، تحت پوشش قرار دهد</a:t>
            </a:r>
            <a:r>
              <a:rPr lang="en-US" sz="6800" dirty="0">
                <a:cs typeface="B Nazanin" panose="00000400000000000000" pitchFamily="2" charset="-78"/>
              </a:rPr>
              <a:t>.</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502826650"/>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62607" y="176267"/>
            <a:ext cx="11335407" cy="5990896"/>
          </a:xfrm>
        </p:spPr>
        <p:txBody>
          <a:bodyPr>
            <a:normAutofit/>
          </a:bodyPr>
          <a:lstStyle/>
          <a:p>
            <a:pPr algn="justLow" rtl="1">
              <a:lnSpc>
                <a:spcPct val="80000"/>
              </a:lnSpc>
            </a:pPr>
            <a:r>
              <a:rPr lang="ar-SA" sz="2200" dirty="0">
                <a:cs typeface="B Nazanin" panose="00000400000000000000" pitchFamily="2" charset="-78"/>
              </a:rPr>
              <a:t>ماده </a:t>
            </a:r>
            <a:r>
              <a:rPr lang="fa-IR" sz="2200" dirty="0">
                <a:cs typeface="B Nazanin" panose="00000400000000000000" pitchFamily="2" charset="-78"/>
              </a:rPr>
              <a:t>۱۵-  </a:t>
            </a:r>
            <a:r>
              <a:rPr lang="ar-SA" sz="2200" dirty="0">
                <a:cs typeface="B Nazanin" panose="00000400000000000000" pitchFamily="2" charset="-78"/>
              </a:rPr>
              <a:t>بیمه‌شده در انتخاب هر یک از بیمارستان­های داخل کشور آزاد است. در مواردی که بیمه‌شده با معرفی‌نامه بیمه‌گر از مراکز درمانی طرف قرارداد استفاده کند، صورت‌حساب مرکز درمانی مبنای محاسبه هزینه‌های مورد تعهد بیمه­گر خواهد بود؛ چنانچه بیمه‌شده بدون معرفی‌نامه به مراکز درمانی طرف قرارداد بیمه‌گر مراجعه کند، هزینه‌های مربوطه حداکثر تا سقف تعرفه مندرج در قرارداد بیمه‌گر با مرکز درمانی مربوطه و تا سقف تعهدات بیمه ­نامه پرداخت خواهد شد. در صورتی‌که بیمه‌شده به مراکز درمانی غیر طرف قرارداد بیمه‌گر مراجعه کند پس از پرداخت هزینه مربوطه باید صورت‌حساب مرکز درمانی را به‌ انضمام نظریه پزشک یا پزشکان معالج در خصوص علت بیماری و شرح معالجات انجام‌شده را به بیمه‌گر تحویل شود، این هزینه‌ها مطابق با تعرفه تشخیصی– درمانی مصوب مراجع ذیصلاح قانونی در زمان تحقق هزینه ­ها محاسبه خواهند شد</a:t>
            </a:r>
            <a:r>
              <a:rPr lang="en-US" sz="2200" dirty="0">
                <a:cs typeface="B Nazanin" panose="00000400000000000000" pitchFamily="2" charset="-78"/>
              </a:rPr>
              <a:t>.</a:t>
            </a:r>
          </a:p>
          <a:p>
            <a:pPr algn="justLow" rtl="1">
              <a:lnSpc>
                <a:spcPct val="80000"/>
              </a:lnSpc>
            </a:pPr>
            <a:r>
              <a:rPr lang="en-US" sz="2200" dirty="0">
                <a:cs typeface="B Nazanin" panose="00000400000000000000" pitchFamily="2" charset="-78"/>
              </a:rPr>
              <a:t> </a:t>
            </a:r>
            <a:r>
              <a:rPr lang="ar-SA" sz="2200" dirty="0">
                <a:cs typeface="B Nazanin" panose="00000400000000000000" pitchFamily="2" charset="-78"/>
              </a:rPr>
              <a:t>ماده </a:t>
            </a:r>
            <a:r>
              <a:rPr lang="fa-IR" sz="2200" dirty="0">
                <a:cs typeface="B Nazanin" panose="00000400000000000000" pitchFamily="2" charset="-78"/>
              </a:rPr>
              <a:t>۱۶-  </a:t>
            </a:r>
            <a:r>
              <a:rPr lang="ar-SA" sz="2200" dirty="0">
                <a:cs typeface="B Nazanin" panose="00000400000000000000" pitchFamily="2" charset="-78"/>
              </a:rPr>
              <a:t>در صورت استفاده بیمه‌شده از سهم سایر بیمه ­گران مکمل، بیمه ­گر موظف است هزینه­ های مورد تعهد را طبق تعرفه تشخیصی - درمانی مصوب مراجع ذیصلاح قانونی محاسبه و مازاد آن را تا سقف تعهدات بیمه نامه پرداخت کند؛ در هر صورت بیمه‌شده مجاز به دریافت خسارت از بیمه‌گران به مبلغی بیش از هزینه‌های انجام‌شده نیست</a:t>
            </a:r>
            <a:r>
              <a:rPr lang="en-US" sz="2200" dirty="0">
                <a:cs typeface="B Nazanin" panose="00000400000000000000" pitchFamily="2" charset="-78"/>
              </a:rPr>
              <a:t>. </a:t>
            </a:r>
            <a:r>
              <a:rPr lang="ar-SA" sz="2200" dirty="0">
                <a:cs typeface="B Nazanin" panose="00000400000000000000" pitchFamily="2" charset="-78"/>
              </a:rPr>
              <a:t>در مواردی که سهم دریافتی بیمه‌شده از سایر بیمه‌گران (پایه یا مکمل) معادل و یا بیشتر از میزان فرانشیز مندرج در بیمه نامه باشد فرانشیز کسر نخواهد شد</a:t>
            </a:r>
            <a:r>
              <a:rPr lang="en-US" sz="2200" dirty="0">
                <a:cs typeface="B Nazanin" panose="00000400000000000000" pitchFamily="2" charset="-78"/>
              </a:rPr>
              <a:t>.</a:t>
            </a:r>
          </a:p>
          <a:p>
            <a:pPr algn="justLow" rtl="1">
              <a:lnSpc>
                <a:spcPct val="80000"/>
              </a:lnSpc>
            </a:pPr>
            <a:r>
              <a:rPr lang="ar-SA" sz="2200" dirty="0">
                <a:cs typeface="B Nazanin" panose="00000400000000000000" pitchFamily="2" charset="-78"/>
              </a:rPr>
              <a:t>ماده </a:t>
            </a:r>
            <a:r>
              <a:rPr lang="fa-IR" sz="2200" dirty="0">
                <a:cs typeface="B Nazanin" panose="00000400000000000000" pitchFamily="2" charset="-78"/>
              </a:rPr>
              <a:t>۱۷-  </a:t>
            </a:r>
            <a:r>
              <a:rPr lang="ar-SA" sz="2200" dirty="0">
                <a:cs typeface="B Nazanin" panose="00000400000000000000" pitchFamily="2" charset="-78"/>
              </a:rPr>
              <a:t>چنانچه بیمه ­شده هم زمان تحت پوشش بیش از یک مؤسسه بیمه باشد در اولویت­ بندی استفاده از پوشش هرکدام از مؤسسه ­های بیمه مخیر است</a:t>
            </a:r>
            <a:r>
              <a:rPr lang="en-US" sz="2200" dirty="0">
                <a:cs typeface="B Nazanin" panose="00000400000000000000" pitchFamily="2" charset="-78"/>
              </a:rPr>
              <a:t>.</a:t>
            </a:r>
          </a:p>
          <a:p>
            <a:pPr algn="justLow" rtl="1">
              <a:lnSpc>
                <a:spcPct val="80000"/>
              </a:lnSpc>
            </a:pPr>
            <a:r>
              <a:rPr lang="ar-SA" sz="2200" dirty="0">
                <a:cs typeface="B Nazanin" panose="00000400000000000000" pitchFamily="2" charset="-78"/>
              </a:rPr>
              <a:t>ماده </a:t>
            </a:r>
            <a:r>
              <a:rPr lang="fa-IR" sz="2200" dirty="0">
                <a:cs typeface="B Nazanin" panose="00000400000000000000" pitchFamily="2" charset="-78"/>
              </a:rPr>
              <a:t>۱۸-  </a:t>
            </a:r>
            <a:r>
              <a:rPr lang="ar-SA" sz="2200" dirty="0">
                <a:cs typeface="B Nazanin" panose="00000400000000000000" pitchFamily="2" charset="-78"/>
              </a:rPr>
              <a:t>حداکثر سن بیمه‌شده در گروه‌های کمتر از </a:t>
            </a:r>
            <a:r>
              <a:rPr lang="fa-IR" sz="2200" dirty="0">
                <a:cs typeface="B Nazanin" panose="00000400000000000000" pitchFamily="2" charset="-78"/>
              </a:rPr>
              <a:t>۱۰۰۰</a:t>
            </a:r>
            <a:r>
              <a:rPr lang="ar-SA" sz="2200" dirty="0">
                <a:cs typeface="B Nazanin" panose="00000400000000000000" pitchFamily="2" charset="-78"/>
              </a:rPr>
              <a:t> نفر، </a:t>
            </a:r>
            <a:r>
              <a:rPr lang="fa-IR" sz="2200" dirty="0">
                <a:cs typeface="B Nazanin" panose="00000400000000000000" pitchFamily="2" charset="-78"/>
              </a:rPr>
              <a:t>۶۰ </a:t>
            </a:r>
            <a:r>
              <a:rPr lang="ar-SA" sz="2200" dirty="0">
                <a:cs typeface="B Nazanin" panose="00000400000000000000" pitchFamily="2" charset="-78"/>
              </a:rPr>
              <a:t>سال کامل است اما بیمه‌گر می‌تواند با دریافت حق‌بیمه اضافی، افراد با سن بیش از </a:t>
            </a:r>
            <a:r>
              <a:rPr lang="fa-IR" sz="2200" dirty="0">
                <a:cs typeface="B Nazanin" panose="00000400000000000000" pitchFamily="2" charset="-78"/>
              </a:rPr>
              <a:t>۶۰</a:t>
            </a:r>
            <a:r>
              <a:rPr lang="ar-SA" sz="2200" dirty="0">
                <a:cs typeface="B Nazanin" panose="00000400000000000000" pitchFamily="2" charset="-78"/>
              </a:rPr>
              <a:t> سال کامل را هم بیمه کند. در صورتی‌که سن بیمه‌شده در مدت بیمه </a:t>
            </a:r>
            <a:r>
              <a:rPr lang="fa-IR" sz="2200" dirty="0">
                <a:cs typeface="B Nazanin" panose="00000400000000000000" pitchFamily="2" charset="-78"/>
              </a:rPr>
              <a:t>۶۰</a:t>
            </a:r>
            <a:r>
              <a:rPr lang="ar-SA" sz="2200" dirty="0">
                <a:cs typeface="B Nazanin" panose="00000400000000000000" pitchFamily="2" charset="-78"/>
              </a:rPr>
              <a:t> سال کامل شود پوشش بیمه‌ای تا پایان مدت بیمه ادامه خواهد یافت</a:t>
            </a:r>
            <a:r>
              <a:rPr lang="en-US" sz="2200" dirty="0">
                <a:cs typeface="B Nazanin" panose="00000400000000000000" pitchFamily="2" charset="-78"/>
              </a:rPr>
              <a:t>.</a:t>
            </a:r>
            <a:endParaRPr lang="fa-IR" sz="2200" dirty="0">
              <a:cs typeface="B Nazanin" panose="00000400000000000000" pitchFamily="2" charset="-78"/>
            </a:endParaRPr>
          </a:p>
          <a:p>
            <a:pPr algn="justLow" rtl="1">
              <a:lnSpc>
                <a:spcPct val="80000"/>
              </a:lnSpc>
            </a:pPr>
            <a:r>
              <a:rPr lang="ar-SA" sz="2200" dirty="0">
                <a:cs typeface="B Nazanin" panose="00000400000000000000" pitchFamily="2" charset="-78"/>
              </a:rPr>
              <a:t>ماده </a:t>
            </a:r>
            <a:r>
              <a:rPr lang="fa-IR" sz="2200" dirty="0">
                <a:cs typeface="B Nazanin" panose="00000400000000000000" pitchFamily="2" charset="-78"/>
              </a:rPr>
              <a:t>۱۹-  </a:t>
            </a:r>
            <a:r>
              <a:rPr lang="ar-SA" sz="2200" dirty="0">
                <a:cs typeface="B Nazanin" panose="00000400000000000000" pitchFamily="2" charset="-78"/>
              </a:rPr>
              <a:t>درصورتی‌که بیمه‌شده اصلی در طول مدت بیمه فوت کند، پوشش بیمه‌ شدگان وابسته وی به ‌شرط پرداخت حق‌بیمه تا پایان مدت بیمه ادامه خواهد داشت</a:t>
            </a:r>
            <a:r>
              <a:rPr lang="en-US" sz="2200" dirty="0">
                <a:cs typeface="B Nazanin" panose="00000400000000000000" pitchFamily="2" charset="-78"/>
              </a:rPr>
              <a:t>.</a:t>
            </a:r>
          </a:p>
          <a:p>
            <a:pPr algn="justLow" rtl="1">
              <a:lnSpc>
                <a:spcPct val="80000"/>
              </a:lnSpc>
            </a:pPr>
            <a:endParaRPr lang="en-US" sz="2200" dirty="0">
              <a:cs typeface="B Nazanin" panose="00000400000000000000" pitchFamily="2" charset="-78"/>
            </a:endParaRP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1161907632"/>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77500" lnSpcReduction="20000"/>
          </a:bodyPr>
          <a:lstStyle/>
          <a:p>
            <a:pPr algn="justLow" rtl="1">
              <a:lnSpc>
                <a:spcPct val="100000"/>
              </a:lnSpc>
            </a:pPr>
            <a:r>
              <a:rPr lang="ar-SA" sz="2600" dirty="0">
                <a:cs typeface="B Nazanin" panose="00000400000000000000" pitchFamily="2" charset="-78"/>
              </a:rPr>
              <a:t>ماده </a:t>
            </a:r>
            <a:r>
              <a:rPr lang="fa-IR" sz="2600" dirty="0">
                <a:cs typeface="B Nazanin" panose="00000400000000000000" pitchFamily="2" charset="-78"/>
              </a:rPr>
              <a:t>۲۰-  </a:t>
            </a:r>
            <a:r>
              <a:rPr lang="ar-SA" sz="2600" dirty="0">
                <a:cs typeface="B Nazanin" panose="00000400000000000000" pitchFamily="2" charset="-78"/>
              </a:rPr>
              <a:t>هزینه‌های پزشکی و بیمارستانی بیمه‌شدگانی که به ‌علت عدم ‌امکان معالجه در داخل کشور با تشخیص پزشک معالج بیمه‌شده و با تأیید بیمه‌گر به خارج اعزام می‌گردند و یا هنگام مسافرت به خارج از کشور نیاز به تشخیص و معالجه پیدا می‏کنند در صورتی که سفارت یا کنسولگری جمهوری اسلامی ایران در کشور مربوطه، صورت‌حساب‌های آنان را تأیید کند تا سقف هزینه‌های مورد تعهد بیمه‌گر مندرج در بیمه نامه پرداخت خواهد شد. در صورت عدم‌احراز هریک از شرایط فوق، هزینه‌های انجام‌شده با‌ توجه به بالاترین تعرفه مراکز درمانی طرف قرارداد بیمه‌گرمحاسبه و پرداخت می‌شود</a:t>
            </a:r>
            <a:r>
              <a:rPr lang="en-US" sz="2600" dirty="0">
                <a:cs typeface="B Nazanin" panose="00000400000000000000" pitchFamily="2" charset="-78"/>
              </a:rPr>
              <a:t>.</a:t>
            </a:r>
          </a:p>
          <a:p>
            <a:pPr algn="justLow" rtl="1">
              <a:lnSpc>
                <a:spcPct val="100000"/>
              </a:lnSpc>
            </a:pPr>
            <a:r>
              <a:rPr lang="ar-SA" sz="2600" dirty="0">
                <a:cs typeface="B Nazanin" panose="00000400000000000000" pitchFamily="2" charset="-78"/>
              </a:rPr>
              <a:t>تبصره – میزان خسارت براساس نرخ ارز اعلام‌شده توسط بانک مرکزی جمهوری اسلامی ایران در زمان ترخیص از بیمارستان محاسبه خواهد شد</a:t>
            </a:r>
            <a:r>
              <a:rPr lang="en-US" sz="2600" dirty="0">
                <a:cs typeface="B Nazanin" panose="00000400000000000000" pitchFamily="2" charset="-78"/>
              </a:rPr>
              <a:t>.</a:t>
            </a:r>
          </a:p>
          <a:p>
            <a:pPr algn="justLow" rtl="1">
              <a:lnSpc>
                <a:spcPct val="100000"/>
              </a:lnSpc>
            </a:pPr>
            <a:r>
              <a:rPr lang="ar-SA" sz="2600" dirty="0">
                <a:cs typeface="B Nazanin" panose="00000400000000000000" pitchFamily="2" charset="-78"/>
              </a:rPr>
              <a:t>ماده </a:t>
            </a:r>
            <a:r>
              <a:rPr lang="fa-IR" sz="2600" dirty="0">
                <a:cs typeface="B Nazanin" panose="00000400000000000000" pitchFamily="2" charset="-78"/>
              </a:rPr>
              <a:t>۲۱-  </a:t>
            </a:r>
            <a:r>
              <a:rPr lang="ar-SA" sz="2600" dirty="0">
                <a:cs typeface="B Nazanin" panose="00000400000000000000" pitchFamily="2" charset="-78"/>
              </a:rPr>
              <a:t>فسخ بیمه نامه</a:t>
            </a:r>
            <a:endParaRPr lang="en-US" sz="2600" dirty="0">
              <a:cs typeface="B Nazanin" panose="00000400000000000000" pitchFamily="2" charset="-78"/>
            </a:endParaRPr>
          </a:p>
          <a:p>
            <a:pPr algn="justLow" rtl="1">
              <a:lnSpc>
                <a:spcPct val="100000"/>
              </a:lnSpc>
            </a:pPr>
            <a:r>
              <a:rPr lang="en-US" sz="2600" dirty="0">
                <a:cs typeface="B Nazanin" panose="00000400000000000000" pitchFamily="2" charset="-78"/>
              </a:rPr>
              <a:t> </a:t>
            </a:r>
            <a:r>
              <a:rPr lang="ar-SA" sz="2600" dirty="0">
                <a:cs typeface="B Nazanin" panose="00000400000000000000" pitchFamily="2" charset="-78"/>
              </a:rPr>
              <a:t>بیمه‌گر یا بیمه‌گذار می‌توانند در موارد زیر برای فسخ بیمه نامه اقدام نمایند</a:t>
            </a:r>
            <a:r>
              <a:rPr lang="en-US" sz="2600" dirty="0">
                <a:cs typeface="B Nazanin" panose="00000400000000000000" pitchFamily="2" charset="-78"/>
              </a:rPr>
              <a:t>:</a:t>
            </a:r>
          </a:p>
          <a:p>
            <a:pPr algn="justLow" rtl="1">
              <a:lnSpc>
                <a:spcPct val="100000"/>
              </a:lnSpc>
            </a:pPr>
            <a:r>
              <a:rPr lang="ar-SA" sz="2600" dirty="0">
                <a:cs typeface="B Nazanin" panose="00000400000000000000" pitchFamily="2" charset="-78"/>
              </a:rPr>
              <a:t>الف- موارد فسخ از‌ طرف بیمه‌گر</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۱ </a:t>
            </a:r>
            <a:r>
              <a:rPr lang="en-US" sz="2600" dirty="0">
                <a:cs typeface="B Nazanin" panose="00000400000000000000" pitchFamily="2" charset="-78"/>
              </a:rPr>
              <a:t>-</a:t>
            </a:r>
            <a:r>
              <a:rPr lang="fa-IR" sz="2600" dirty="0">
                <a:cs typeface="B Nazanin" panose="00000400000000000000" pitchFamily="2" charset="-78"/>
              </a:rPr>
              <a:t> </a:t>
            </a:r>
            <a:r>
              <a:rPr lang="ar-SA" sz="2600" dirty="0">
                <a:cs typeface="B Nazanin" panose="00000400000000000000" pitchFamily="2" charset="-78"/>
              </a:rPr>
              <a:t>عدم‌ پرداخت تمام یا قسمتی از حق‌بیمه و یا اقساط آن در سررسید مقرر</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۲ </a:t>
            </a:r>
            <a:r>
              <a:rPr lang="en-US" sz="2600" dirty="0">
                <a:cs typeface="B Nazanin" panose="00000400000000000000" pitchFamily="2" charset="-78"/>
              </a:rPr>
              <a:t>-</a:t>
            </a:r>
            <a:r>
              <a:rPr lang="fa-IR" sz="2600" dirty="0">
                <a:cs typeface="B Nazanin" panose="00000400000000000000" pitchFamily="2" charset="-78"/>
              </a:rPr>
              <a:t> </a:t>
            </a:r>
            <a:r>
              <a:rPr lang="ar-SA" sz="2600" dirty="0">
                <a:cs typeface="B Nazanin" panose="00000400000000000000" pitchFamily="2" charset="-78"/>
              </a:rPr>
              <a:t>هرگاه بیمه‌گذار سهواً و بدون سوء‌نیت مطالبی خلاف واقع اظهار کند و یا از اظهار مطالبی خودداری کند به ‌نحوی‌ که در نظر بیمه‌گر موضوع خطر تغییر یابد و یا از اهمیت آن کاسته شود</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۳</a:t>
            </a:r>
            <a:r>
              <a:rPr lang="en-US" sz="2600" dirty="0">
                <a:cs typeface="B Nazanin" panose="00000400000000000000" pitchFamily="2" charset="-78"/>
              </a:rPr>
              <a:t>- </a:t>
            </a:r>
            <a:r>
              <a:rPr lang="fa-IR" sz="2600" dirty="0">
                <a:cs typeface="B Nazanin" panose="00000400000000000000" pitchFamily="2" charset="-78"/>
              </a:rPr>
              <a:t> </a:t>
            </a:r>
            <a:r>
              <a:rPr lang="ar-SA" sz="2600" dirty="0">
                <a:cs typeface="B Nazanin" panose="00000400000000000000" pitchFamily="2" charset="-78"/>
              </a:rPr>
              <a:t>در صورت تشدید خطر موضوع بیمه‌نامه و عدم‌ موافقت بیمه‌گذار با افزایش حق‌بیمه</a:t>
            </a:r>
            <a:r>
              <a:rPr lang="en-US" sz="2600" dirty="0">
                <a:cs typeface="B Nazanin" panose="00000400000000000000" pitchFamily="2" charset="-78"/>
              </a:rPr>
              <a:t>.</a:t>
            </a:r>
          </a:p>
          <a:p>
            <a:pPr algn="justLow" rtl="1">
              <a:lnSpc>
                <a:spcPct val="100000"/>
              </a:lnSpc>
            </a:pPr>
            <a:r>
              <a:rPr lang="ar-SA" sz="2600" dirty="0">
                <a:cs typeface="B Nazanin" panose="00000400000000000000" pitchFamily="2" charset="-78"/>
              </a:rPr>
              <a:t>ب- موارد فسخ از‌طرف بیمه‌گذار</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۱</a:t>
            </a:r>
            <a:r>
              <a:rPr lang="en-US" sz="2600" dirty="0">
                <a:cs typeface="B Nazanin" panose="00000400000000000000" pitchFamily="2" charset="-78"/>
              </a:rPr>
              <a:t>-</a:t>
            </a:r>
            <a:r>
              <a:rPr lang="fa-IR" sz="2600" dirty="0">
                <a:cs typeface="B Nazanin" panose="00000400000000000000" pitchFamily="2" charset="-78"/>
              </a:rPr>
              <a:t> </a:t>
            </a:r>
            <a:r>
              <a:rPr lang="ar-SA" sz="2600" dirty="0">
                <a:cs typeface="B Nazanin" panose="00000400000000000000" pitchFamily="2" charset="-78"/>
              </a:rPr>
              <a:t>در صورتی ‌که خطر موضوع بیمه کاهش یابد و بیمه‌گر حاضر به تخفیف در حق‌بیمه نشود</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۲</a:t>
            </a:r>
            <a:r>
              <a:rPr lang="en-US" sz="2600" dirty="0">
                <a:cs typeface="B Nazanin" panose="00000400000000000000" pitchFamily="2" charset="-78"/>
              </a:rPr>
              <a:t>- </a:t>
            </a:r>
            <a:r>
              <a:rPr lang="fa-IR" sz="2600" dirty="0">
                <a:cs typeface="B Nazanin" panose="00000400000000000000" pitchFamily="2" charset="-78"/>
              </a:rPr>
              <a:t> </a:t>
            </a:r>
            <a:r>
              <a:rPr lang="ar-SA" sz="2600" dirty="0">
                <a:cs typeface="B Nazanin" panose="00000400000000000000" pitchFamily="2" charset="-78"/>
              </a:rPr>
              <a:t>انتقال پورتفوی بیمه­ گر و یا توقف فعالیت بیمه گر به‌ هردلیل</a:t>
            </a:r>
            <a:r>
              <a:rPr lang="en-US" sz="2600" dirty="0">
                <a:cs typeface="B Nazanin" panose="00000400000000000000" pitchFamily="2" charset="-78"/>
              </a:rPr>
              <a:t>.</a:t>
            </a:r>
          </a:p>
          <a:p>
            <a:pPr algn="justLow" rtl="1">
              <a:lnSpc>
                <a:spcPct val="100000"/>
              </a:lnSpc>
            </a:pPr>
            <a:r>
              <a:rPr lang="fa-IR" sz="2600" dirty="0">
                <a:cs typeface="B Nazanin" panose="00000400000000000000" pitchFamily="2" charset="-78"/>
              </a:rPr>
              <a:t>۳</a:t>
            </a:r>
            <a:r>
              <a:rPr lang="en-US" sz="2600" dirty="0">
                <a:cs typeface="B Nazanin" panose="00000400000000000000" pitchFamily="2" charset="-78"/>
              </a:rPr>
              <a:t>-</a:t>
            </a:r>
            <a:r>
              <a:rPr lang="fa-IR" sz="2600" dirty="0">
                <a:cs typeface="B Nazanin" panose="00000400000000000000" pitchFamily="2" charset="-78"/>
              </a:rPr>
              <a:t> </a:t>
            </a:r>
            <a:r>
              <a:rPr lang="ar-SA" sz="2600" dirty="0">
                <a:cs typeface="B Nazanin" panose="00000400000000000000" pitchFamily="2" charset="-78"/>
              </a:rPr>
              <a:t>در صورت توقف فعالیت بیمه‌گذار که بیمه­ شدگان به دلیل آن بیمه شده­اند</a:t>
            </a:r>
            <a:r>
              <a:rPr lang="en-US" sz="2600" dirty="0">
                <a:cs typeface="B Nazanin" panose="00000400000000000000" pitchFamily="2" charset="-78"/>
              </a:rPr>
              <a:t>.</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3514031056"/>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85000" lnSpcReduction="10000"/>
          </a:bodyPr>
          <a:lstStyle/>
          <a:p>
            <a:pPr algn="justLow" rtl="1"/>
            <a:r>
              <a:rPr lang="ar-SA" dirty="0">
                <a:cs typeface="B Nazanin" panose="00000400000000000000" pitchFamily="2" charset="-78"/>
              </a:rPr>
              <a:t>ج- نحوه فسخ</a:t>
            </a:r>
            <a:r>
              <a:rPr lang="en-US" dirty="0">
                <a:cs typeface="B Nazanin" panose="00000400000000000000" pitchFamily="2" charset="-78"/>
              </a:rPr>
              <a:t>:</a:t>
            </a:r>
          </a:p>
          <a:p>
            <a:pPr algn="justLow" rtl="1"/>
            <a:r>
              <a:rPr lang="fa-IR" dirty="0" smtClean="0">
                <a:cs typeface="B Nazanin" panose="00000400000000000000" pitchFamily="2" charset="-78"/>
              </a:rPr>
              <a:t>۱ </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در </a:t>
            </a:r>
            <a:r>
              <a:rPr lang="ar-SA" dirty="0">
                <a:cs typeface="B Nazanin" panose="00000400000000000000" pitchFamily="2" charset="-78"/>
              </a:rPr>
              <a:t>صورتی‌ که بیمه‌گر بخواهد بیمه ­نامه را فسخ کند، موظف است موضوع را به‌ وسیله نامه سفارشی به بیمه‌گذار اطلاع دهد، در‌ این ‌صورت بیمه­ نامه یک ‌ماه پس از تاریخ اعلام موضوع به بیمه‌گذار فسخ‌شده تلقی می‌گردد</a:t>
            </a:r>
            <a:r>
              <a:rPr lang="en-US" dirty="0">
                <a:cs typeface="B Nazanin" panose="00000400000000000000" pitchFamily="2" charset="-78"/>
              </a:rPr>
              <a:t>.</a:t>
            </a:r>
          </a:p>
          <a:p>
            <a:pPr algn="justLow" rtl="1"/>
            <a:r>
              <a:rPr lang="fa-IR" dirty="0">
                <a:cs typeface="B Nazanin" panose="00000400000000000000" pitchFamily="2" charset="-78"/>
              </a:rPr>
              <a:t>۲</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بیمه‌گذار </a:t>
            </a:r>
            <a:r>
              <a:rPr lang="ar-SA" dirty="0">
                <a:cs typeface="B Nazanin" panose="00000400000000000000" pitchFamily="2" charset="-78"/>
              </a:rPr>
              <a:t>می‌تواند با تسلیم درخواست کتبی به بیمه‌گر، فسخ بیمه­ نامه را تقاضا کند. در این ‌صورت از تاریخ تسلیم درخواست مذکور یا تاریخ مؤخری که در درخواست معین شده است، بیمه­ نامه فسخ‌شده تلقی می‌گردد</a:t>
            </a:r>
            <a:r>
              <a:rPr lang="en-US" dirty="0">
                <a:cs typeface="B Nazanin" panose="00000400000000000000" pitchFamily="2" charset="-78"/>
              </a:rPr>
              <a:t>.</a:t>
            </a:r>
          </a:p>
          <a:p>
            <a:pPr algn="justLow" rtl="1"/>
            <a:r>
              <a:rPr lang="ar-SA" dirty="0">
                <a:cs typeface="B Nazanin" panose="00000400000000000000" pitchFamily="2" charset="-78"/>
              </a:rPr>
              <a:t>د- نحوه تسویه حق‌بیمه در موارد فسخ</a:t>
            </a:r>
            <a:r>
              <a:rPr lang="en-US" dirty="0">
                <a:cs typeface="B Nazanin" panose="00000400000000000000" pitchFamily="2" charset="-78"/>
              </a:rPr>
              <a:t>:</a:t>
            </a:r>
          </a:p>
          <a:p>
            <a:pPr algn="justLow" rtl="1"/>
            <a:r>
              <a:rPr lang="fa-IR" dirty="0">
                <a:cs typeface="B Nazanin" panose="00000400000000000000" pitchFamily="2" charset="-78"/>
              </a:rPr>
              <a:t>۱</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در </a:t>
            </a:r>
            <a:r>
              <a:rPr lang="ar-SA" dirty="0">
                <a:cs typeface="B Nazanin" panose="00000400000000000000" pitchFamily="2" charset="-78"/>
              </a:rPr>
              <a:t>صورت فسخ بیمه­ نامه بیمه از ‌طرف بیمه‌گر، حق‌بیمه تا زمان فسخ به ‌صورت روزشمار محاسبه می‌شود</a:t>
            </a:r>
            <a:r>
              <a:rPr lang="en-US" dirty="0">
                <a:cs typeface="B Nazanin" panose="00000400000000000000" pitchFamily="2" charset="-78"/>
              </a:rPr>
              <a:t>.</a:t>
            </a:r>
          </a:p>
          <a:p>
            <a:pPr algn="justLow" rtl="1"/>
            <a:r>
              <a:rPr lang="fa-IR" dirty="0">
                <a:cs typeface="B Nazanin" panose="00000400000000000000" pitchFamily="2" charset="-78"/>
              </a:rPr>
              <a:t>۲</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در </a:t>
            </a:r>
            <a:r>
              <a:rPr lang="ar-SA" dirty="0">
                <a:cs typeface="B Nazanin" panose="00000400000000000000" pitchFamily="2" charset="-78"/>
              </a:rPr>
              <a:t>صورت فسخ بیمه­ نامه از ‌طرف بیمه‌گذار، حق‌بیمه تا زمان فسخ براساس حق‌بیمه هر ماه محاسبه می‌شود (کسر ماه یک ماه تمام منظور خواهد شد). در صورتی که تا زمان فسخ بیمه­ نامه، نسبت مجموع خسارت پرداختی و معوق به حق‌بیمه پرداختی آن بیشتر از </a:t>
            </a:r>
            <a:r>
              <a:rPr lang="fa-IR" dirty="0">
                <a:cs typeface="B Nazanin" panose="00000400000000000000" pitchFamily="2" charset="-78"/>
              </a:rPr>
              <a:t>۷۵</a:t>
            </a:r>
            <a:r>
              <a:rPr lang="ar-SA" dirty="0">
                <a:cs typeface="B Nazanin" panose="00000400000000000000" pitchFamily="2" charset="-78"/>
              </a:rPr>
              <a:t> درصد باشد، بیمه‌گذار متعهد است مانده حق‌بیمه سالیانه متعلقه را تا میزانی که نسبت مذکور به </a:t>
            </a:r>
            <a:r>
              <a:rPr lang="fa-IR" dirty="0">
                <a:cs typeface="B Nazanin" panose="00000400000000000000" pitchFamily="2" charset="-78"/>
              </a:rPr>
              <a:t>۷۵‌</a:t>
            </a:r>
            <a:r>
              <a:rPr lang="ar-SA" dirty="0">
                <a:cs typeface="B Nazanin" panose="00000400000000000000" pitchFamily="2" charset="-78"/>
              </a:rPr>
              <a:t> درصد برسد به بیمه‌گر پرداخت کند. بیمه‌گر می‌تواند برای دریافت مبلغ مذکور اقدام کند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۲۲-  </a:t>
            </a:r>
            <a:r>
              <a:rPr lang="ar-SA" dirty="0">
                <a:cs typeface="B Nazanin" panose="00000400000000000000" pitchFamily="2" charset="-78"/>
              </a:rPr>
              <a:t>بیمه‌گر باید حداکثر ظرف مدت پانزده روز کاری پس از تاریخ دریافت همه اسناد و مدارکی که بتواند به‌ وسیله آنها میزان خسارت وارده و حدود تعهد خود را تشخیص دهد، خسارات را پرداخت کند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۲۳</a:t>
            </a:r>
            <a:r>
              <a:rPr lang="en-US" dirty="0">
                <a:cs typeface="B Nazanin" panose="00000400000000000000" pitchFamily="2" charset="-78"/>
              </a:rPr>
              <a:t>-  </a:t>
            </a:r>
            <a:r>
              <a:rPr lang="ar-SA" dirty="0">
                <a:cs typeface="B Nazanin" panose="00000400000000000000" pitchFamily="2" charset="-78"/>
              </a:rPr>
              <a:t>هرگونه پیشنهاد و اظهار بیمه‌گذار و بیمه‌گر در رابطه با این بیمه‌نامه باید به ‌طور ‌کتبی به آخرین نشانی اعلام ‌شده ارسال شود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۲۴-  </a:t>
            </a:r>
            <a:r>
              <a:rPr lang="ar-SA" dirty="0">
                <a:cs typeface="B Nazanin" panose="00000400000000000000" pitchFamily="2" charset="-78"/>
              </a:rPr>
              <a:t>ارجاع به داوری: بیمه ­گر یا بیمه­ گذار می­توانند اختلاف خود را تا حد امکان از طریق مذاکره حل و فصل نمایند و چنانچه اختلاف از طریق مذاکره حل و فصل نشد، از طریق داوری یا مراجعه به دادگاه حل و فصل نمایند</a:t>
            </a:r>
            <a:r>
              <a:rPr lang="en-US" dirty="0">
                <a:cs typeface="B Nazanin" panose="00000400000000000000" pitchFamily="2" charset="-78"/>
              </a:rPr>
              <a:t>. </a:t>
            </a:r>
            <a:r>
              <a:rPr lang="ar-SA" dirty="0">
                <a:cs typeface="B Nazanin" panose="00000400000000000000" pitchFamily="2" charset="-78"/>
              </a:rPr>
              <a:t>برای اجرای داوری، طرفین می‌توانند یک نفر داور مرضی‌‌الطرفین را انتخاب کنند. در صورت عدم توافق برای انتخاب داور مرضی‌الطرفین هریک از طرفین داور انتخابی خود را به صورت کتبی به طرف دیگر معرفی می­کند. داوران منتخب داور سومی را انتخاب و پس از رسیدگی به موضوع اختلاف با اکثریت آرا اقدام به صدور رای داوری می‌کنند. هریک از طرفین حق‌الزحمه داور انتخابی خود را می‌پردازد و حق‌الزحمه داور سوم به تساوی تقسیم می‌شود. در صورتی که داوران منتخب برای انتخاب داور سوم به توافق نرسند موضوع از طریق مراجعه به دادگاه حل و فصل می شود</a:t>
            </a:r>
            <a:r>
              <a:rPr lang="en-US" dirty="0">
                <a:cs typeface="B Nazanin" panose="00000400000000000000" pitchFamily="2" charset="-78"/>
              </a:rPr>
              <a:t>.</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524087117"/>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85000" lnSpcReduction="10000"/>
          </a:bodyPr>
          <a:lstStyle/>
          <a:p>
            <a:pPr algn="justLow" rtl="1"/>
            <a:r>
              <a:rPr lang="ar-SA" dirty="0">
                <a:cs typeface="B Nazanin" panose="00000400000000000000" pitchFamily="2" charset="-78"/>
              </a:rPr>
              <a:t>فصل چهارم: سایر مقررات</a:t>
            </a:r>
            <a:endParaRPr lang="en-US" dirty="0">
              <a:cs typeface="B Nazanin" panose="00000400000000000000" pitchFamily="2" charset="-78"/>
            </a:endParaRPr>
          </a:p>
          <a:p>
            <a:pPr algn="justLow" rtl="1"/>
            <a:r>
              <a:rPr lang="ar-SA" dirty="0">
                <a:cs typeface="B Nazanin" panose="00000400000000000000" pitchFamily="2" charset="-78"/>
              </a:rPr>
              <a:t>ماده </a:t>
            </a:r>
            <a:r>
              <a:rPr lang="fa-IR" dirty="0">
                <a:cs typeface="B Nazanin" panose="00000400000000000000" pitchFamily="2" charset="-78"/>
              </a:rPr>
              <a:t>۲۵</a:t>
            </a:r>
            <a:r>
              <a:rPr lang="en-US" dirty="0">
                <a:cs typeface="B Nazanin" panose="00000400000000000000" pitchFamily="2" charset="-78"/>
              </a:rPr>
              <a:t>-  </a:t>
            </a:r>
            <a:r>
              <a:rPr lang="ar-SA" dirty="0">
                <a:cs typeface="B Nazanin" panose="00000400000000000000" pitchFamily="2" charset="-78"/>
              </a:rPr>
              <a:t>بیمه ­گر مشروط به رعایت ضوابط زیر می‌تواند بیمه‌نامه درمان خانواده و یا بیمه ­نامه برای مواردی که تعداد افراد تحت پوشش در یک گروه کمتر از</a:t>
            </a:r>
            <a:r>
              <a:rPr lang="fa-IR" dirty="0">
                <a:cs typeface="B Nazanin" panose="00000400000000000000" pitchFamily="2" charset="-78"/>
              </a:rPr>
              <a:t>۵۰</a:t>
            </a:r>
            <a:r>
              <a:rPr lang="ar-SA" dirty="0">
                <a:cs typeface="B Nazanin" panose="00000400000000000000" pitchFamily="2" charset="-78"/>
              </a:rPr>
              <a:t> نفر باشد، ارایه نماید</a:t>
            </a:r>
            <a:r>
              <a:rPr lang="en-US" dirty="0">
                <a:cs typeface="B Nazanin" panose="00000400000000000000" pitchFamily="2" charset="-78"/>
              </a:rPr>
              <a:t>:</a:t>
            </a:r>
          </a:p>
          <a:p>
            <a:pPr algn="justLow" rtl="1"/>
            <a:r>
              <a:rPr lang="fa-IR" dirty="0">
                <a:cs typeface="B Nazanin" panose="00000400000000000000" pitchFamily="2" charset="-78"/>
              </a:rPr>
              <a:t>۱</a:t>
            </a:r>
            <a:r>
              <a:rPr lang="en-US" dirty="0">
                <a:cs typeface="B Nazanin" panose="00000400000000000000" pitchFamily="2" charset="-78"/>
              </a:rPr>
              <a:t>-    </a:t>
            </a:r>
            <a:r>
              <a:rPr lang="ar-SA" dirty="0">
                <a:cs typeface="B Nazanin" panose="00000400000000000000" pitchFamily="2" charset="-78"/>
              </a:rPr>
              <a:t>هر یک از اعضای اصلی گروه یا سرپرست خانواده باید فرم پرسش‌نامه سلامتی ارایه‌شده توسط بیمه‌گر را برای خود و افراد تحت تکفل خود به ‌‌طورکامل و خوانا تکمیل کند. سپس در صورت تشخیص پزشک معتمد بیمه‌گر، معاینه پزشکی و اقدامات تشخیصی مورد نیاز با هزینه متقاضی انجام می­شود</a:t>
            </a:r>
            <a:r>
              <a:rPr lang="en-US" dirty="0">
                <a:cs typeface="B Nazanin" panose="00000400000000000000" pitchFamily="2" charset="-78"/>
              </a:rPr>
              <a:t>.</a:t>
            </a:r>
          </a:p>
          <a:p>
            <a:pPr algn="justLow" rtl="1"/>
            <a:r>
              <a:rPr lang="fa-IR" dirty="0">
                <a:cs typeface="B Nazanin" panose="00000400000000000000" pitchFamily="2" charset="-78"/>
              </a:rPr>
              <a:t>۲</a:t>
            </a:r>
            <a:r>
              <a:rPr lang="en-US" dirty="0">
                <a:cs typeface="B Nazanin" panose="00000400000000000000" pitchFamily="2" charset="-78"/>
              </a:rPr>
              <a:t>-    </a:t>
            </a:r>
            <a:r>
              <a:rPr lang="ar-SA" dirty="0">
                <a:cs typeface="B Nazanin" panose="00000400000000000000" pitchFamily="2" charset="-78"/>
              </a:rPr>
              <a:t>متقاضی موظف است برای همه اعضای گروه یا افراد تحت تکفل، پوشش این بیمه را درخواست کند؛ اما بیمه‌گر می‌تواند با توجه به پاسخ­ های مندرج در پرسش‌نامه سلامتی و یا معاینات و اقدامات تشخیصی، از ارایه پوشش بیمه ­ای به فرد یا افرادی از گروه یا افراد تحت تکفل خود و یا پوشش هزینه زایمان و یا بیماری‌هایی که سابقه قبلی آنها بر اساس مستندات محرز شود و فرد از آن مطلع بوده است، خودداری کند</a:t>
            </a:r>
            <a:r>
              <a:rPr lang="en-US" dirty="0">
                <a:cs typeface="B Nazanin" panose="00000400000000000000" pitchFamily="2" charset="-78"/>
              </a:rPr>
              <a:t>.</a:t>
            </a:r>
          </a:p>
          <a:p>
            <a:pPr algn="justLow" rtl="1"/>
            <a:r>
              <a:rPr lang="ar-SA" dirty="0">
                <a:cs typeface="B Nazanin" panose="00000400000000000000" pitchFamily="2" charset="-78"/>
              </a:rPr>
              <a:t>تبصره: بیمه ­گر می­تواند مشروط به اخذ پرسشنامه سلامتی و انجام معاینه پزشکی و اقدامات تشخیصی مورد نیاز، بیمه درمان انفرادی صادر نماید</a:t>
            </a:r>
            <a:endParaRPr lang="en-US" dirty="0">
              <a:cs typeface="B Nazanin" panose="00000400000000000000" pitchFamily="2" charset="-78"/>
            </a:endParaRPr>
          </a:p>
          <a:p>
            <a:pPr algn="justLow" rtl="1"/>
            <a:r>
              <a:rPr lang="ar-SA" dirty="0">
                <a:cs typeface="B Nazanin" panose="00000400000000000000" pitchFamily="2" charset="-78"/>
              </a:rPr>
              <a:t>ماده </a:t>
            </a:r>
            <a:r>
              <a:rPr lang="fa-IR" dirty="0">
                <a:cs typeface="B Nazanin" panose="00000400000000000000" pitchFamily="2" charset="-78"/>
              </a:rPr>
              <a:t>۲۶-  </a:t>
            </a:r>
            <a:r>
              <a:rPr lang="ar-SA" dirty="0">
                <a:cs typeface="B Nazanin" panose="00000400000000000000" pitchFamily="2" charset="-78"/>
              </a:rPr>
              <a:t>بیمه مرکزی ج.ا. ایران می‌تواند با ارایه پوشش برای مواردی که در ماده </a:t>
            </a:r>
            <a:r>
              <a:rPr lang="fa-IR" dirty="0">
                <a:cs typeface="B Nazanin" panose="00000400000000000000" pitchFamily="2" charset="-78"/>
              </a:rPr>
              <a:t>۳</a:t>
            </a:r>
            <a:r>
              <a:rPr lang="ar-SA" dirty="0">
                <a:cs typeface="B Nazanin" panose="00000400000000000000" pitchFamily="2" charset="-78"/>
              </a:rPr>
              <a:t> این آیین‌نامه ذکر نشده است و همچنین ارایه پوشش بیمه به گروه­ هایی که با هدف اخذ بیمه تشکیل می­شوند، موافقت کند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۲۷</a:t>
            </a:r>
            <a:r>
              <a:rPr lang="en-US" dirty="0">
                <a:cs typeface="B Nazanin" panose="00000400000000000000" pitchFamily="2" charset="-78"/>
              </a:rPr>
              <a:t>-  </a:t>
            </a:r>
            <a:r>
              <a:rPr lang="ar-SA" dirty="0">
                <a:cs typeface="B Nazanin" panose="00000400000000000000" pitchFamily="2" charset="-78"/>
              </a:rPr>
              <a:t>بیمه­ گر مجاز به ارایه پوشش خارج از موارد پیش­بینی شده در این آیین </a:t>
            </a:r>
            <a:r>
              <a:rPr lang="en-US" dirty="0">
                <a:cs typeface="B Nazanin" panose="00000400000000000000" pitchFamily="2" charset="-78"/>
              </a:rPr>
              <a:t>­</a:t>
            </a:r>
            <a:r>
              <a:rPr lang="ar-SA" dirty="0">
                <a:cs typeface="B Nazanin" panose="00000400000000000000" pitchFamily="2" charset="-78"/>
              </a:rPr>
              <a:t>نامه و یا مجوز صادره از سوی بیمه مرکزی ج.ا.ایران تحت عناوینی از قبیل صندوق تکمله درمان و عناوین مشابه نمی­باشد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۲۸-  </a:t>
            </a:r>
            <a:r>
              <a:rPr lang="ar-SA" dirty="0">
                <a:cs typeface="B Nazanin" panose="00000400000000000000" pitchFamily="2" charset="-78"/>
              </a:rPr>
              <a:t>موسسه بیمه در چارچوب ضوابطی که توسط بیمه مرکزی ج.ا. ایران ابلاغ خواهد شد می‌تواند بیمه­ نامه با حق­ بیمه شناور صادر نماید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۲۹-  </a:t>
            </a:r>
            <a:r>
              <a:rPr lang="ar-SA" dirty="0">
                <a:cs typeface="B Nazanin" panose="00000400000000000000" pitchFamily="2" charset="-78"/>
              </a:rPr>
              <a:t>دستورالعمل نحوه رسیدگی به اسناد هزینه­ های تشخیصی - درمانی و الکترونیکی کردن تبادل اطلاعات مربوط به ارزیابی و رسیدگی به اسناد هزینه­ های موضوع این آیین­نامه حداکثر ظرف شش ماه از تاریخ ابلاغ این آیین­نامه توسط سندیکای بیمه­ گران ایران تنظیم و پس از تایید بیمه مرکزی ج.ا.ایران به موسسات بیمه ابلاغ خواهد شد</a:t>
            </a:r>
            <a:r>
              <a:rPr lang="en-US" dirty="0">
                <a:cs typeface="B Nazanin" panose="00000400000000000000" pitchFamily="2" charset="-78"/>
              </a:rPr>
              <a:t>.</a:t>
            </a:r>
          </a:p>
          <a:p>
            <a:r>
              <a:rPr lang="en-US" dirty="0"/>
              <a:t> </a:t>
            </a:r>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4054263203"/>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r>
              <a:rPr lang="fa-IR" sz="19900" dirty="0" smtClean="0">
                <a:cs typeface="B Arash" panose="00000400000000000000" pitchFamily="2" charset="-78"/>
              </a:rPr>
              <a:t>بیمه عمر زمانی</a:t>
            </a:r>
            <a:endParaRPr lang="en-US" sz="19900" dirty="0">
              <a:cs typeface="B Arash" panose="00000400000000000000" pitchFamily="2" charset="-78"/>
            </a:endParaRPr>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3835449043"/>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gn="justLow" rtl="1"/>
            <a:r>
              <a:rPr lang="fa-IR" sz="2000" b="1" dirty="0">
                <a:cs typeface="B Nazanin" panose="00000400000000000000" pitchFamily="2" charset="-78"/>
              </a:rPr>
              <a:t>فصل اول - کلیات</a:t>
            </a:r>
          </a:p>
          <a:p>
            <a:pPr algn="justLow" rtl="1"/>
            <a:r>
              <a:rPr lang="fa-IR" sz="2000" dirty="0">
                <a:cs typeface="B Nazanin" panose="00000400000000000000" pitchFamily="2" charset="-78"/>
              </a:rPr>
              <a:t>ماده 1- بیمه گر : شرکت سهامی بیمه ایران که جبران خسارت ناشی از وقوع حوادث احتمالی را بر طبق شرایط این قرارداد بعهده دارد.</a:t>
            </a:r>
          </a:p>
          <a:p>
            <a:pPr algn="justLow" rtl="1"/>
            <a:r>
              <a:rPr lang="fa-IR" sz="2000" dirty="0">
                <a:cs typeface="B Nazanin" panose="00000400000000000000" pitchFamily="2" charset="-78"/>
              </a:rPr>
              <a:t>ماده 2- بیمه گذار : شرکت سهامی بیمه ایران که شخصیت حقوقی آن برای بیمه گر محرز گردیده و متعهد پرداخت حق بیمه قرارداد در وجه بیمه گر میباشد.</a:t>
            </a:r>
          </a:p>
          <a:p>
            <a:pPr algn="justLow" rtl="1"/>
            <a:r>
              <a:rPr lang="fa-IR" sz="2000" dirty="0">
                <a:cs typeface="B Nazanin" panose="00000400000000000000" pitchFamily="2" charset="-78"/>
              </a:rPr>
              <a:t>ماده 3- بیمه شدگان : عبارتند از کلیه کارکنان بیمه گذار که توسط بیمه گذار به بیمه گر معرفی می شوند.</a:t>
            </a:r>
          </a:p>
          <a:p>
            <a:pPr algn="justLow" rtl="1"/>
            <a:r>
              <a:rPr lang="fa-IR" sz="2000" dirty="0">
                <a:cs typeface="B Nazanin" panose="00000400000000000000" pitchFamily="2" charset="-78"/>
              </a:rPr>
              <a:t/>
            </a:r>
            <a:br>
              <a:rPr lang="fa-IR" sz="2000" dirty="0">
                <a:cs typeface="B Nazanin" panose="00000400000000000000" pitchFamily="2" charset="-78"/>
              </a:rPr>
            </a:br>
            <a:r>
              <a:rPr lang="fa-IR" sz="2000" dirty="0">
                <a:cs typeface="B Nazanin" panose="00000400000000000000" pitchFamily="2" charset="-78"/>
              </a:rPr>
              <a:t>تبصره1: بیمه شدگان این قرارداد حداکثر تا سن 70 سال تمام تحت پوشش بیمه میباشند.</a:t>
            </a:r>
          </a:p>
          <a:p>
            <a:pPr algn="justLow" rtl="1"/>
            <a:r>
              <a:rPr lang="fa-IR" sz="2000" dirty="0">
                <a:cs typeface="B Nazanin" panose="00000400000000000000" pitchFamily="2" charset="-78"/>
              </a:rPr>
              <a:t/>
            </a:r>
            <a:br>
              <a:rPr lang="fa-IR" sz="2000" dirty="0">
                <a:cs typeface="B Nazanin" panose="00000400000000000000" pitchFamily="2" charset="-78"/>
              </a:rPr>
            </a:br>
            <a:r>
              <a:rPr lang="fa-IR" sz="2000" dirty="0">
                <a:cs typeface="B Nazanin" panose="00000400000000000000" pitchFamily="2" charset="-78"/>
              </a:rPr>
              <a:t>تبصره2: حداقل 70% از کل کارکنان میبایستی جهت اخذ پوشش بیمه ای معرفی گردند.</a:t>
            </a:r>
          </a:p>
          <a:p>
            <a:pPr algn="r" rtl="1"/>
            <a:r>
              <a:rPr lang="fa-IR" sz="2000" dirty="0">
                <a:cs typeface="B Nazanin" panose="00000400000000000000" pitchFamily="2" charset="-78"/>
              </a:rPr>
              <a:t>بیمه گذار</a:t>
            </a:r>
            <a:br>
              <a:rPr lang="fa-IR" sz="2000" dirty="0">
                <a:cs typeface="B Nazanin" panose="00000400000000000000" pitchFamily="2" charset="-78"/>
              </a:rPr>
            </a:br>
            <a:r>
              <a:rPr lang="fa-IR" sz="2000" dirty="0">
                <a:cs typeface="B Nazanin" panose="00000400000000000000" pitchFamily="2" charset="-78"/>
              </a:rPr>
              <a:t>تبصره3: بیمه گر میتواند به انتخاب خود از تعدادی متقاضی بیمه معاینات پزشکی بعمل آورده و متعاقباً در رد و قبول و همچنین تائید پوشش بیمه ای بعضی از آنان با اضافه نرخ پزشکی مختار است بهرحال شروع و اعتبار پوشش هر یک از کارکنان پس از تائید کتبی بیمه گر طی الحاقی میباشد.</a:t>
            </a:r>
          </a:p>
          <a:p>
            <a:pPr algn="justLow" rtl="1"/>
            <a:r>
              <a:rPr lang="fa-IR" sz="2000" dirty="0">
                <a:cs typeface="B Nazanin" panose="00000400000000000000" pitchFamily="2" charset="-78"/>
              </a:rPr>
              <a:t>ماده 4 - موضوع بیمه : موضوع این قرارداد عبارت از بیمه عمر زمانی (فوت بهرعلت) کارکنان بیمه گذار براساس شرایط مقرر در این قرارداد میباشد.</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1699969376"/>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92500"/>
          </a:bodyPr>
          <a:lstStyle/>
          <a:p>
            <a:pPr algn="r" rtl="1">
              <a:lnSpc>
                <a:spcPct val="100000"/>
              </a:lnSpc>
            </a:pPr>
            <a:r>
              <a:rPr lang="fa-IR" sz="2200" b="1" dirty="0">
                <a:cs typeface="B Nazanin" panose="00000400000000000000" pitchFamily="2" charset="-78"/>
              </a:rPr>
              <a:t>فصل دوم- وظائف و تعهدات بیمه گذار</a:t>
            </a:r>
          </a:p>
          <a:p>
            <a:pPr algn="r" rtl="1">
              <a:lnSpc>
                <a:spcPct val="100000"/>
              </a:lnSpc>
            </a:pPr>
            <a:r>
              <a:rPr lang="fa-IR" sz="2200" dirty="0">
                <a:cs typeface="B Nazanin" panose="00000400000000000000" pitchFamily="2" charset="-78"/>
              </a:rPr>
              <a:t>ماده 5- : بیمه گذار موظف است هنگام عقد قرارداد و حداکثر ظرف مدت 15 روز از تاریخ شروع قرارداد، اسامی ومشخصات بیمه شدگان را در دونسخه بدون قلم خوردگی و با خط خوانا، ترجیحاً بوسیله رایانه، تهیه نموده و جهت بیمه گر ارسال نماید.</a:t>
            </a:r>
          </a:p>
          <a:p>
            <a:pPr algn="r" rtl="1">
              <a:lnSpc>
                <a:spcPct val="100000"/>
              </a:lnSpc>
            </a:pPr>
            <a:r>
              <a:rPr lang="fa-IR" sz="2200" dirty="0">
                <a:cs typeface="B Nazanin" panose="00000400000000000000" pitchFamily="2" charset="-78"/>
              </a:rPr>
              <a:t/>
            </a:r>
            <a:br>
              <a:rPr lang="fa-IR" sz="2200" dirty="0">
                <a:cs typeface="B Nazanin" panose="00000400000000000000" pitchFamily="2" charset="-78"/>
              </a:rPr>
            </a:br>
            <a:r>
              <a:rPr lang="fa-IR" sz="2200" dirty="0">
                <a:cs typeface="B Nazanin" panose="00000400000000000000" pitchFamily="2" charset="-78"/>
              </a:rPr>
              <a:t>تبصره 1: لیست اسامی و مشخصات بیمه شدگان میباید حاوی اطلاعات زیر باشد : شماره ردیف که همان شماره بیمه-ای بیمه شده میباشد، نام و نام خانوادگی، تاریخ تولد (روز/ماه/ سال)، شماره شناسنامه، محل صدور و شغل سازمانی.</a:t>
            </a:r>
          </a:p>
          <a:p>
            <a:pPr algn="r" rtl="1">
              <a:lnSpc>
                <a:spcPct val="100000"/>
              </a:lnSpc>
            </a:pPr>
            <a:r>
              <a:rPr lang="fa-IR" sz="2200" dirty="0">
                <a:cs typeface="B Nazanin" panose="00000400000000000000" pitchFamily="2" charset="-78"/>
              </a:rPr>
              <a:t/>
            </a:r>
            <a:br>
              <a:rPr lang="fa-IR" sz="2200" dirty="0">
                <a:cs typeface="B Nazanin" panose="00000400000000000000" pitchFamily="2" charset="-78"/>
              </a:rPr>
            </a:br>
            <a:r>
              <a:rPr lang="fa-IR" sz="2200" dirty="0">
                <a:cs typeface="B Nazanin" panose="00000400000000000000" pitchFamily="2" charset="-78"/>
              </a:rPr>
              <a:t>تبصره 2: دو نسخه فهرست اسامی و مشخصات بیمه شدگان که توسط بیمه گذار تهیه گردیده میبایست به امضاء طرفین رسیده ممهور و مبادله گردد. چنین لیستی برای احراز هویت بیمه شدگان به هنگام پرداخت غرامت، مورد عمل و استناد بیمه گر قرار خواهد گرفت.</a:t>
            </a:r>
          </a:p>
          <a:p>
            <a:pPr algn="r" rtl="1">
              <a:lnSpc>
                <a:spcPct val="100000"/>
              </a:lnSpc>
            </a:pPr>
            <a:r>
              <a:rPr lang="fa-IR" sz="2200" dirty="0">
                <a:cs typeface="B Nazanin" panose="00000400000000000000" pitchFamily="2" charset="-78"/>
              </a:rPr>
              <a:t/>
            </a:r>
            <a:br>
              <a:rPr lang="fa-IR" sz="2200" dirty="0">
                <a:cs typeface="B Nazanin" panose="00000400000000000000" pitchFamily="2" charset="-78"/>
              </a:rPr>
            </a:br>
            <a:r>
              <a:rPr lang="fa-IR" sz="2200" dirty="0">
                <a:cs typeface="B Nazanin" panose="00000400000000000000" pitchFamily="2" charset="-78"/>
              </a:rPr>
              <a:t>تبصره 3: بیمه گذار مکلف است در طول مدت قرارداد تغییرات ماهانه ناشی از افزایش و کاهش بیمه شدگان را مطابق تبصره یک و تبصره دو ماده پنج حداکثر تا پایان ماه بعد برای بیمه گر ارسال نماید. </a:t>
            </a:r>
            <a:br>
              <a:rPr lang="fa-IR" sz="2200" dirty="0">
                <a:cs typeface="B Nazanin" panose="00000400000000000000" pitchFamily="2" charset="-78"/>
              </a:rPr>
            </a:br>
            <a:r>
              <a:rPr lang="fa-IR" sz="2200" dirty="0">
                <a:cs typeface="B Nazanin" panose="00000400000000000000" pitchFamily="2" charset="-78"/>
              </a:rPr>
              <a:t>افرادی که در طول مدت قرارداد میتوانند به عداد بیمه شدگان اضافه شوند کارکنان جدید الاستخدام میباشند و موارد حذف بیمه شدگان عبارتست از کارکنانی که رابطه همکاری یا استخدامی آنان با بیمه گذار قطع میشود. </a:t>
            </a:r>
            <a:br>
              <a:rPr lang="fa-IR" sz="2200" dirty="0">
                <a:cs typeface="B Nazanin" panose="00000400000000000000" pitchFamily="2" charset="-78"/>
              </a:rPr>
            </a:br>
            <a:r>
              <a:rPr lang="fa-IR" sz="2200" dirty="0">
                <a:cs typeface="B Nazanin" panose="00000400000000000000" pitchFamily="2" charset="-78"/>
              </a:rPr>
              <a:t>تاریخ موثر برای پوشش بیمه ای کارکنان جدیدالاستخدام از تاریخ استخدام و تاریخ موثر برای حذف پوشش بیمه ای کارکنان حذفی از تاریخ قطع همکاری میباشد منوط به اینکه اسامی آنها با رعایت ضرب الاجل تبصره سه ماده پنج، حداکثر تا پایان ماه بعد از طرف بیمه گذار کتباً بهبیمه گر اعلام شده باشد در غیر اینصورت تاریخ موثر برای انجام تغییرات از تاریخ دریافت تقاضای کتبی بیمه گذار توسط بیمه گر خواهد بود.</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3437368361"/>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92500"/>
          </a:bodyPr>
          <a:lstStyle/>
          <a:p>
            <a:pPr algn="justLow" rtl="1"/>
            <a:r>
              <a:rPr lang="fa-IR" sz="2200" dirty="0">
                <a:cs typeface="B Nazanin" panose="00000400000000000000" pitchFamily="2" charset="-78"/>
              </a:rPr>
              <a:t>تبصره 4: بیمه شدگانیکه اسامی و مشخصات آنان در لیست اسامی موضوع تبصره دو ماده پنج قرارداد درج نباشد باستناد از قلم افتادگی نمی توانند از ابتدای قرارداد در عداد بیمه شدگان این قرارداد قرار بگیرند. پوشش بیمه-ای اینگونه افراد منوط به موافقت بیمه گر، از تاریخ دریافت تقاضای کتبی بیمه گذار توسط بیمه گرخواهد بود.</a:t>
            </a:r>
          </a:p>
          <a:p>
            <a:pPr algn="justLow" rtl="1"/>
            <a:r>
              <a:rPr lang="fa-IR" sz="2200" dirty="0">
                <a:cs typeface="B Nazanin" panose="00000400000000000000" pitchFamily="2" charset="-78"/>
              </a:rPr>
              <a:t>تبصره 5: بهرحال شروع بیمه برای هر یک از بیمه شدگان از تاریخ مندرج در الحاقی تائید پوشش بیمه ای صادره توسط بیمه گر خواهد بود.</a:t>
            </a:r>
          </a:p>
          <a:p>
            <a:pPr algn="justLow" rtl="1"/>
            <a:r>
              <a:rPr lang="fa-IR" sz="2200" dirty="0">
                <a:cs typeface="B Nazanin" panose="00000400000000000000" pitchFamily="2" charset="-78"/>
              </a:rPr>
              <a:t>ماده 6 : حق بیمه : بیمه گذار موظف است براساس تعداد کل بیمه شدگان بطور یکجا در هنگام شروع قرارداد در وجه بیمه گر پرداخت نماید.</a:t>
            </a:r>
          </a:p>
          <a:p>
            <a:pPr algn="justLow" rtl="1"/>
            <a:r>
              <a:rPr lang="fa-IR" sz="2200" dirty="0">
                <a:cs typeface="B Nazanin" panose="00000400000000000000" pitchFamily="2" charset="-78"/>
              </a:rPr>
              <a:t>تبصره 1: حق بیمه سالانه باید بلافاصله در شروع قرارداد پرداخت گردد و ضرب الاجل پرداخت حق بیمه حداکثر 15 روز از تاریخ شروع میباشد.</a:t>
            </a:r>
          </a:p>
          <a:p>
            <a:pPr algn="justLow" rtl="1"/>
            <a:r>
              <a:rPr lang="fa-IR" sz="2200" dirty="0">
                <a:cs typeface="B Nazanin" panose="00000400000000000000" pitchFamily="2" charset="-78"/>
              </a:rPr>
              <a:t>تبصره 2: حق بیمه الحاقیه های صادره مربوط به تغییرات طول قرارداد اعم از افزایش و کاهش تعداد بیمه شدگان براساس روز شمار محاسبه خواهد شد.</a:t>
            </a:r>
          </a:p>
          <a:p>
            <a:pPr algn="justLow" rtl="1"/>
            <a:r>
              <a:rPr lang="fa-IR" sz="2200" dirty="0">
                <a:cs typeface="B Nazanin" panose="00000400000000000000" pitchFamily="2" charset="-78"/>
              </a:rPr>
              <a:t>تبصره 3: حق بیمه مربوط به تغییرات ماهانه بیمه شدگان (افزایش و کاهش) که بوسیله الحاقی تعیین میگردد میبایست حداکثر تا پایان ماه بعد تسویه شود.</a:t>
            </a:r>
          </a:p>
          <a:p>
            <a:pPr algn="justLow" rtl="1"/>
            <a:r>
              <a:rPr lang="fa-IR" sz="2200" dirty="0">
                <a:cs typeface="B Nazanin" panose="00000400000000000000" pitchFamily="2" charset="-78"/>
              </a:rPr>
              <a:t>تبصره 4: در هر صورت انجام تعهدات بیمه گذار مقدم بر تعهدات بیمه گر میباشد.</a:t>
            </a:r>
          </a:p>
          <a:p>
            <a:pPr algn="justLow" rtl="1"/>
            <a:r>
              <a:rPr lang="fa-IR" sz="2200" dirty="0">
                <a:cs typeface="B Nazanin" panose="00000400000000000000" pitchFamily="2" charset="-78"/>
              </a:rPr>
              <a:t>ماده 7: اصل حسن نیت : بیمه گذار مکلف است با رعایت دقت و صداقت در پاسخ به پرسشهای بیمه گر کلیه اطلاعات خود را در اختیار بیمه گر قرار دهد، اگر بیمهگذار در پاسخ به پرسشهای بیمه گر عمداً از اظهار مطلبی خودداری نماید و یا عمداً برخلاف واقع اظهار بنماید، قرارداد باطل و بلااثر خواهد بود. ولواینکه مطلبی که کتمان شده یا برخلاف واقع اظهار شده هیچ گونه تاثیری در وقوع بیماری یا حادثه نداشته باشد. در این صورت نه فقط وجوه پرداختی بیمه گذار مسترد نخواهد شد بلکه بیمه گر استحقاق دریافت مانده حق بیمه را نیز دارد.</a:t>
            </a:r>
          </a:p>
          <a:p>
            <a:pPr algn="justLow" rtl="1"/>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2622164949"/>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gn="r" rtl="1"/>
            <a:r>
              <a:rPr lang="fa-IR" sz="2000" b="1" dirty="0">
                <a:cs typeface="B Nazanin" panose="00000400000000000000" pitchFamily="2" charset="-78"/>
              </a:rPr>
              <a:t>فصل سوم- شرایط و میزان تعهدات بیمه گر</a:t>
            </a:r>
          </a:p>
          <a:p>
            <a:pPr algn="r" rtl="1"/>
            <a:r>
              <a:rPr lang="fa-IR" sz="2000" dirty="0">
                <a:cs typeface="B Nazanin" panose="00000400000000000000" pitchFamily="2" charset="-78"/>
              </a:rPr>
              <a:t>ماده 8- بیمه گر متعهد است در ازاء انجام وظایف و تعهدات بیمه گذار، در صورت وقوع هریک از خطرات مشمول بیمه پس از دریافت کلیه اسناد و مدارک مثبته مندرج در ماده نهم سرمایه های موضوع این قرارداد را بشرح زیر در وجه بیمه گذار پرداخت نموده تا حسب مورد به ذینفع </a:t>
            </a:r>
            <a:r>
              <a:rPr lang="fa-IR" sz="2000" dirty="0" smtClean="0">
                <a:cs typeface="B Nazanin" panose="00000400000000000000" pitchFamily="2" charset="-78"/>
              </a:rPr>
              <a:t>قانونی بیمه</a:t>
            </a:r>
            <a:r>
              <a:rPr lang="fa-IR" sz="2000" dirty="0">
                <a:cs typeface="B Nazanin" panose="00000400000000000000" pitchFamily="2" charset="-78"/>
              </a:rPr>
              <a:t> شده تادیه نماید : </a:t>
            </a:r>
            <a:br>
              <a:rPr lang="fa-IR" sz="2000" dirty="0">
                <a:cs typeface="B Nazanin" panose="00000400000000000000" pitchFamily="2" charset="-78"/>
              </a:rPr>
            </a:br>
            <a:r>
              <a:rPr lang="fa-IR" sz="2000" dirty="0">
                <a:cs typeface="B Nazanin" panose="00000400000000000000" pitchFamily="2" charset="-78"/>
              </a:rPr>
              <a:t>- پرداخت غرامت عمر زمانی (فوت بهر علت) مشمول بیمه جهت هر یک از بیمه شدگان در طول سال قرارداد مبلغ 000/000/ ریال</a:t>
            </a:r>
          </a:p>
          <a:p>
            <a:pPr algn="r" rtl="1"/>
            <a:r>
              <a:rPr lang="fa-IR" sz="2000" b="1" dirty="0">
                <a:cs typeface="B Nazanin" panose="00000400000000000000" pitchFamily="2" charset="-78"/>
              </a:rPr>
              <a:t>فصل چهارم- مقررات گوناگون</a:t>
            </a:r>
          </a:p>
          <a:p>
            <a:pPr algn="r" rtl="1"/>
            <a:r>
              <a:rPr lang="fa-IR" sz="2000" dirty="0">
                <a:cs typeface="B Nazanin" panose="00000400000000000000" pitchFamily="2" charset="-78"/>
              </a:rPr>
              <a:t>ماده 9 : مدارک پرداخت خسارت</a:t>
            </a:r>
            <a:br>
              <a:rPr lang="fa-IR" sz="2000" dirty="0">
                <a:cs typeface="B Nazanin" panose="00000400000000000000" pitchFamily="2" charset="-78"/>
              </a:rPr>
            </a:br>
            <a:r>
              <a:rPr lang="fa-IR" sz="2000" dirty="0">
                <a:cs typeface="B Nazanin" panose="00000400000000000000" pitchFamily="2" charset="-78"/>
              </a:rPr>
              <a:t>در صورت فوت هر یک از بیمه شدگان، بیمه گذار مکلف است مراتب را، به محض اطلاع، حداکثر ظرف مدت ده روز از تاریخ اطلاع، به بیمه گر اعلام و متعاقباً مدارک مستند بشرخ ذیل را ارسال نماید. بدیهی است هرگونه مدارک مورد لزوم جهت تادیه و پرداخت غرامت مورد تعهد حسب مورد کتباً باطلاع بیمه گذار خواهد رسید.</a:t>
            </a:r>
          </a:p>
          <a:p>
            <a:pPr lvl="1" algn="r" rtl="1"/>
            <a:r>
              <a:rPr lang="fa-IR" dirty="0">
                <a:cs typeface="B Nazanin" panose="00000400000000000000" pitchFamily="2" charset="-78"/>
              </a:rPr>
              <a:t>اصل یا فتوکپی تائید شده خلاصه رونوشت فوت، صادره از طرف اداره آمار.</a:t>
            </a:r>
          </a:p>
          <a:p>
            <a:pPr lvl="1" algn="r" rtl="1"/>
            <a:r>
              <a:rPr lang="fa-IR" dirty="0">
                <a:cs typeface="B Nazanin" panose="00000400000000000000" pitchFamily="2" charset="-78"/>
              </a:rPr>
              <a:t>گواهی پزشک قانونی یا آخرین پزشک معالج مبنی بر تعیین علت فوت.</a:t>
            </a:r>
          </a:p>
          <a:p>
            <a:pPr lvl="1" algn="r" rtl="1"/>
            <a:r>
              <a:rPr lang="fa-IR" dirty="0">
                <a:cs typeface="B Nazanin" panose="00000400000000000000" pitchFamily="2" charset="-78"/>
              </a:rPr>
              <a:t>گزارش مشروح حادثه که توسط مراجع ذیصلاح تهیه شده باشد.</a:t>
            </a:r>
          </a:p>
          <a:p>
            <a:pPr algn="r" rtl="1"/>
            <a:r>
              <a:rPr lang="fa-IR" sz="2000" dirty="0">
                <a:cs typeface="B Nazanin" panose="00000400000000000000" pitchFamily="2" charset="-78"/>
              </a:rPr>
              <a:t>ماده10: هرگاه ثابت شود که بیمه شده عمداً بوسیله اظهارات کاذب و یا ارائه مدارک نادرست اقدام به دریافت وجوهی برای خود نموده است در این حالت نام بیمه شده از لیست قرارداد بیمه خارج شده و بیمه گر محق به دریافت وجوه ایست که تحت هر عنوان بابت غرامت به بیمه شده پرداخت نموده است.</a:t>
            </a:r>
          </a:p>
          <a:p>
            <a:pPr algn="justLow" rtl="1"/>
            <a:endParaRPr lang="en-US" sz="20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0056797"/>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rtl="1"/>
            <a:r>
              <a:rPr lang="fa-IR" sz="19900" b="1" dirty="0" smtClean="0">
                <a:latin typeface="AngsanaUPC" panose="02020603050405020304" pitchFamily="18" charset="-34"/>
                <a:cs typeface="B Arash" panose="00000400000000000000" pitchFamily="2" charset="-78"/>
              </a:rPr>
              <a:t>بیمه‏های</a:t>
            </a:r>
          </a:p>
          <a:p>
            <a:pPr rtl="1"/>
            <a:r>
              <a:rPr lang="fa-IR" sz="19900" b="1" dirty="0" smtClean="0">
                <a:latin typeface="AngsanaUPC" panose="02020603050405020304" pitchFamily="18" charset="-34"/>
                <a:cs typeface="B Arash" panose="00000400000000000000" pitchFamily="2" charset="-78"/>
              </a:rPr>
              <a:t>درمان</a:t>
            </a:r>
          </a:p>
          <a:p>
            <a:endParaRPr lang="en-US" sz="11500" b="1" dirty="0">
              <a:latin typeface="AngsanaUPC" panose="02020603050405020304" pitchFamily="18" charset="-34"/>
              <a:cs typeface="AngsanaUPC" panose="02020603050405020304" pitchFamily="18" charset="-34"/>
            </a:endParaRPr>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1269205265"/>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gn="justLow" rtl="1"/>
            <a:r>
              <a:rPr lang="fa-IR" sz="2200" dirty="0"/>
              <a:t> </a:t>
            </a:r>
            <a:r>
              <a:rPr lang="fa-IR" sz="2000" dirty="0">
                <a:cs typeface="B Nazanin" panose="00000400000000000000" pitchFamily="2" charset="-78"/>
              </a:rPr>
              <a:t>ماده 11: حداکثر سن بیمه شده هنگام وقوع خطر مشمول این قرارداد در مورد بیمه عمر زمانی 65 سال تمام پذیرفته میشود . بیمه گر نسبت به کسانی که سن آنها از سنوات اعلام شده بیشتر باشد هیچگونه تعهدی ندارد.</a:t>
            </a:r>
          </a:p>
          <a:p>
            <a:pPr algn="justLow" rtl="1"/>
            <a:r>
              <a:rPr lang="fa-IR" sz="2000" dirty="0">
                <a:cs typeface="B Nazanin" panose="00000400000000000000" pitchFamily="2" charset="-78"/>
              </a:rPr>
              <a:t>ماده 12 : حق بیمه </a:t>
            </a:r>
            <a:r>
              <a:rPr lang="fa-IR" sz="2000" dirty="0" smtClean="0">
                <a:cs typeface="B Nazanin" panose="00000400000000000000" pitchFamily="2" charset="-78"/>
              </a:rPr>
              <a:t>هائی که </a:t>
            </a:r>
            <a:r>
              <a:rPr lang="fa-IR" sz="2000" dirty="0">
                <a:cs typeface="B Nazanin" panose="00000400000000000000" pitchFamily="2" charset="-78"/>
              </a:rPr>
              <a:t>بابت قرارداد به بیمه گر پرداخت شده باشد قابل استرداد نیست مگر در موارد ذیل :</a:t>
            </a:r>
          </a:p>
          <a:p>
            <a:pPr algn="justLow" rtl="1"/>
            <a:r>
              <a:rPr lang="fa-IR" sz="2000" dirty="0">
                <a:cs typeface="B Nazanin" panose="00000400000000000000" pitchFamily="2" charset="-78"/>
              </a:rPr>
              <a:t>    اشتباه در محاسبه</a:t>
            </a:r>
          </a:p>
          <a:p>
            <a:pPr algn="justLow" rtl="1"/>
            <a:r>
              <a:rPr lang="fa-IR" sz="2000" dirty="0">
                <a:cs typeface="B Nazanin" panose="00000400000000000000" pitchFamily="2" charset="-78"/>
              </a:rPr>
              <a:t>    حق بیمه بیمه شدگانی که سن آنان از حداکثر سن مشمول بیمه بیشتر باشد و بابت نامبردگان اشتباهاً حق بیمه پرداخت شده باشد.</a:t>
            </a:r>
          </a:p>
          <a:p>
            <a:pPr algn="justLow" rtl="1"/>
            <a:r>
              <a:rPr lang="fa-IR" sz="2000" dirty="0">
                <a:cs typeface="B Nazanin" panose="00000400000000000000" pitchFamily="2" charset="-78"/>
              </a:rPr>
              <a:t>ماده 13 : هرگونه تغییر در شرایط این قرارداد با توافق طرفین و بوسیله صدور الحاقی که جزء لاینفک قرارداد میباشد انجام می گیرد.</a:t>
            </a:r>
          </a:p>
          <a:p>
            <a:pPr algn="justLow" rtl="1"/>
            <a:r>
              <a:rPr lang="fa-IR" sz="2000" dirty="0">
                <a:cs typeface="B Nazanin" panose="00000400000000000000" pitchFamily="2" charset="-78"/>
              </a:rPr>
              <a:t>ماده 14: تامین خطرات ناشی از جنگ از شمول پوششهای این قرارداد مستثنی بوده و تابع توافق جداگانه ای در مورد نرخ و شرایط آن میباشد.</a:t>
            </a:r>
          </a:p>
          <a:p>
            <a:pPr algn="justLow" rtl="1"/>
            <a:r>
              <a:rPr lang="fa-IR" sz="2000" dirty="0">
                <a:cs typeface="B Nazanin" panose="00000400000000000000" pitchFamily="2" charset="-78"/>
              </a:rPr>
              <a:t>تبصره: بیمه شدگان این قرارداد تحت پوشش بیمه فوت ناشی از عملکرد مهمات جنگی عمل نکرده ( در مناطقی که در زمان جنگ تحمیلی بعنوان مناطق جنگی شناخته شده اند) در زمان صلح و با توجه به میزان تعهدات مندرج در این قرارداد میباشند.</a:t>
            </a:r>
          </a:p>
          <a:p>
            <a:pPr algn="justLow" rtl="1"/>
            <a:r>
              <a:rPr lang="fa-IR" sz="2000" dirty="0">
                <a:cs typeface="B Nazanin" panose="00000400000000000000" pitchFamily="2" charset="-78"/>
              </a:rPr>
              <a:t>ماده 15: به منظور تسریع در رسیدگی و پرداخت خسارت بیمه شدگان، حق تحقیق و بررسی حادثه برای بیمه گر محفوظ میباشد. </a:t>
            </a:r>
          </a:p>
          <a:p>
            <a:pPr algn="justLow" rtl="1"/>
            <a:r>
              <a:rPr lang="fa-IR" sz="2000" dirty="0">
                <a:cs typeface="B Nazanin" panose="00000400000000000000" pitchFamily="2" charset="-78"/>
              </a:rPr>
              <a:t>ماده 16: حل اختلاف نظر : بیمه گر و بیمه گذار کوشش خواهند نمود هرگونه اختلاف ناشی از اجرای این قرارداد را از طریق مذاکرات فی مابین حل و فصل نماید. در غیر اینصورت رای مراجع ذیصلاح نافذ خواهد بود</a:t>
            </a:r>
            <a:r>
              <a:rPr lang="fa-IR" sz="2000" dirty="0" smtClean="0">
                <a:cs typeface="B Nazanin" panose="00000400000000000000" pitchFamily="2" charset="-78"/>
              </a:rPr>
              <a:t>.</a:t>
            </a:r>
          </a:p>
          <a:p>
            <a:pPr algn="justLow" rtl="1"/>
            <a:r>
              <a:rPr lang="fa-IR" sz="2100" dirty="0">
                <a:cs typeface="B Nazanin" panose="00000400000000000000" pitchFamily="2" charset="-78"/>
              </a:rPr>
              <a:t> ماده 17: مدت قرارداد : مدت این قرارداد یکسال تمام هجری شمسی است.</a:t>
            </a:r>
          </a:p>
          <a:p>
            <a:pPr algn="justLow" rtl="1"/>
            <a:r>
              <a:rPr lang="fa-IR" sz="2100" dirty="0">
                <a:cs typeface="B Nazanin" panose="00000400000000000000" pitchFamily="2" charset="-78"/>
              </a:rPr>
              <a:t>ماده 18: شرایط تمدید قرارداد : تمدید قرارداد برای سالهای بعد با توافق بیمه گر و بیمه گذار و با صدور الحاقی انجام خواهد شد.</a:t>
            </a:r>
          </a:p>
          <a:p>
            <a:pPr algn="justLow" rtl="1"/>
            <a:r>
              <a:rPr lang="fa-IR" sz="2100" dirty="0">
                <a:cs typeface="B Nazanin" panose="00000400000000000000" pitchFamily="2" charset="-78"/>
              </a:rPr>
              <a:t>ماده 19: در کلیه مواردیکه در این قرارداد ذکری به میان نیامده است تابع شرایط عمومی بیمه حوادث اشخاص شرکت سهامی بیمه ایران، عرف بیمه و قوانین جاری مملکت خواهد بود.</a:t>
            </a:r>
          </a:p>
          <a:p>
            <a:pPr algn="justLow" rtl="1"/>
            <a:endParaRPr lang="fa-IR" dirty="0"/>
          </a:p>
          <a:p>
            <a:pPr algn="justLow" rtl="1"/>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4589961"/>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lstStyle/>
          <a:p>
            <a:pPr lvl="0"/>
            <a:r>
              <a:rPr lang="fa-IR" sz="19900" dirty="0">
                <a:solidFill>
                  <a:prstClr val="black"/>
                </a:solidFill>
                <a:cs typeface="B Arash" panose="00000400000000000000" pitchFamily="2" charset="-78"/>
              </a:rPr>
              <a:t>بیمه </a:t>
            </a:r>
            <a:r>
              <a:rPr lang="fa-IR" sz="19900" dirty="0" smtClean="0">
                <a:solidFill>
                  <a:prstClr val="black"/>
                </a:solidFill>
                <a:cs typeface="B Arash" panose="00000400000000000000" pitchFamily="2" charset="-78"/>
              </a:rPr>
              <a:t>حوادث اشخاص</a:t>
            </a:r>
            <a:endParaRPr lang="en-US" sz="19900" dirty="0">
              <a:solidFill>
                <a:prstClr val="black"/>
              </a:solidFill>
              <a:cs typeface="B Arash" panose="00000400000000000000" pitchFamily="2" charset="-78"/>
            </a:endParaRPr>
          </a:p>
          <a:p>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6320028"/>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47500" lnSpcReduction="20000"/>
          </a:bodyPr>
          <a:lstStyle/>
          <a:p>
            <a:pPr rtl="1"/>
            <a:r>
              <a:rPr lang="fa-IR" sz="4200" b="1" dirty="0"/>
              <a:t> فصل اول- کلیات</a:t>
            </a:r>
          </a:p>
          <a:p>
            <a:pPr algn="justLow" rtl="1">
              <a:lnSpc>
                <a:spcPct val="110000"/>
              </a:lnSpc>
            </a:pPr>
            <a:r>
              <a:rPr lang="fa-IR" sz="3200" dirty="0">
                <a:cs typeface="B Nazanin" panose="00000400000000000000" pitchFamily="2" charset="-78"/>
              </a:rPr>
              <a:t>    ماده ۱- اساس قرارداد:این ‌بیمه‌نامه بر اساس قانون بیمه مصوب سال ۱۳۱۶ و پیشنهاد کتبی ‌ بیمه‌گزار (که جزو غیرقابل‌ تفکیک ‌بیمه‌نامه است) بین ‌بیمه‌گر و ‌ بیمه‌گزار تنظیم گردیده و مورد توافق طرفین است. آن قسمت از پیشنهاد کتبی ‌ بیمه‌گزار که ‌بیمه‌گر قبول نکرده و قبل از صدور ‌بیمه‌نامه به ‌ بیمه‌گزار اعلام کرده است جزو تعهدات ‌بیمه‌گر محسوب نمی‌‌گردد. در صورتی که ‌بیمه‌شده و ‌ بیمه‌گزار شخص واحد نباشد بیمه‌گزار باید رضایت کتبی ‌بیمه‌شده و در مورد ‌بیمه‌شده‌ای که اهلیت قانونی نداشته باشد موافقت ولی یا قیم او را به بیمه‌گر ارایه نماید و گرنه ‌بیمه‌نامه باطل است.</a:t>
            </a:r>
          </a:p>
          <a:p>
            <a:pPr algn="justLow" rtl="1">
              <a:lnSpc>
                <a:spcPct val="110000"/>
              </a:lnSpc>
            </a:pPr>
            <a:r>
              <a:rPr lang="fa-IR" sz="3200" dirty="0">
                <a:cs typeface="B Nazanin" panose="00000400000000000000" pitchFamily="2" charset="-78"/>
              </a:rPr>
              <a:t>    ماده ۲- تعاریف و اصطلاحات :این ‌بیمه‌نامه بر اساس قانون بیمه مصوب سال ۱۳۱۶ و پیشنهاد کتبی ‌ بیمه‌گزار (که جزو غیرقابل‌ تفکیک ‌بیمه‌نامه است) بین ‌بیمه‌گر و ‌ بیمه‌گزار تعاریف و اصطلاحات مذکور در این بیمه نامه صرف نظر از هر مفهوم دیگری که داشته باشد، با این مفاهیم استفاده شده‌اند.</a:t>
            </a:r>
          </a:p>
          <a:p>
            <a:pPr algn="justLow" rtl="1">
              <a:lnSpc>
                <a:spcPct val="110000"/>
              </a:lnSpc>
            </a:pPr>
            <a:r>
              <a:rPr lang="fa-IR" sz="3200" dirty="0">
                <a:cs typeface="B Nazanin" panose="00000400000000000000" pitchFamily="2" charset="-78"/>
              </a:rPr>
              <a:t>        </a:t>
            </a:r>
            <a:r>
              <a:rPr lang="fa-IR" sz="3200" dirty="0" smtClean="0">
                <a:cs typeface="B Nazanin" panose="00000400000000000000" pitchFamily="2" charset="-78"/>
              </a:rPr>
              <a:t>‌بیمه‌گر:‌ بیمه‌گر </a:t>
            </a:r>
            <a:r>
              <a:rPr lang="fa-IR" sz="3200" dirty="0">
                <a:cs typeface="B Nazanin" panose="00000400000000000000" pitchFamily="2" charset="-78"/>
              </a:rPr>
              <a:t>شرکت بیمه‌ای است که مشخصات آن در ‌بیمه‌نامه درج گردیده است و جبران خسارت و یا پرداخت غرامت ناشی از حوادث تعیین‌شده را طبق شرایط مقرر در این ‌بیمه‌نامه به عهده ‌می‌گیرد.</a:t>
            </a:r>
          </a:p>
          <a:p>
            <a:pPr algn="justLow" rtl="1">
              <a:lnSpc>
                <a:spcPct val="110000"/>
              </a:lnSpc>
            </a:pPr>
            <a:r>
              <a:rPr lang="fa-IR" sz="3200" dirty="0">
                <a:cs typeface="B Nazanin" panose="00000400000000000000" pitchFamily="2" charset="-78"/>
              </a:rPr>
              <a:t>        ‌بیمه‌گزار:‌ بیمه‌گزار شخص حقیقی یا حقوقی است که مشخصات وی در ‌بیمه‌نامه درج گردیده و موظف به پرداخت ‌حق‌بیمه و انجام سایر وظایف تعیین‌شده در بیمه‌نامه می‌باشد.</a:t>
            </a:r>
          </a:p>
          <a:p>
            <a:pPr algn="justLow" rtl="1">
              <a:lnSpc>
                <a:spcPct val="110000"/>
              </a:lnSpc>
            </a:pPr>
            <a:r>
              <a:rPr lang="fa-IR" sz="3200" dirty="0">
                <a:cs typeface="B Nazanin" panose="00000400000000000000" pitchFamily="2" charset="-78"/>
              </a:rPr>
              <a:t>        </a:t>
            </a:r>
            <a:r>
              <a:rPr lang="fa-IR" sz="3200" dirty="0" smtClean="0">
                <a:cs typeface="B Nazanin" panose="00000400000000000000" pitchFamily="2" charset="-78"/>
              </a:rPr>
              <a:t>‌بیمه‌شده : ‌بیمه‌شده </a:t>
            </a:r>
            <a:r>
              <a:rPr lang="fa-IR" sz="3200" dirty="0">
                <a:cs typeface="B Nazanin" panose="00000400000000000000" pitchFamily="2" charset="-78"/>
              </a:rPr>
              <a:t>شخصی است که مشخصات وی در ‌بیمه‌نامه درج شده است و بیمه‌گر متعهد به پرداخت خسارت و یا غرامت بدنی او به علت تحقق خطرات مشمول این ‌بیمه‌نامه است‌.</a:t>
            </a:r>
          </a:p>
          <a:p>
            <a:pPr algn="justLow" rtl="1">
              <a:lnSpc>
                <a:spcPct val="110000"/>
              </a:lnSpc>
            </a:pPr>
            <a:r>
              <a:rPr lang="fa-IR" sz="3200" dirty="0">
                <a:cs typeface="B Nazanin" panose="00000400000000000000" pitchFamily="2" charset="-78"/>
              </a:rPr>
              <a:t>        </a:t>
            </a:r>
            <a:r>
              <a:rPr lang="fa-IR" sz="3200" dirty="0" smtClean="0">
                <a:cs typeface="B Nazanin" panose="00000400000000000000" pitchFamily="2" charset="-78"/>
              </a:rPr>
              <a:t>ذی‌نفع:ذی‌نفع </a:t>
            </a:r>
            <a:r>
              <a:rPr lang="fa-IR" sz="3200" dirty="0">
                <a:cs typeface="B Nazanin" panose="00000400000000000000" pitchFamily="2" charset="-78"/>
              </a:rPr>
              <a:t>شخص یا اشخاص حقیقی یا حقوقی هستند که مشخصات آنان در ‌بیمه‌نامه درج گردیده است و خسارت و یا غرامت مربوط به ‌بیمه‌نامه به آنها پرداخت می‌شود. در صورتی‌که ذی‌نفع در بیمه‌نامه تعیین نشده باشد غرامت به بیمه‌شده و در صورت فوت بیمه‌شده، غرامت به نسبت سهم‌الارث، به وراث قانونی بیمه‌شده پرداخت می‌گردد.</a:t>
            </a:r>
          </a:p>
          <a:p>
            <a:pPr algn="justLow" rtl="1">
              <a:lnSpc>
                <a:spcPct val="110000"/>
              </a:lnSpc>
            </a:pPr>
            <a:r>
              <a:rPr lang="fa-IR" sz="3200" dirty="0">
                <a:cs typeface="B Nazanin" panose="00000400000000000000" pitchFamily="2" charset="-78"/>
              </a:rPr>
              <a:t>        ‌حق‌بیمه:‌حق‌بیمه وجهی است که ‌ بیمه‌گزار موظف است طبق شرایط خصوصی بیمه‌نامه به ‌بیمه‌گر بپردازد.</a:t>
            </a:r>
          </a:p>
          <a:p>
            <a:pPr algn="justLow" rtl="1">
              <a:lnSpc>
                <a:spcPct val="110000"/>
              </a:lnSpc>
            </a:pPr>
            <a:r>
              <a:rPr lang="fa-IR" sz="3200" dirty="0">
                <a:cs typeface="B Nazanin" panose="00000400000000000000" pitchFamily="2" charset="-78"/>
              </a:rPr>
              <a:t>        سرمایه بیمه و یا غرامت بیمه:سرمایه بیمه و یا غرامت بیمه وجهی است که ‌بیمه‌گر متعهد ‌می‌گردد در صورت تحقق خطر یا خطرات مشمول بیمه طبق شرایط ‌بیمه‌نامه به ذی‌نفع بپردازد.</a:t>
            </a:r>
          </a:p>
          <a:p>
            <a:pPr algn="justLow" rtl="1">
              <a:lnSpc>
                <a:spcPct val="110000"/>
              </a:lnSpc>
            </a:pPr>
            <a:r>
              <a:rPr lang="fa-IR" sz="3200" dirty="0">
                <a:cs typeface="B Nazanin" panose="00000400000000000000" pitchFamily="2" charset="-78"/>
              </a:rPr>
              <a:t>        حادثه:حادثه موضوع این بیمه، هر واقعه ناگهانی ناشی از عامل خارجی است که بدون قصد و اراده ‌بیمه‌شده در مدت بیمه رخ دهد و منجر به جرح، نقص عضو، از کارافتادگی و یا فوت ‌بیمه‌شده گردد.</a:t>
            </a:r>
          </a:p>
          <a:p>
            <a:pPr algn="justLow" rtl="1">
              <a:lnSpc>
                <a:spcPct val="110000"/>
              </a:lnSpc>
            </a:pPr>
            <a:r>
              <a:rPr lang="fa-IR" sz="3200" dirty="0">
                <a:cs typeface="B Nazanin" panose="00000400000000000000" pitchFamily="2" charset="-78"/>
              </a:rPr>
              <a:t>        نقص عضو یا از کارافتادگی دائم (کلی یا جزیی):منظور از نقص‌عضو یا ازکارافتادگی دائم (کلی یا جزیی) قطع، تغییر شکل و یا از دست دادن توانایی انجام کار عضوی از اعضای بدن است که به علت حادثه تحت پوشش بیمه‌نامه به وجود آید و حداکثر تا دو سال بعد از وقوع حادثه، بروز نماید و وضعیت دائم و قطعی داشته باشد.</a:t>
            </a:r>
          </a:p>
          <a:p>
            <a:pPr algn="justLow" rtl="1">
              <a:lnSpc>
                <a:spcPct val="110000"/>
              </a:lnSpc>
            </a:pPr>
            <a:r>
              <a:rPr lang="fa-IR" sz="3200" dirty="0">
                <a:cs typeface="B Nazanin" panose="00000400000000000000" pitchFamily="2" charset="-78"/>
              </a:rPr>
              <a:t>        مدت ‌بیمه:جز در مواردی که در بیمه‌نامه به نحو دیگری توافق شده باشد مدت این بیمه‌نامه یک سال شمسی است و تاریخ شروع و انقضای آن در شرایط خصوصی بیمه‌نامه مشخص می‌گردد</a:t>
            </a:r>
            <a:r>
              <a:rPr lang="fa-IR" sz="3200" dirty="0" smtClean="0">
                <a:cs typeface="B Nazanin" panose="00000400000000000000" pitchFamily="2" charset="-78"/>
              </a:rPr>
              <a:t>.</a:t>
            </a:r>
            <a:endParaRPr lang="en-US" sz="32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1257667"/>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99549" y="450708"/>
            <a:ext cx="11335407" cy="5990896"/>
          </a:xfrm>
        </p:spPr>
        <p:txBody>
          <a:bodyPr>
            <a:normAutofit/>
          </a:bodyPr>
          <a:lstStyle/>
          <a:p>
            <a:pPr algn="r" rtl="1">
              <a:lnSpc>
                <a:spcPct val="110000"/>
              </a:lnSpc>
            </a:pPr>
            <a:r>
              <a:rPr lang="fa-IR" sz="1500" dirty="0">
                <a:cs typeface="B Nazanin" panose="00000400000000000000" pitchFamily="2" charset="-78"/>
              </a:rPr>
              <a:t>ماده ۳- خطرات بیمه‌شده:تأمین ‌غرامت مورد تعهد از سوی بیمه‌گر با رعایت استثنائات و محدودیت‌های مندرج در ‌بیمه‌نامه، شامل تحقق خطر (حادثه) موضوع بند ۷ ماده ۲ این ‌بیمه‌نامه ‌است. همچنین خسارت یا غرامت ناشی از موارد زیر جزو تعهدات ‌بیمه‌گر محسوب ‌می‌شود:</a:t>
            </a:r>
            <a:br>
              <a:rPr lang="fa-IR" sz="1500" dirty="0">
                <a:cs typeface="B Nazanin" panose="00000400000000000000" pitchFamily="2" charset="-78"/>
              </a:rPr>
            </a:br>
            <a:r>
              <a:rPr lang="fa-IR" sz="1500" dirty="0">
                <a:cs typeface="B Nazanin" panose="00000400000000000000" pitchFamily="2" charset="-78"/>
              </a:rPr>
              <a:t>الف– غرق‌شدن، مسمومیت، تاثیر گاز، بخار و یا مواد خورنده مانند اسید. </a:t>
            </a:r>
            <a:br>
              <a:rPr lang="fa-IR" sz="1500" dirty="0">
                <a:cs typeface="B Nazanin" panose="00000400000000000000" pitchFamily="2" charset="-78"/>
              </a:rPr>
            </a:br>
            <a:r>
              <a:rPr lang="fa-IR" sz="1500" dirty="0">
                <a:cs typeface="B Nazanin" panose="00000400000000000000" pitchFamily="2" charset="-78"/>
              </a:rPr>
              <a:t>ب- ابتلا به ‌هاری، کزاز، سیاه‌زخم و گزیدگی. </a:t>
            </a:r>
            <a:br>
              <a:rPr lang="fa-IR" sz="1500" dirty="0">
                <a:cs typeface="B Nazanin" panose="00000400000000000000" pitchFamily="2" charset="-78"/>
              </a:rPr>
            </a:br>
            <a:r>
              <a:rPr lang="fa-IR" sz="1500" dirty="0">
                <a:cs typeface="B Nazanin" panose="00000400000000000000" pitchFamily="2" charset="-78"/>
              </a:rPr>
              <a:t>ج- دفاع مشروع ‌بیمه‌شده. </a:t>
            </a:r>
            <a:br>
              <a:rPr lang="fa-IR" sz="1500" dirty="0">
                <a:cs typeface="B Nazanin" panose="00000400000000000000" pitchFamily="2" charset="-78"/>
              </a:rPr>
            </a:br>
            <a:r>
              <a:rPr lang="fa-IR" sz="1500" dirty="0">
                <a:cs typeface="B Nazanin" panose="00000400000000000000" pitchFamily="2" charset="-78"/>
              </a:rPr>
              <a:t>د- اقدام برای نجات اشخاص و اموال از خطر و حادثه.</a:t>
            </a:r>
          </a:p>
          <a:p>
            <a:pPr rtl="1">
              <a:lnSpc>
                <a:spcPct val="110000"/>
              </a:lnSpc>
            </a:pPr>
            <a:r>
              <a:rPr lang="fa-IR" sz="1800" dirty="0">
                <a:cs typeface="B Nazanin" panose="00000400000000000000" pitchFamily="2" charset="-78"/>
              </a:rPr>
              <a:t>فصل دوم- وظایف و تعهدات بیمه‌گزار</a:t>
            </a:r>
          </a:p>
          <a:p>
            <a:pPr algn="r" rtl="1">
              <a:lnSpc>
                <a:spcPct val="110000"/>
              </a:lnSpc>
            </a:pPr>
            <a:r>
              <a:rPr lang="fa-IR" sz="1500" dirty="0">
                <a:cs typeface="B Nazanin" panose="00000400000000000000" pitchFamily="2" charset="-78"/>
              </a:rPr>
              <a:t>ماده ۴- اصل حسن نیت:‌ بیمه‌گزار و ‌بیمه‌شده مکلف‌اند با رعایت دقت و صداقت در پاسخ به پرسش‌های ‌بیمه‌گر کلیه اطلاعات راجع به موضوع بیمه را در اختیار ‌بیمه‌گر قرار دهند. اگر ‌ بیمه‌گزار و ‌بیمه‌شده در پاسخ به پرسش ‌بیمه‌گر عمداً از اظهار مطلبی خودداری نمایند و یا عمداً بر خلاف واقع اظهار بنمایند، ‌بیمه‌نامه باطل و بی‌اثر خواهد بود ولو مطلبی که کتمان شده یا برخلاف واقع اظهار شده، هیچ‌گونه تاثیری در وقوع حادثه نداشته باشد. در این صورت نه فقط وجوه پرداختی ‌ بیمه‌گزار مسترد نخواهد شد بلکه ‌بیمه‌گر ‌می‌تواند مانده ‌حق‌بیمه را نیز مطالبه نماید. همچنین چنانچه بیمه‌گزار در طول مدت اعتبار بیمه‌نامه و یا هنگام بروز خسارت به عمد از اظهار مطالبی که موثر بر تعهدات بیمه‌گر و وظایف بیمه‌گزار باشد خودداری نماید به منزله عدم رعایت اصل حسن نیت خواهد بود. اگر خودداری از اظهار مطالبی یا اظهارات خلاف واقع از روی عمد نباشد عقد بیمه باطل نمی‌شود. در این صورت هرگاه مطلب اظهار نشده یا اظهار خلاف واقع قبل از وقوع حادثه معلوم شود بیمه‌گر حق دارد یا اضافه حق‌بیمه را از بیمه‌گزار در صورت رضایت او دریافت داشته قرارداد را ابقا کند و یا قرارداد بیمه را فسخ کند- در صورت فسخ، بیمه‌گر باید مراتب را به وسیله نامه سفارشی به بیمه‌گزار اطلاع دهد. اثر فسخ ده روز پس از دریافت نامه سفارشی توسط بیمه‌گزار شروع می‌شود و بیمه‌گر باید اضافه حق‌بیمه دریافتی تا تاریخ فسخ را به بیمه‌گزار مسترد دارد. در صورتی که مطلب اظهار نشده یا اظهار خلاف واقع بعد از وقوع حادثه معلوم شود خسارت به نسبت حق بیمه پرداختی و حق‌بیمه‌ای که بایستی در صورت اظهار خطر به طور کامل و واقع پرداخته شده باشد تقلیل خواهد یافت. </a:t>
            </a:r>
            <a:br>
              <a:rPr lang="fa-IR" sz="1500" dirty="0">
                <a:cs typeface="B Nazanin" panose="00000400000000000000" pitchFamily="2" charset="-78"/>
              </a:rPr>
            </a:br>
            <a:r>
              <a:rPr lang="fa-IR" sz="1500" dirty="0">
                <a:cs typeface="B Nazanin" panose="00000400000000000000" pitchFamily="2" charset="-78"/>
              </a:rPr>
              <a:t>تبصره-در قراردادهای گروهی در صورتیکه هر یک از بیمه‌شدگان اظهارات خلاف واقع عمدی داشته باشند بیمه‌نامه نسبت به وی باطل خواهد شد</a:t>
            </a:r>
            <a:r>
              <a:rPr lang="fa-IR" sz="1500" dirty="0" smtClean="0">
                <a:cs typeface="B Nazanin" panose="00000400000000000000" pitchFamily="2" charset="-78"/>
              </a:rPr>
              <a:t>.</a:t>
            </a:r>
          </a:p>
          <a:p>
            <a:pPr algn="r" rtl="1">
              <a:lnSpc>
                <a:spcPct val="110000"/>
              </a:lnSpc>
            </a:pPr>
            <a:r>
              <a:rPr lang="fa-IR" sz="1500" dirty="0">
                <a:cs typeface="B Nazanin" panose="00000400000000000000" pitchFamily="2" charset="-78"/>
              </a:rPr>
              <a:t> ماده ۵– پرداخت ‌حق‌بیمه:بیمه‌نامه با تقاضای بیمه‌گزار و قبول بیمه‌گر صادر می‌شود ولی شروع پوشش بیمه‌ای و اجرای تعهدات بیمه‌گر منوط به پرداخت حق‌بیمه به ترتیبی است که در بیمه‌نامه پیش‌بینی شده است. چنانچه پرداخت حق‌بیمه به صورت قسطی باشد و بیمه‌گزار هر یک از اقساط موعد رسیده را به هر دلیل پرداخت نکند بیمه‌گر می‌تواند بیمه‌نامه را با رعایت ماده ۱۲ این آیین‌نامه فسخ نماید. چنانچه بیمه‌گر بیمه‌نامه را فسخ نکرده باشد در صورت وقوع حادثه، خسارت را به نسبت حق‌بیمه پرداخت‌شده به حق‌بیمه‌ای که تا زمان وقوع حادثه باید پرداخت می‌شد پرداخت خواهد کرد مگر آنکه در شرایط خصوصی بیمه‌نامه ضوابط دیگری درج شده باشد.</a:t>
            </a:r>
          </a:p>
          <a:p>
            <a:pPr algn="r" rtl="1">
              <a:lnSpc>
                <a:spcPct val="110000"/>
              </a:lnSpc>
            </a:pPr>
            <a:endParaRPr lang="en-US" sz="15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8019152"/>
      </p:ext>
    </p:extLst>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gn="justLow" rtl="1"/>
            <a:r>
              <a:rPr lang="fa-IR" dirty="0"/>
              <a:t> </a:t>
            </a:r>
            <a:r>
              <a:rPr lang="fa-IR" sz="1600" dirty="0">
                <a:cs typeface="B Nazanin" panose="00000400000000000000" pitchFamily="2" charset="-78"/>
              </a:rPr>
              <a:t>ماده ۶– تغییر خطر:هر گاه در مدت ‌بیمه، در شغل یا فعالیت‌های ‌بیمه‌شده تغییری بوجود آید ‌بیمه‌شده یا ‌ بیمه‌گزار موظفند حداکثر ظرف ده روز ‌بیمه‌گر را آگاه سازند. در صورت تغییر خطر، ‌بیمه‌گر ‌حق‌بیمه متناسب با خطر را برای مدت باقی‌مانده پیشنهاد ‌می‌نماید. در صورتی که طرفین نتوانند درباره میزان ‌حق‌بیمه تعدیل‌شده توافق نمایند هر یک از طرفین می‌تواند حداکثر ظرف ده روز ‌بیمه‌نامه را فسخ نماید. در صورت عدم اعلام تشدید خطر به بیمه‌گر و وقوع حادثه، غرامت با اعمال قاعده نسبی حق‌بیمه پرداخت خواهد شد.</a:t>
            </a:r>
          </a:p>
          <a:p>
            <a:pPr algn="justLow" rtl="1"/>
            <a:r>
              <a:rPr lang="fa-IR" sz="1600" dirty="0">
                <a:cs typeface="B Nazanin" panose="00000400000000000000" pitchFamily="2" charset="-78"/>
              </a:rPr>
              <a:t>ماده ۷- وظایف ‌بیمه‌شده، ‌ بیمه‌گزار و ذی‌نفع در صورت وقوع حادثه: </a:t>
            </a:r>
          </a:p>
          <a:p>
            <a:pPr algn="justLow" rtl="1"/>
            <a:r>
              <a:rPr lang="fa-IR" sz="1600" dirty="0">
                <a:cs typeface="B Nazanin" panose="00000400000000000000" pitchFamily="2" charset="-78"/>
              </a:rPr>
              <a:t>الف- به محض وقوع حادثه غیر از فوت، ‌بیمه‌شده موظف است به پزشک مراجعه و دستورهای وی را رعایت نماید و ‌بیمه‌شده یا ‌ بیمه‌گزار موظفند حداکثر ظرف پانزده روز بعد از وقوع حادثه، مراتب را کتباً به اطلاع ‌بیمه‌گر برسانند. </a:t>
            </a:r>
          </a:p>
          <a:p>
            <a:pPr algn="justLow" rtl="1"/>
            <a:r>
              <a:rPr lang="fa-IR" sz="1600" dirty="0">
                <a:cs typeface="B Nazanin" panose="00000400000000000000" pitchFamily="2" charset="-78"/>
              </a:rPr>
              <a:t>ب-در صورت فوت ‌بیمه‌شده، ‌ بیمه‌گزار و یا ذی‌نفع باید در اسرع وقت و حداکثر ظرف سی روز از تاریخ اطلاع از فوت بیمه‌شده مراتب را کتباً به اطلاع ‌بیمه‌گر برسانند. </a:t>
            </a:r>
          </a:p>
          <a:p>
            <a:pPr algn="justLow" rtl="1"/>
            <a:r>
              <a:rPr lang="fa-IR" sz="1600" dirty="0">
                <a:cs typeface="B Nazanin" panose="00000400000000000000" pitchFamily="2" charset="-78"/>
              </a:rPr>
              <a:t>ج-بر حسب مورد ‌ بیمه‌گزار، ‌بیمه‌شده و یا ذی‌نفع باید مدارک لازم را به ‌بیمه‌گر تسلیم نمایند و به سئوالات او در رابطه با حادثه از روی صداقت پاسخ دهند. </a:t>
            </a:r>
          </a:p>
          <a:p>
            <a:pPr algn="justLow" rtl="1"/>
            <a:r>
              <a:rPr lang="fa-IR" sz="1600" dirty="0">
                <a:cs typeface="B Nazanin" panose="00000400000000000000" pitchFamily="2" charset="-78"/>
              </a:rPr>
              <a:t>د- بیمه‌گزار، ‌بیمه‌شده و یا ذی‌نفع ملزم به قبول هرگونه تحقیقات و یا معاینه پزشکی که هزینه آن بر عهده ‌بیمه‌گر است، هستند. </a:t>
            </a:r>
          </a:p>
          <a:p>
            <a:pPr algn="justLow" rtl="1"/>
            <a:r>
              <a:rPr lang="fa-IR" sz="1600" dirty="0">
                <a:cs typeface="B Nazanin" panose="00000400000000000000" pitchFamily="2" charset="-78"/>
              </a:rPr>
              <a:t>تبصره- در صورتی که ‌ بیمه‌گزار، ‌بیمه‌شده و یا ذی‌نفع تکالیف مقرر در این ماده را انجام ندهند ‌بیمه‌گر ‌می‌تواند به نسبت تاثیر قصور در افزایش خسارت، خسارت قابل پرداخت را کاهش دهد مگر اینکه ثابت نمایند به علت خارج از اراده خود قادر به انجام تکالیف نبوده است</a:t>
            </a:r>
            <a:r>
              <a:rPr lang="fa-IR" sz="1600" dirty="0" smtClean="0">
                <a:cs typeface="B Nazanin" panose="00000400000000000000" pitchFamily="2" charset="-78"/>
              </a:rPr>
              <a:t>.</a:t>
            </a:r>
          </a:p>
          <a:p>
            <a:pPr rtl="1"/>
            <a:endParaRPr lang="fa-IR" sz="1800" b="1" dirty="0" smtClean="0">
              <a:cs typeface="B Nazanin" panose="00000400000000000000" pitchFamily="2" charset="-78"/>
            </a:endParaRPr>
          </a:p>
          <a:p>
            <a:pPr rtl="1"/>
            <a:r>
              <a:rPr lang="fa-IR" sz="1800" b="1" dirty="0">
                <a:cs typeface="B Nazanin" panose="00000400000000000000" pitchFamily="2" charset="-78"/>
              </a:rPr>
              <a:t> فصل سوم- وظایف و تعهدات بیمه‌گر</a:t>
            </a:r>
          </a:p>
          <a:p>
            <a:pPr algn="justLow" rtl="1"/>
            <a:r>
              <a:rPr lang="fa-IR" sz="1600" dirty="0" smtClean="0">
                <a:cs typeface="B Nazanin" panose="00000400000000000000" pitchFamily="2" charset="-78"/>
              </a:rPr>
              <a:t>    </a:t>
            </a:r>
            <a:r>
              <a:rPr lang="fa-IR" sz="1600" dirty="0">
                <a:cs typeface="B Nazanin" panose="00000400000000000000" pitchFamily="2" charset="-78"/>
              </a:rPr>
              <a:t>ماده ۸– خسارات مورد تعهد:این ‌بیمه‌نامه، غرامت فوت، نقص عضو یا از کارافتادگی دائم (کلی یا جزئی) را که بطور مستقیم ناشی از موارد مذکور در ماده ۳ این شرایط عمومی باشد تأمین ‌می‌نماید. در صورت توافق طرفین و پرداخت ‌حق‌بیمه مربوط، هزینه پزشکی و غرامت روزانه ناشی از حوادث و سایر پوشش‌های اضافی نیز قابل تأمین است. تبصره- شرکت بیمه مجاز است که در صورت تمایل بیمه‌گزار، خطرات فوت و از کارافتادگی و نقص عضو کامل و دائم (کلی یا جزئی) را به صورت مجزا ارائه نماید.</a:t>
            </a:r>
          </a:p>
          <a:p>
            <a:pPr algn="justLow" rtl="1"/>
            <a:r>
              <a:rPr lang="fa-IR" sz="1600" dirty="0">
                <a:cs typeface="B Nazanin" panose="00000400000000000000" pitchFamily="2" charset="-78"/>
              </a:rPr>
              <a:t>    ماده ۹- مهلت پرداخت خسارت:بیمه‌گر باید بعد از دریافت کلیه مدارک مربوط به خسارت، حداکثر ظرف مدت ۳۰ روز، مدارک را بررسی و نتیجه را اعلام نماید و در صورت احراز عدم استحقاق دریافت خسارت مراتب را همراه با ذکر دلایل به طور مکتوب به بیمه‌گزار یا ذی‌نفع اعلام نماید و در صورت قبول خسارت، آن را پرداخت نماید. در مواردی که پرداخت خسارت پس از تکمیل مدارک مثبته از سوی بیمه‌گر به تاخیر می‌افتد، طبق حکم ماده ۵۲۲ آیین دادرسی مدنی عمل می‌شود.</a:t>
            </a:r>
          </a:p>
          <a:p>
            <a:pPr algn="justLow" rtl="1"/>
            <a:endParaRPr lang="en-US" sz="16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4415814"/>
      </p:ext>
    </p:extLst>
  </p:cSld>
  <p:clrMapOvr>
    <a:masterClrMapping/>
  </p:clrMapOvr>
  <p:transition spd="slow">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Autofit/>
          </a:bodyPr>
          <a:lstStyle/>
          <a:p>
            <a:pPr algn="justLow" rtl="1">
              <a:lnSpc>
                <a:spcPct val="110000"/>
              </a:lnSpc>
            </a:pPr>
            <a:r>
              <a:rPr lang="fa-IR" sz="1600" dirty="0">
                <a:cs typeface="B Nazanin" panose="00000400000000000000" pitchFamily="2" charset="-78"/>
              </a:rPr>
              <a:t>ماده ۱۰– تعیین میزان غرامت بیمه</a:t>
            </a:r>
          </a:p>
          <a:p>
            <a:pPr algn="justLow" rtl="1">
              <a:lnSpc>
                <a:spcPct val="110000"/>
              </a:lnSpc>
            </a:pPr>
            <a:r>
              <a:rPr lang="fa-IR" sz="1600" dirty="0" smtClean="0">
                <a:cs typeface="B Nazanin" panose="00000400000000000000" pitchFamily="2" charset="-78"/>
              </a:rPr>
              <a:t>    </a:t>
            </a:r>
            <a:r>
              <a:rPr lang="fa-IR" sz="1600" dirty="0">
                <a:cs typeface="B Nazanin" panose="00000400000000000000" pitchFamily="2" charset="-78"/>
              </a:rPr>
              <a:t>غرامت فوت </a:t>
            </a:r>
            <a:r>
              <a:rPr lang="fa-IR" sz="1600" dirty="0" smtClean="0">
                <a:cs typeface="B Nazanin" panose="00000400000000000000" pitchFamily="2" charset="-78"/>
              </a:rPr>
              <a:t>: در </a:t>
            </a:r>
            <a:r>
              <a:rPr lang="fa-IR" sz="1600" dirty="0">
                <a:cs typeface="B Nazanin" panose="00000400000000000000" pitchFamily="2" charset="-78"/>
              </a:rPr>
              <a:t>صورتی که ‌بیمه‌شده به علت وقوع یکی از خطرات مشمول این ‌بیمه‌نامه فوت کند ‌بیمه‌گر متعهد است سرمایه بیمه را طبق شرایط این ‌بیمه‌نامه و الحاقیه آن و یا هرگونه توافق کتبی دیگر به ذی‌نفع بپردازد.</a:t>
            </a:r>
          </a:p>
          <a:p>
            <a:pPr algn="justLow" rtl="1">
              <a:lnSpc>
                <a:spcPct val="110000"/>
              </a:lnSpc>
            </a:pPr>
            <a:r>
              <a:rPr lang="fa-IR" sz="1600" dirty="0">
                <a:cs typeface="B Nazanin" panose="00000400000000000000" pitchFamily="2" charset="-78"/>
              </a:rPr>
              <a:t>    غرامت نقص عضو و یا ازکارافتادگی دائم (کلی و جزئی </a:t>
            </a:r>
            <a:r>
              <a:rPr lang="fa-IR" sz="1600" dirty="0" smtClean="0">
                <a:cs typeface="B Nazanin" panose="00000400000000000000" pitchFamily="2" charset="-78"/>
              </a:rPr>
              <a:t>) : در </a:t>
            </a:r>
            <a:r>
              <a:rPr lang="fa-IR" sz="1600" dirty="0">
                <a:cs typeface="B Nazanin" panose="00000400000000000000" pitchFamily="2" charset="-78"/>
              </a:rPr>
              <a:t>صورتی که ‌بیمه‌شده به علت وقوع یکی از خطرات مشمول بیمه دچار نقص عضو و یا از کارافتادگی دائم شود ‌بیمه‌گر متعهد است غرامت مربوطه را طبق شرایط این ‌بیمه‌نامه و ضمائم آن و جدول نقص عضو به شرح ذیل بپردازد. </a:t>
            </a:r>
          </a:p>
          <a:p>
            <a:pPr algn="justLow" rtl="1">
              <a:lnSpc>
                <a:spcPct val="110000"/>
              </a:lnSpc>
            </a:pPr>
            <a:r>
              <a:rPr lang="fa-IR" sz="1600" dirty="0">
                <a:cs typeface="B Nazanin" panose="00000400000000000000" pitchFamily="2" charset="-78"/>
              </a:rPr>
              <a:t>    الف - نقص عضو و از کارافتادگی دائم کلی: </a:t>
            </a:r>
          </a:p>
          <a:p>
            <a:pPr algn="justLow" rtl="1">
              <a:lnSpc>
                <a:spcPct val="110000"/>
              </a:lnSpc>
            </a:pPr>
            <a:r>
              <a:rPr lang="fa-IR" sz="1600" dirty="0">
                <a:cs typeface="B Nazanin" panose="00000400000000000000" pitchFamily="2" charset="-78"/>
              </a:rPr>
              <a:t>    موارد زیر نقص عضو و از کارافتادگی دائم کلی محسوب می‌شود و غرامت این موارد معادل صددرصد سرمایه بیمه‌شده خواهد بود. </a:t>
            </a:r>
          </a:p>
          <a:p>
            <a:pPr algn="justLow" rtl="1">
              <a:lnSpc>
                <a:spcPct val="110000"/>
              </a:lnSpc>
            </a:pPr>
            <a:r>
              <a:rPr lang="fa-IR" sz="1600" dirty="0">
                <a:cs typeface="B Nazanin" panose="00000400000000000000" pitchFamily="2" charset="-78"/>
              </a:rPr>
              <a:t>    ۱- نابینایی کامل و دائم هر دو چشم. </a:t>
            </a:r>
          </a:p>
          <a:p>
            <a:pPr algn="justLow" rtl="1">
              <a:lnSpc>
                <a:spcPct val="110000"/>
              </a:lnSpc>
            </a:pPr>
            <a:r>
              <a:rPr lang="fa-IR" sz="1600" dirty="0">
                <a:cs typeface="B Nazanin" panose="00000400000000000000" pitchFamily="2" charset="-78"/>
              </a:rPr>
              <a:t>    ۲- از کارافتادگی دائم و کامل یا قطع دو دست، حداقل از مچ. </a:t>
            </a:r>
          </a:p>
          <a:p>
            <a:pPr algn="justLow" rtl="1">
              <a:lnSpc>
                <a:spcPct val="110000"/>
              </a:lnSpc>
            </a:pPr>
            <a:r>
              <a:rPr lang="fa-IR" sz="1600" dirty="0">
                <a:cs typeface="B Nazanin" panose="00000400000000000000" pitchFamily="2" charset="-78"/>
              </a:rPr>
              <a:t>    ۳- از کارافتادگی دائم و کامل یا قطع دو پا، حداقل از مچ. </a:t>
            </a:r>
          </a:p>
          <a:p>
            <a:pPr algn="justLow" rtl="1">
              <a:lnSpc>
                <a:spcPct val="110000"/>
              </a:lnSpc>
            </a:pPr>
            <a:r>
              <a:rPr lang="fa-IR" sz="1600" dirty="0">
                <a:cs typeface="B Nazanin" panose="00000400000000000000" pitchFamily="2" charset="-78"/>
              </a:rPr>
              <a:t>    ۴- از کارافتادگی دائم و کامل یا قطع یک دست و یک پا، حداقل از مچ. </a:t>
            </a:r>
          </a:p>
          <a:p>
            <a:pPr algn="justLow" rtl="1">
              <a:lnSpc>
                <a:spcPct val="110000"/>
              </a:lnSpc>
            </a:pPr>
            <a:r>
              <a:rPr lang="fa-IR" sz="1600" dirty="0">
                <a:cs typeface="B Nazanin" panose="00000400000000000000" pitchFamily="2" charset="-78"/>
              </a:rPr>
              <a:t>    ۵- از دست دادن هر دو پنجه‌ها. </a:t>
            </a:r>
          </a:p>
          <a:p>
            <a:pPr algn="justLow" rtl="1">
              <a:lnSpc>
                <a:spcPct val="110000"/>
              </a:lnSpc>
            </a:pPr>
            <a:r>
              <a:rPr lang="fa-IR" sz="1600" dirty="0">
                <a:cs typeface="B Nazanin" panose="00000400000000000000" pitchFamily="2" charset="-78"/>
              </a:rPr>
              <a:t>    ۶- قطع کامل نخاع. </a:t>
            </a:r>
          </a:p>
          <a:p>
            <a:pPr algn="justLow" rtl="1">
              <a:lnSpc>
                <a:spcPct val="110000"/>
              </a:lnSpc>
            </a:pPr>
            <a:r>
              <a:rPr lang="fa-IR" sz="1600" dirty="0">
                <a:cs typeface="B Nazanin" panose="00000400000000000000" pitchFamily="2" charset="-78"/>
              </a:rPr>
              <a:t>    ۷- ناشنوایی کامل و دائم هر دو گوش. </a:t>
            </a:r>
          </a:p>
          <a:p>
            <a:pPr algn="justLow" rtl="1">
              <a:lnSpc>
                <a:spcPct val="110000"/>
              </a:lnSpc>
            </a:pPr>
            <a:r>
              <a:rPr lang="fa-IR" sz="1600" dirty="0">
                <a:cs typeface="B Nazanin" panose="00000400000000000000" pitchFamily="2" charset="-78"/>
              </a:rPr>
              <a:t>    ۸- برداشتن فک پایین. </a:t>
            </a:r>
            <a:endParaRPr lang="en-US" sz="16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6673436"/>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18868" y="548016"/>
            <a:ext cx="11335407" cy="5990896"/>
          </a:xfrm>
        </p:spPr>
        <p:txBody>
          <a:bodyPr>
            <a:normAutofit/>
          </a:bodyPr>
          <a:lstStyle/>
          <a:p>
            <a:pPr algn="justLow" rtl="1">
              <a:lnSpc>
                <a:spcPct val="110000"/>
              </a:lnSpc>
            </a:pPr>
            <a:endParaRPr lang="fa-IR" sz="1600" dirty="0">
              <a:cs typeface="B Nazanin" panose="00000400000000000000" pitchFamily="2" charset="-78"/>
            </a:endParaRPr>
          </a:p>
          <a:p>
            <a:pPr algn="justLow" rtl="1">
              <a:lnSpc>
                <a:spcPct val="110000"/>
              </a:lnSpc>
            </a:pPr>
            <a:r>
              <a:rPr lang="fa-IR" sz="1600" dirty="0">
                <a:cs typeface="B Nazanin" panose="00000400000000000000" pitchFamily="2" charset="-78"/>
              </a:rPr>
              <a:t>1 	از دست دادن قدرت و توانایی حرف زدن (لالی ) اعم از کارافتادگی دائم و کامل حنجره یا قطع زبان 	۸۰</a:t>
            </a:r>
          </a:p>
          <a:p>
            <a:pPr algn="justLow" rtl="1">
              <a:lnSpc>
                <a:spcPct val="110000"/>
              </a:lnSpc>
            </a:pPr>
            <a:r>
              <a:rPr lang="fa-IR" sz="1600" dirty="0">
                <a:cs typeface="B Nazanin" panose="00000400000000000000" pitchFamily="2" charset="-78"/>
              </a:rPr>
              <a:t>2 	از کارافتادگی دائم و کامل یا قطع یک دست از بازو 	۷۰</a:t>
            </a:r>
          </a:p>
          <a:p>
            <a:pPr algn="justLow" rtl="1">
              <a:lnSpc>
                <a:spcPct val="110000"/>
              </a:lnSpc>
            </a:pPr>
            <a:r>
              <a:rPr lang="fa-IR" sz="1600" dirty="0">
                <a:cs typeface="B Nazanin" panose="00000400000000000000" pitchFamily="2" charset="-78"/>
              </a:rPr>
              <a:t>3 	از کارافتادگی دائم و کامل یا قطع یک دست از ساعد 	۶۰</a:t>
            </a:r>
          </a:p>
          <a:p>
            <a:pPr algn="justLow" rtl="1">
              <a:lnSpc>
                <a:spcPct val="110000"/>
              </a:lnSpc>
            </a:pPr>
            <a:r>
              <a:rPr lang="fa-IR" sz="1600" dirty="0">
                <a:cs typeface="B Nazanin" panose="00000400000000000000" pitchFamily="2" charset="-78"/>
              </a:rPr>
              <a:t>4 	از کارافتادگی دائم و کامل یا قطع یک دست از مچ 	۵۵</a:t>
            </a:r>
          </a:p>
          <a:p>
            <a:pPr algn="justLow" rtl="1">
              <a:lnSpc>
                <a:spcPct val="110000"/>
              </a:lnSpc>
            </a:pPr>
            <a:r>
              <a:rPr lang="fa-IR" sz="1600" dirty="0">
                <a:cs typeface="B Nazanin" panose="00000400000000000000" pitchFamily="2" charset="-78"/>
              </a:rPr>
              <a:t>5 	از کارافتادگی دائم و کامل یا قطع کامل انگشتان هر دست 	۵۰</a:t>
            </a:r>
          </a:p>
          <a:p>
            <a:pPr algn="justLow" rtl="1">
              <a:lnSpc>
                <a:spcPct val="110000"/>
              </a:lnSpc>
            </a:pPr>
            <a:r>
              <a:rPr lang="fa-IR" sz="1600" dirty="0">
                <a:cs typeface="B Nazanin" panose="00000400000000000000" pitchFamily="2" charset="-78"/>
              </a:rPr>
              <a:t>1/5 	انگشت شست 	۳۶</a:t>
            </a:r>
          </a:p>
          <a:p>
            <a:pPr algn="justLow" rtl="1">
              <a:lnSpc>
                <a:spcPct val="110000"/>
              </a:lnSpc>
            </a:pPr>
            <a:r>
              <a:rPr lang="fa-IR" sz="1600" dirty="0">
                <a:cs typeface="B Nazanin" panose="00000400000000000000" pitchFamily="2" charset="-78"/>
              </a:rPr>
              <a:t>2/5 	بند اول شست 	۲۴</a:t>
            </a:r>
          </a:p>
          <a:p>
            <a:pPr algn="justLow" rtl="1">
              <a:lnSpc>
                <a:spcPct val="110000"/>
              </a:lnSpc>
            </a:pPr>
            <a:r>
              <a:rPr lang="fa-IR" sz="1600" dirty="0">
                <a:cs typeface="B Nazanin" panose="00000400000000000000" pitchFamily="2" charset="-78"/>
              </a:rPr>
              <a:t>3/5 	سبابه 	۲۵</a:t>
            </a:r>
          </a:p>
          <a:p>
            <a:pPr algn="justLow" rtl="1">
              <a:lnSpc>
                <a:spcPct val="110000"/>
              </a:lnSpc>
            </a:pPr>
            <a:r>
              <a:rPr lang="fa-IR" sz="1600" dirty="0">
                <a:cs typeface="B Nazanin" panose="00000400000000000000" pitchFamily="2" charset="-78"/>
              </a:rPr>
              <a:t>4/5 	بند اول سبابه 	۱۲</a:t>
            </a:r>
          </a:p>
          <a:p>
            <a:pPr algn="justLow" rtl="1">
              <a:lnSpc>
                <a:spcPct val="110000"/>
              </a:lnSpc>
            </a:pPr>
            <a:r>
              <a:rPr lang="fa-IR" sz="1600" dirty="0">
                <a:cs typeface="B Nazanin" panose="00000400000000000000" pitchFamily="2" charset="-78"/>
              </a:rPr>
              <a:t>5/5 	بند اول و دوم سبابه 	۲۰</a:t>
            </a:r>
          </a:p>
          <a:p>
            <a:pPr algn="justLow" rtl="1">
              <a:lnSpc>
                <a:spcPct val="110000"/>
              </a:lnSpc>
            </a:pPr>
            <a:r>
              <a:rPr lang="fa-IR" sz="1600" dirty="0">
                <a:cs typeface="B Nazanin" panose="00000400000000000000" pitchFamily="2" charset="-78"/>
              </a:rPr>
              <a:t>6/5 	هر یک از دو انگشت میانه 	۱۵</a:t>
            </a:r>
          </a:p>
          <a:p>
            <a:pPr algn="justLow" rtl="1">
              <a:lnSpc>
                <a:spcPct val="110000"/>
              </a:lnSpc>
            </a:pPr>
            <a:r>
              <a:rPr lang="fa-IR" sz="1600" dirty="0">
                <a:cs typeface="B Nazanin" panose="00000400000000000000" pitchFamily="2" charset="-78"/>
              </a:rPr>
              <a:t>7/5 	انگشت کوچک 	۱۰</a:t>
            </a:r>
          </a:p>
          <a:p>
            <a:pPr algn="justLow" rtl="1">
              <a:lnSpc>
                <a:spcPct val="110000"/>
              </a:lnSpc>
            </a:pPr>
            <a:r>
              <a:rPr lang="fa-IR" sz="1600" dirty="0">
                <a:cs typeface="B Nazanin" panose="00000400000000000000" pitchFamily="2" charset="-78"/>
              </a:rPr>
              <a:t>در هر حال حداکثر تعهد ‌بیمه‌گر بابت مجموع نقص عضو انگشتان هر دست از ۵۰ درصد سرمایه بیمه شده تجاوز نخواهد کرد و در صورتی که مجموع انگشتان هر دو دست قطع و یا ازکارافتاده دائم گردد حداکثر معادل ۸۰ درصد سرمایه بیمه قابل پرداخت خواهد بود.</a:t>
            </a:r>
            <a:endParaRPr lang="en-US" sz="16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464940"/>
      </p:ext>
    </p:extLst>
  </p:cSld>
  <p:clrMapOvr>
    <a:masterClrMapping/>
  </p:clrMapOvr>
  <p:transition spd="slow">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Autofit/>
          </a:bodyPr>
          <a:lstStyle/>
          <a:p>
            <a:pPr algn="justLow" rtl="1">
              <a:lnSpc>
                <a:spcPct val="130000"/>
              </a:lnSpc>
            </a:pPr>
            <a:r>
              <a:rPr lang="fa-IR" sz="1050" b="1" dirty="0" smtClean="0">
                <a:cs typeface="B Nazanin" panose="00000400000000000000" pitchFamily="2" charset="-78"/>
              </a:rPr>
              <a:t>6 </a:t>
            </a:r>
            <a:r>
              <a:rPr lang="fa-IR" sz="1050" b="1" dirty="0">
                <a:cs typeface="B Nazanin" panose="00000400000000000000" pitchFamily="2" charset="-78"/>
              </a:rPr>
              <a:t>	فقدان دندان‌ها حداکثر 	۲۸</a:t>
            </a:r>
          </a:p>
          <a:p>
            <a:pPr algn="justLow" rtl="1">
              <a:lnSpc>
                <a:spcPct val="130000"/>
              </a:lnSpc>
            </a:pPr>
            <a:r>
              <a:rPr lang="fa-IR" sz="1050" b="1" dirty="0">
                <a:cs typeface="B Nazanin" panose="00000400000000000000" pitchFamily="2" charset="-78"/>
              </a:rPr>
              <a:t>7 	از کارافتادگی دائم و کامل یا قطع یک پا از مفصل ران 	۷۰</a:t>
            </a:r>
          </a:p>
          <a:p>
            <a:pPr algn="justLow" rtl="1">
              <a:lnSpc>
                <a:spcPct val="130000"/>
              </a:lnSpc>
            </a:pPr>
            <a:r>
              <a:rPr lang="fa-IR" sz="1050" b="1" dirty="0">
                <a:cs typeface="B Nazanin" panose="00000400000000000000" pitchFamily="2" charset="-78"/>
              </a:rPr>
              <a:t>8 	از کارافتادگی دائم و کامل یا قطع یک پا از ساق 	۶۰</a:t>
            </a:r>
          </a:p>
          <a:p>
            <a:pPr algn="justLow" rtl="1">
              <a:lnSpc>
                <a:spcPct val="130000"/>
              </a:lnSpc>
            </a:pPr>
            <a:r>
              <a:rPr lang="fa-IR" sz="1050" b="1" dirty="0">
                <a:cs typeface="B Nazanin" panose="00000400000000000000" pitchFamily="2" charset="-78"/>
              </a:rPr>
              <a:t>9 	از کارافتادگی دائم و کامل یا قطع یک پا از مچ 	۵۵</a:t>
            </a:r>
          </a:p>
          <a:p>
            <a:pPr algn="justLow" rtl="1">
              <a:lnSpc>
                <a:spcPct val="130000"/>
              </a:lnSpc>
            </a:pPr>
            <a:r>
              <a:rPr lang="fa-IR" sz="1050" b="1" dirty="0">
                <a:cs typeface="B Nazanin" panose="00000400000000000000" pitchFamily="2" charset="-78"/>
              </a:rPr>
              <a:t>10 	از کارافتادگی دائم و کامل یا قطع انگشتان پا 	۳۰</a:t>
            </a:r>
          </a:p>
          <a:p>
            <a:pPr algn="justLow" rtl="1">
              <a:lnSpc>
                <a:spcPct val="130000"/>
              </a:lnSpc>
            </a:pPr>
            <a:r>
              <a:rPr lang="fa-IR" sz="1050" b="1" dirty="0">
                <a:cs typeface="B Nazanin" panose="00000400000000000000" pitchFamily="2" charset="-78"/>
              </a:rPr>
              <a:t>1/10 	شست پا 	۱۰</a:t>
            </a:r>
          </a:p>
          <a:p>
            <a:pPr algn="justLow" rtl="1">
              <a:lnSpc>
                <a:spcPct val="130000"/>
              </a:lnSpc>
            </a:pPr>
            <a:r>
              <a:rPr lang="fa-IR" sz="1050" b="1" dirty="0">
                <a:cs typeface="B Nazanin" panose="00000400000000000000" pitchFamily="2" charset="-78"/>
              </a:rPr>
              <a:t>2/10 	هر یک از سایر انگشتان 	۵</a:t>
            </a:r>
          </a:p>
          <a:p>
            <a:pPr algn="justLow" rtl="1">
              <a:lnSpc>
                <a:spcPct val="130000"/>
              </a:lnSpc>
            </a:pPr>
            <a:r>
              <a:rPr lang="fa-IR" sz="1050" b="1" dirty="0">
                <a:cs typeface="B Nazanin" panose="00000400000000000000" pitchFamily="2" charset="-78"/>
              </a:rPr>
              <a:t>11 	نابینا شدن یک چشم (در صورتی که ‌بیمه‌شده قبل از حادثه از بینایی کامل یک چشم محروم بوده باشد درصد نقص عضو نابینا شدن چشم دیگر۸۰ درصد خواهد بود.) 	۵۰</a:t>
            </a:r>
          </a:p>
          <a:p>
            <a:pPr algn="justLow" rtl="1">
              <a:lnSpc>
                <a:spcPct val="130000"/>
              </a:lnSpc>
            </a:pPr>
            <a:r>
              <a:rPr lang="fa-IR" sz="1050" b="1" dirty="0">
                <a:cs typeface="B Nazanin" panose="00000400000000000000" pitchFamily="2" charset="-78"/>
              </a:rPr>
              <a:t>12 	ازدست دادن شنوایی یک گوش (در صورتی که ‌بیمه‌شده قبل ازوقوع حادثه مشمول بیمه از شنوایی کامل یک گوش محروم بوده باشد درصد نقص عضو ناشنوا شدن گوش دیگر ۶۵ درصد خواهد بود.) 	۳۵</a:t>
            </a:r>
          </a:p>
          <a:p>
            <a:pPr algn="justLow" rtl="1">
              <a:lnSpc>
                <a:spcPct val="130000"/>
              </a:lnSpc>
            </a:pPr>
            <a:r>
              <a:rPr lang="fa-IR" sz="1050" b="1" dirty="0">
                <a:cs typeface="B Nazanin" panose="00000400000000000000" pitchFamily="2" charset="-78"/>
              </a:rPr>
              <a:t>13 	از دست دادن لاله گوش 	۱۰</a:t>
            </a:r>
          </a:p>
          <a:p>
            <a:pPr algn="justLow" rtl="1">
              <a:lnSpc>
                <a:spcPct val="130000"/>
              </a:lnSpc>
            </a:pPr>
            <a:r>
              <a:rPr lang="fa-IR" sz="1050" b="1" dirty="0">
                <a:cs typeface="B Nazanin" panose="00000400000000000000" pitchFamily="2" charset="-78"/>
              </a:rPr>
              <a:t>14 	از دست دادن حس بویایی 	۱۵</a:t>
            </a:r>
          </a:p>
          <a:p>
            <a:pPr algn="justLow" rtl="1">
              <a:lnSpc>
                <a:spcPct val="130000"/>
              </a:lnSpc>
            </a:pPr>
            <a:r>
              <a:rPr lang="fa-IR" sz="1050" b="1" dirty="0">
                <a:cs typeface="B Nazanin" panose="00000400000000000000" pitchFamily="2" charset="-78"/>
              </a:rPr>
              <a:t>15 	از دست دادن حس چشایی 	۱۵</a:t>
            </a:r>
          </a:p>
          <a:p>
            <a:pPr algn="justLow" rtl="1">
              <a:lnSpc>
                <a:spcPct val="130000"/>
              </a:lnSpc>
            </a:pPr>
            <a:r>
              <a:rPr lang="fa-IR" sz="1050" b="1" dirty="0">
                <a:cs typeface="B Nazanin" panose="00000400000000000000" pitchFamily="2" charset="-78"/>
              </a:rPr>
              <a:t>16 	غرامت نقص عضو سایر اعضای سر (جمجمه ) و صورت از حداکثر۴۰ درصد سرمایه بیمه تجاوز نخواهدکرد.</a:t>
            </a:r>
          </a:p>
          <a:p>
            <a:pPr algn="justLow" rtl="1">
              <a:lnSpc>
                <a:spcPct val="130000"/>
              </a:lnSpc>
            </a:pPr>
            <a:r>
              <a:rPr lang="fa-IR" sz="1050" b="1" dirty="0">
                <a:cs typeface="B Nazanin" panose="00000400000000000000" pitchFamily="2" charset="-78"/>
              </a:rPr>
              <a:t>17 	یک کلیه 	۳۰</a:t>
            </a:r>
          </a:p>
          <a:p>
            <a:pPr algn="justLow" rtl="1">
              <a:lnSpc>
                <a:spcPct val="130000"/>
              </a:lnSpc>
            </a:pPr>
            <a:r>
              <a:rPr lang="fa-IR" sz="1050" b="1" dirty="0">
                <a:cs typeface="B Nazanin" panose="00000400000000000000" pitchFamily="2" charset="-78"/>
              </a:rPr>
              <a:t>18 	طحال 	۷</a:t>
            </a:r>
          </a:p>
          <a:p>
            <a:pPr algn="justLow" rtl="1">
              <a:lnSpc>
                <a:spcPct val="130000"/>
              </a:lnSpc>
            </a:pPr>
            <a:r>
              <a:rPr lang="fa-IR" sz="1050" b="1" dirty="0">
                <a:cs typeface="B Nazanin" panose="00000400000000000000" pitchFamily="2" charset="-78"/>
              </a:rPr>
              <a:t>19 	بیضه 	5</a:t>
            </a:r>
          </a:p>
          <a:p>
            <a:pPr algn="justLow" rtl="1">
              <a:lnSpc>
                <a:spcPct val="130000"/>
              </a:lnSpc>
            </a:pPr>
            <a:r>
              <a:rPr lang="fa-IR" sz="1050" b="1" dirty="0">
                <a:cs typeface="B Nazanin" panose="00000400000000000000" pitchFamily="2" charset="-78"/>
              </a:rPr>
              <a:t>20 	سایر اعضای داخل بدن به تشخیص پزشک معتمد </a:t>
            </a:r>
            <a:r>
              <a:rPr lang="fa-IR" sz="1050" b="1" dirty="0" smtClean="0">
                <a:cs typeface="B Nazanin" panose="00000400000000000000" pitchFamily="2" charset="-78"/>
              </a:rPr>
              <a:t>‌بیمه‌گر</a:t>
            </a:r>
            <a:endParaRPr lang="fa-IR" sz="1050" b="1" dirty="0">
              <a:cs typeface="B Nazanin" panose="00000400000000000000" pitchFamily="2" charset="-78"/>
            </a:endParaRPr>
          </a:p>
          <a:p>
            <a:pPr algn="justLow" rtl="1">
              <a:lnSpc>
                <a:spcPct val="130000"/>
              </a:lnSpc>
            </a:pPr>
            <a:r>
              <a:rPr lang="fa-IR" sz="1050" b="1" dirty="0">
                <a:cs typeface="B Nazanin" panose="00000400000000000000" pitchFamily="2" charset="-78"/>
              </a:rPr>
              <a:t>پ-در موارد غیر از بندهای الف و ب فوق، نقص عضو و ازکارافتادگی دائم اعم از کلی یا جزیی و همچنین میزان غرامت مربوط با نظر پزشک معتمد ‌بیمه‌گر تعیین ‌می‌گردد. </a:t>
            </a: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9133910"/>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47500" lnSpcReduction="20000"/>
          </a:bodyPr>
          <a:lstStyle/>
          <a:p>
            <a:pPr rtl="1">
              <a:lnSpc>
                <a:spcPct val="130000"/>
              </a:lnSpc>
            </a:pPr>
            <a:r>
              <a:rPr lang="fa-IR" sz="4000" b="1" dirty="0"/>
              <a:t> فصل چهارم- خسارتهای خارج از تعهدات بیمه‌گر</a:t>
            </a:r>
          </a:p>
          <a:p>
            <a:pPr algn="justLow" rtl="1">
              <a:lnSpc>
                <a:spcPct val="130000"/>
              </a:lnSpc>
            </a:pPr>
            <a:r>
              <a:rPr lang="fa-IR" sz="2600" b="1" dirty="0" smtClean="0">
                <a:cs typeface="B Nazanin" panose="00000400000000000000" pitchFamily="2" charset="-78"/>
              </a:rPr>
              <a:t>    </a:t>
            </a:r>
            <a:r>
              <a:rPr lang="fa-IR" sz="2600" b="1" dirty="0">
                <a:cs typeface="B Nazanin" panose="00000400000000000000" pitchFamily="2" charset="-78"/>
              </a:rPr>
              <a:t>ماده ۱۱-موارد زیر و یا تحقق خطر ناشی از آن از شمول تعهدات ‌بیمه‌گر خارج است: </a:t>
            </a:r>
          </a:p>
          <a:p>
            <a:pPr algn="justLow" rtl="1">
              <a:lnSpc>
                <a:spcPct val="130000"/>
              </a:lnSpc>
            </a:pPr>
            <a:r>
              <a:rPr lang="fa-IR" sz="2600" b="1" dirty="0">
                <a:cs typeface="B Nazanin" panose="00000400000000000000" pitchFamily="2" charset="-78"/>
              </a:rPr>
              <a:t>    الف-خودکشی و یا اقدام به آن. </a:t>
            </a:r>
          </a:p>
          <a:p>
            <a:pPr algn="justLow" rtl="1">
              <a:lnSpc>
                <a:spcPct val="130000"/>
              </a:lnSpc>
            </a:pPr>
            <a:r>
              <a:rPr lang="fa-IR" sz="2600" b="1" dirty="0">
                <a:cs typeface="B Nazanin" panose="00000400000000000000" pitchFamily="2" charset="-78"/>
              </a:rPr>
              <a:t>    ب-صدمات بدنی که ‌بیمه‌شده عمداً موجب آن ‌شود. </a:t>
            </a:r>
          </a:p>
          <a:p>
            <a:pPr algn="justLow" rtl="1">
              <a:lnSpc>
                <a:spcPct val="130000"/>
              </a:lnSpc>
            </a:pPr>
            <a:r>
              <a:rPr lang="fa-IR" sz="2600" b="1" dirty="0">
                <a:cs typeface="B Nazanin" panose="00000400000000000000" pitchFamily="2" charset="-78"/>
              </a:rPr>
              <a:t>    ب-مستی و یا استعمال هرگونه مواد مخدر و روان گردان. </a:t>
            </a:r>
          </a:p>
          <a:p>
            <a:pPr algn="justLow" rtl="1">
              <a:lnSpc>
                <a:spcPct val="130000"/>
              </a:lnSpc>
            </a:pPr>
            <a:r>
              <a:rPr lang="fa-IR" sz="2600" b="1" dirty="0">
                <a:cs typeface="B Nazanin" panose="00000400000000000000" pitchFamily="2" charset="-78"/>
              </a:rPr>
              <a:t>    د-استفاده از داروهای کاهنده هوشیاری و خواب‌آور بدون تجویز پزشک. </a:t>
            </a:r>
          </a:p>
          <a:p>
            <a:pPr algn="justLow" rtl="1">
              <a:lnSpc>
                <a:spcPct val="130000"/>
              </a:lnSpc>
            </a:pPr>
            <a:r>
              <a:rPr lang="fa-IR" sz="2600" b="1" dirty="0">
                <a:cs typeface="B Nazanin" panose="00000400000000000000" pitchFamily="2" charset="-78"/>
              </a:rPr>
              <a:t>    هـ -ارتکاب ‌بیمه‌شده به اعمال مجرمانه اعم از مباشرت، مشارکت و یا معاونت در آن. </a:t>
            </a:r>
          </a:p>
          <a:p>
            <a:pPr algn="justLow" rtl="1">
              <a:lnSpc>
                <a:spcPct val="130000"/>
              </a:lnSpc>
            </a:pPr>
            <a:r>
              <a:rPr lang="fa-IR" sz="2600" b="1" dirty="0">
                <a:cs typeface="B Nazanin" panose="00000400000000000000" pitchFamily="2" charset="-78"/>
              </a:rPr>
              <a:t>    و-هر نوع دیسک و یا فتق ‌بیمه‌شده. </a:t>
            </a:r>
          </a:p>
          <a:p>
            <a:pPr algn="justLow" rtl="1">
              <a:lnSpc>
                <a:spcPct val="130000"/>
              </a:lnSpc>
            </a:pPr>
            <a:r>
              <a:rPr lang="fa-IR" sz="2600" b="1" dirty="0">
                <a:cs typeface="B Nazanin" panose="00000400000000000000" pitchFamily="2" charset="-78"/>
              </a:rPr>
              <a:t>    ز–بیماری و ابتلا به جنون ‌بیمه‌شده مگر آن که ابتلا به جنون ناشی از تحقق خطر موضوع این بیمه باشد. </a:t>
            </a:r>
          </a:p>
          <a:p>
            <a:pPr algn="justLow" rtl="1">
              <a:lnSpc>
                <a:spcPct val="130000"/>
              </a:lnSpc>
            </a:pPr>
            <a:r>
              <a:rPr lang="fa-IR" sz="2600" b="1" dirty="0">
                <a:cs typeface="B Nazanin" panose="00000400000000000000" pitchFamily="2" charset="-78"/>
              </a:rPr>
              <a:t>    ح-فوت ‌بیمه‌شده به علت حادثه ناشی از عمد ذی‌نفع (اعم از مباشرت، مشارکت و یا معاونت). در این صورت ‌بیمه‌گر فقط متعهد به پرداخت سهم سایر افراد ذی‌نفع در سرمایه بیمه خواهد بود. </a:t>
            </a:r>
          </a:p>
          <a:p>
            <a:pPr algn="justLow" rtl="1">
              <a:lnSpc>
                <a:spcPct val="130000"/>
              </a:lnSpc>
            </a:pPr>
            <a:r>
              <a:rPr lang="fa-IR" sz="2600" b="1" dirty="0">
                <a:cs typeface="B Nazanin" panose="00000400000000000000" pitchFamily="2" charset="-78"/>
              </a:rPr>
              <a:t>    ط-جنگ (به جز انفجار و یا عملکرد ادوات نظامی که بعد از جنگ بجا مانده است)، شورش، انقلاب، بلوا، اعتصاب، قیام، آشوب، کودتا و اقدامات احتیاطی مقامات نظامی و انتظامی. </a:t>
            </a:r>
          </a:p>
          <a:p>
            <a:pPr algn="justLow" rtl="1">
              <a:lnSpc>
                <a:spcPct val="130000"/>
              </a:lnSpc>
            </a:pPr>
            <a:r>
              <a:rPr lang="fa-IR" sz="2600" b="1" dirty="0">
                <a:cs typeface="B Nazanin" panose="00000400000000000000" pitchFamily="2" charset="-78"/>
              </a:rPr>
              <a:t>    ی- زمین لرزه، آتش‌فشان و فعل و انفعالات هسته‌ای. </a:t>
            </a:r>
          </a:p>
          <a:p>
            <a:pPr algn="justLow" rtl="1">
              <a:lnSpc>
                <a:spcPct val="130000"/>
              </a:lnSpc>
            </a:pPr>
            <a:r>
              <a:rPr lang="fa-IR" sz="2600" b="1" dirty="0">
                <a:cs typeface="B Nazanin" panose="00000400000000000000" pitchFamily="2" charset="-78"/>
              </a:rPr>
              <a:t>    ک-ورزش‌های رزمی و حرفه‌ای، شکار، سوارکاری، قایق‌رانی، هدایت موتورسیکلت، هدایت و یا سرنشینی هواپیمای آموزشی، اکتشافی و غیرتجاری، هدایت و یا سرنشینی اتومبیل کورسی (مسابقه‌ای)، هدایت و یا سرنشینی هلیکوپتر، غواصی، پرش با چتر نجات و هدایت کایت یا سایر وسائل پرواز بدون موتور. </a:t>
            </a:r>
          </a:p>
          <a:p>
            <a:pPr algn="justLow" rtl="1">
              <a:lnSpc>
                <a:spcPct val="130000"/>
              </a:lnSpc>
            </a:pPr>
            <a:r>
              <a:rPr lang="fa-IR" sz="2600" b="1" dirty="0">
                <a:cs typeface="B Nazanin" panose="00000400000000000000" pitchFamily="2" charset="-78"/>
              </a:rPr>
              <a:t>    تبصره ۱– خطرات مندرج دربندهای ط، ی و ک با موافقت کتبی ‌بیمه‌گر و اخذ ‌حق‌بیمه مربوطه قابل پوشش است و برای پوشش بند ط رعایت موارد زیر ضروری است: </a:t>
            </a:r>
          </a:p>
          <a:p>
            <a:pPr algn="justLow" rtl="1">
              <a:lnSpc>
                <a:spcPct val="130000"/>
              </a:lnSpc>
            </a:pPr>
            <a:r>
              <a:rPr lang="fa-IR" sz="2600" b="1" dirty="0">
                <a:cs typeface="B Nazanin" panose="00000400000000000000" pitchFamily="2" charset="-78"/>
              </a:rPr>
              <a:t>    ۱- بیمه‌شده نباید در تحقق خطر بیمه‌شده مشارکت داشته باشد. </a:t>
            </a:r>
          </a:p>
          <a:p>
            <a:pPr algn="justLow" rtl="1">
              <a:lnSpc>
                <a:spcPct val="130000"/>
              </a:lnSpc>
            </a:pPr>
            <a:r>
              <a:rPr lang="fa-IR" sz="2600" b="1" dirty="0">
                <a:cs typeface="B Nazanin" panose="00000400000000000000" pitchFamily="2" charset="-78"/>
              </a:rPr>
              <a:t>    ۲- بیمه‌گر می‌تواند با ارسال اخطار کتبی ۱۰ روزه پوشش بیمه‌ای موضوع بند مذکور را لغو نماید. </a:t>
            </a:r>
          </a:p>
          <a:p>
            <a:pPr algn="justLow" rtl="1">
              <a:lnSpc>
                <a:spcPct val="130000"/>
              </a:lnSpc>
            </a:pPr>
            <a:r>
              <a:rPr lang="fa-IR" sz="2600" b="1" dirty="0">
                <a:cs typeface="B Nazanin" panose="00000400000000000000" pitchFamily="2" charset="-78"/>
              </a:rPr>
              <a:t>    تبصره۲-مؤسسات بیمه می‌توانند با اخذ موافقت قبلی از بیمه مرکزی خطرات اضافی دیگری را ‌بیمه نمایند.</a:t>
            </a:r>
          </a:p>
          <a:p>
            <a:pPr algn="justLow" rtl="1">
              <a:lnSpc>
                <a:spcPct val="130000"/>
              </a:lnSpc>
            </a:pPr>
            <a:endParaRPr lang="en-US" sz="26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135032"/>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32500" lnSpcReduction="20000"/>
          </a:bodyPr>
          <a:lstStyle/>
          <a:p>
            <a:pPr rtl="1">
              <a:lnSpc>
                <a:spcPct val="130000"/>
              </a:lnSpc>
            </a:pPr>
            <a:r>
              <a:rPr lang="fa-IR" sz="2500" dirty="0"/>
              <a:t> </a:t>
            </a:r>
            <a:r>
              <a:rPr lang="fa-IR" sz="4800" b="1" dirty="0"/>
              <a:t>فصل پنجم- فسخ و انفساخ بیمه نامه</a:t>
            </a:r>
          </a:p>
          <a:p>
            <a:pPr algn="justLow" rtl="1">
              <a:lnSpc>
                <a:spcPct val="130000"/>
              </a:lnSpc>
            </a:pPr>
            <a:r>
              <a:rPr lang="fa-IR" sz="3700" b="1" dirty="0" smtClean="0">
                <a:cs typeface="B Nazanin" panose="00000400000000000000" pitchFamily="2" charset="-78"/>
              </a:rPr>
              <a:t>    </a:t>
            </a:r>
            <a:r>
              <a:rPr lang="fa-IR" sz="3700" b="1" dirty="0">
                <a:cs typeface="B Nazanin" panose="00000400000000000000" pitchFamily="2" charset="-78"/>
              </a:rPr>
              <a:t>ماده ۱۲– موارد فسخ ‌بیمه‌نامه:در موارد زیر هر یک از طرفین بیمه‌نامه می‌توانند بیمه‌نامه را فسخ نماید:</a:t>
            </a:r>
          </a:p>
          <a:p>
            <a:pPr algn="justLow" rtl="1">
              <a:lnSpc>
                <a:spcPct val="130000"/>
              </a:lnSpc>
            </a:pPr>
            <a:r>
              <a:rPr lang="fa-IR" sz="3700" b="1" dirty="0">
                <a:cs typeface="B Nazanin" panose="00000400000000000000" pitchFamily="2" charset="-78"/>
              </a:rPr>
              <a:t>        الف- موارد فسخ از طرف ‌بیمه‌گر: </a:t>
            </a:r>
          </a:p>
          <a:p>
            <a:pPr algn="justLow" rtl="1">
              <a:lnSpc>
                <a:spcPct val="130000"/>
              </a:lnSpc>
            </a:pPr>
            <a:r>
              <a:rPr lang="fa-IR" sz="3700" b="1" dirty="0">
                <a:cs typeface="B Nazanin" panose="00000400000000000000" pitchFamily="2" charset="-78"/>
              </a:rPr>
              <a:t>        ‌بیمه‌گر در موارد زیر ‌می‌تواند ‌بیمه‌نامه را فسخ نماید. در این صورت حق‌بیمه مدت اعتبار بیمه‌نامه به صورت روز‌شمار محاسبه خواهد شد. </a:t>
            </a:r>
          </a:p>
          <a:p>
            <a:pPr algn="justLow" rtl="1">
              <a:lnSpc>
                <a:spcPct val="130000"/>
              </a:lnSpc>
            </a:pPr>
            <a:r>
              <a:rPr lang="fa-IR" sz="3700" b="1" dirty="0">
                <a:cs typeface="B Nazanin" panose="00000400000000000000" pitchFamily="2" charset="-78"/>
              </a:rPr>
              <a:t>        ۱- عدم پرداخت تمام یا قسمتی از ‌حق‌بیمه و یا اقساط آن در موعد یا مواعد معین. </a:t>
            </a:r>
          </a:p>
          <a:p>
            <a:pPr algn="justLow" rtl="1">
              <a:lnSpc>
                <a:spcPct val="130000"/>
              </a:lnSpc>
            </a:pPr>
            <a:r>
              <a:rPr lang="fa-IR" sz="3700" b="1" dirty="0">
                <a:cs typeface="B Nazanin" panose="00000400000000000000" pitchFamily="2" charset="-78"/>
              </a:rPr>
              <a:t>        ۲- هرگاه ‌ بیمه‌گزار سهوا و یا بدون سوءنیت مطالبی را اظهار نماید و یا از اظهار مطالبی خودداری کند به نحوی که در نظر ‌بیمه‌گر موضوع خطر را تغییر داده و یا از اهمیت آن بکاهد. </a:t>
            </a:r>
          </a:p>
          <a:p>
            <a:pPr algn="justLow" rtl="1">
              <a:lnSpc>
                <a:spcPct val="130000"/>
              </a:lnSpc>
            </a:pPr>
            <a:r>
              <a:rPr lang="fa-IR" sz="3700" b="1" dirty="0">
                <a:cs typeface="B Nazanin" panose="00000400000000000000" pitchFamily="2" charset="-78"/>
              </a:rPr>
              <a:t>        ۳- در صورت تشدید خطر موضوع ماده ۶ این شرایط و عدم موافقت بیمه‌گزار با تعدیل حق‌بیمه و یا تغییر وضعیت ‌بیمه‌شده به نحوی که اگر وضعیت مزبور قبل از قرارداد بود ‌بیمه‌گر حاضر به انعقاد قرارداد با شرایط مذکور در قرارداد فعلی نمی‌شد. </a:t>
            </a:r>
          </a:p>
          <a:p>
            <a:pPr algn="justLow" rtl="1">
              <a:lnSpc>
                <a:spcPct val="130000"/>
              </a:lnSpc>
            </a:pPr>
            <a:r>
              <a:rPr lang="fa-IR" sz="3700" b="1" dirty="0">
                <a:cs typeface="B Nazanin" panose="00000400000000000000" pitchFamily="2" charset="-78"/>
              </a:rPr>
              <a:t>        تبصره–در صورتی که ‌بیمه‌گر بخواهد ‌بیمه‌نامه را فسخ نماید موظف است موضوع را به وسیله نامه سفارشی به بیمه‌گزار اطلاع دهد. در این صورت، ده روز پس از دریافت نامه سفارشی توسط بیمه‌گزار ‌بیمه‌نامه فسخ‌شده تلقی ‌می‌گردد.</a:t>
            </a:r>
          </a:p>
          <a:p>
            <a:pPr algn="justLow" rtl="1">
              <a:lnSpc>
                <a:spcPct val="130000"/>
              </a:lnSpc>
            </a:pPr>
            <a:r>
              <a:rPr lang="fa-IR" sz="3700" b="1" dirty="0">
                <a:cs typeface="B Nazanin" panose="00000400000000000000" pitchFamily="2" charset="-78"/>
              </a:rPr>
              <a:t>        ب- موارد فسخ از طرف ‌ بیمه‌گزار: </a:t>
            </a:r>
          </a:p>
          <a:p>
            <a:pPr algn="justLow" rtl="1">
              <a:lnSpc>
                <a:spcPct val="130000"/>
              </a:lnSpc>
            </a:pPr>
            <a:r>
              <a:rPr lang="fa-IR" sz="3700" b="1" dirty="0">
                <a:cs typeface="B Nazanin" panose="00000400000000000000" pitchFamily="2" charset="-78"/>
              </a:rPr>
              <a:t>        بیمه‌گزار می‌تواند بیمه‌نامه را فسخ نماید در این‌صورت بیمه‌گر حق‌بیمه تا زمان فسخ را براساس تعرفه کوتاه‌مدت محاسبه می‌نماید. مگر در مواردی که فسخ توسط بیمه‌گزار مستند به یکی از دلایل زیر باشد که در این‌صورت حق‌بیمه تا زمان فسخ به طور روز شمار محاسبه خواهد شد: </a:t>
            </a:r>
          </a:p>
          <a:p>
            <a:pPr algn="justLow" rtl="1">
              <a:lnSpc>
                <a:spcPct val="130000"/>
              </a:lnSpc>
            </a:pPr>
            <a:r>
              <a:rPr lang="fa-IR" sz="3700" b="1" dirty="0">
                <a:cs typeface="B Nazanin" panose="00000400000000000000" pitchFamily="2" charset="-78"/>
              </a:rPr>
              <a:t>        ۱- انتقال پرتفوی بیمه‌گر. </a:t>
            </a:r>
          </a:p>
          <a:p>
            <a:pPr algn="justLow" rtl="1">
              <a:lnSpc>
                <a:spcPct val="130000"/>
              </a:lnSpc>
            </a:pPr>
            <a:r>
              <a:rPr lang="fa-IR" sz="3700" b="1" dirty="0">
                <a:cs typeface="B Nazanin" panose="00000400000000000000" pitchFamily="2" charset="-78"/>
              </a:rPr>
              <a:t>        ۲- کاهش خطر موضوع بیمه و عدم موافقت بیمه‌گر با تعدیل حق‌بیمه. </a:t>
            </a:r>
          </a:p>
          <a:p>
            <a:pPr algn="justLow" rtl="1">
              <a:lnSpc>
                <a:spcPct val="130000"/>
              </a:lnSpc>
            </a:pPr>
            <a:r>
              <a:rPr lang="fa-IR" sz="3700" b="1" dirty="0">
                <a:cs typeface="B Nazanin" panose="00000400000000000000" pitchFamily="2" charset="-78"/>
              </a:rPr>
              <a:t>        تبصره- ‌ بیمه‌گزار ‌می‌تواند با تسلیم درخواست کتبی به ‌بیمه‌گر تقاضای فسخ ‌بیمه‌نامه را بنماید. در این صورت از تاریخ تسلیم درخواست مزبور به ‌بیمه‌گر، ‌بیمه‌نامه فسخ‌شده محسوب می‌شود. چنانچه در درخواست ‌ بیمه‌گزار تاریخ مشخصی برای فسخ تعیین شده باشد اثر فسخ از تاریخ اخیر خواهد بود.</a:t>
            </a:r>
          </a:p>
          <a:p>
            <a:pPr algn="justLow" rtl="1">
              <a:lnSpc>
                <a:spcPct val="130000"/>
              </a:lnSpc>
            </a:pPr>
            <a:r>
              <a:rPr lang="fa-IR" sz="3700" b="1" dirty="0">
                <a:cs typeface="B Nazanin" panose="00000400000000000000" pitchFamily="2" charset="-78"/>
              </a:rPr>
              <a:t>    ماده ۱۳– موارد انفساخ ‌بیمه‌نامه:در صورت فوت ‌بیمه‌شده به علت تحقق خطری که تحت پوشش این ‌بیمه‌نامه نباشد ‌بیمه‌نامه از زمان فوت ‌بیمه‌شده منفسخ ‌می‌گردد. در موارد انفساخ، ‌حق‌بیمه مدت منقضی شده براساس تعرفه روزشمار محاسبه می‌شود. </a:t>
            </a:r>
          </a:p>
          <a:p>
            <a:pPr algn="justLow" rtl="1">
              <a:lnSpc>
                <a:spcPct val="130000"/>
              </a:lnSpc>
            </a:pPr>
            <a:r>
              <a:rPr lang="fa-IR" sz="3700" b="1" dirty="0">
                <a:cs typeface="B Nazanin" panose="00000400000000000000" pitchFamily="2" charset="-78"/>
              </a:rPr>
              <a:t>    تبصره-در قراردادهای گروهی پوشش بیمه‌نامه فقط برای بیمه شده متوفی لغو خواهد شد</a:t>
            </a:r>
            <a:r>
              <a:rPr lang="fa-IR" sz="3700" b="1" dirty="0" smtClean="0">
                <a:cs typeface="B Nazanin" panose="00000400000000000000" pitchFamily="2" charset="-78"/>
              </a:rPr>
              <a:t>.</a:t>
            </a:r>
            <a:endParaRPr lang="en-US" sz="37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751850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32500" lnSpcReduction="20000"/>
          </a:bodyPr>
          <a:lstStyle/>
          <a:p>
            <a:r>
              <a:rPr lang="fa-IR" sz="5100" dirty="0" smtClean="0">
                <a:cs typeface="B Titr" panose="00000700000000000000" pitchFamily="2" charset="-78"/>
              </a:rPr>
              <a:t>«آیین‌نامه بیمه‌های درمان»</a:t>
            </a:r>
          </a:p>
          <a:p>
            <a:pPr algn="justLow" rtl="1">
              <a:lnSpc>
                <a:spcPct val="107000"/>
              </a:lnSpc>
              <a:spcBef>
                <a:spcPts val="0"/>
              </a:spcBef>
              <a:spcAft>
                <a:spcPts val="800"/>
              </a:spcAft>
            </a:pPr>
            <a:endParaRPr lang="fa-IR" sz="5500" dirty="0" smtClean="0">
              <a:latin typeface="Calibri" panose="020F0502020204030204" pitchFamily="34" charset="0"/>
              <a:ea typeface="Calibri" panose="020F0502020204030204" pitchFamily="34" charset="0"/>
              <a:cs typeface="B Nazanin" panose="00000400000000000000" pitchFamily="2" charset="-78"/>
            </a:endParaRPr>
          </a:p>
          <a:p>
            <a:pPr algn="justLow" rtl="1">
              <a:lnSpc>
                <a:spcPct val="107000"/>
              </a:lnSpc>
              <a:spcBef>
                <a:spcPts val="0"/>
              </a:spcBef>
              <a:spcAft>
                <a:spcPts val="800"/>
              </a:spcAft>
            </a:pPr>
            <a:r>
              <a:rPr lang="ar-SA" sz="5500" b="1" dirty="0" smtClean="0">
                <a:latin typeface="Calibri" panose="020F0502020204030204" pitchFamily="34" charset="0"/>
                <a:ea typeface="Calibri" panose="020F0502020204030204" pitchFamily="34" charset="0"/>
                <a:cs typeface="B Nazanin" panose="00000400000000000000" pitchFamily="2" charset="-78"/>
              </a:rPr>
              <a:t>فصل </a:t>
            </a:r>
            <a:r>
              <a:rPr lang="ar-SA" sz="5500" b="1" dirty="0">
                <a:latin typeface="Calibri" panose="020F0502020204030204" pitchFamily="34" charset="0"/>
                <a:ea typeface="Calibri" panose="020F0502020204030204" pitchFamily="34" charset="0"/>
                <a:cs typeface="B Nazanin" panose="00000400000000000000" pitchFamily="2" charset="-78"/>
              </a:rPr>
              <a:t>اول: کلیات</a:t>
            </a:r>
            <a:endParaRPr lang="en-US" sz="5500" b="1" dirty="0" smtClean="0">
              <a:effectLst/>
              <a:latin typeface="Calibri" panose="020F0502020204030204" pitchFamily="34" charset="0"/>
              <a:ea typeface="Calibri" panose="020F0502020204030204" pitchFamily="34" charset="0"/>
              <a:cs typeface="B Nazanin" panose="00000400000000000000" pitchFamily="2" charset="-78"/>
            </a:endParaRP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ماده </a:t>
            </a:r>
            <a:r>
              <a:rPr lang="fa-IR" sz="5500" dirty="0">
                <a:latin typeface="Calibri" panose="020F0502020204030204" pitchFamily="34" charset="0"/>
                <a:ea typeface="Calibri" panose="020F0502020204030204" pitchFamily="34" charset="0"/>
                <a:cs typeface="B Nazanin" panose="00000400000000000000" pitchFamily="2" charset="-78"/>
              </a:rPr>
              <a:t>۱- </a:t>
            </a:r>
            <a:r>
              <a:rPr lang="ar-SA" sz="5500" dirty="0" smtClean="0">
                <a:latin typeface="Calibri" panose="020F0502020204030204" pitchFamily="34" charset="0"/>
                <a:ea typeface="Calibri" panose="020F0502020204030204" pitchFamily="34" charset="0"/>
                <a:cs typeface="B Nazanin" panose="00000400000000000000" pitchFamily="2" charset="-78"/>
              </a:rPr>
              <a:t>اساس </a:t>
            </a:r>
            <a:r>
              <a:rPr lang="ar-SA" sz="5500" dirty="0">
                <a:latin typeface="Calibri" panose="020F0502020204030204" pitchFamily="34" charset="0"/>
                <a:ea typeface="Calibri" panose="020F0502020204030204" pitchFamily="34" charset="0"/>
                <a:cs typeface="B Nazanin" panose="00000400000000000000" pitchFamily="2" charset="-78"/>
              </a:rPr>
              <a:t>بیمه ­نامه: این بیمه بر اساس قانون بیمه مصوب سال </a:t>
            </a:r>
            <a:r>
              <a:rPr lang="fa-IR" sz="5500" dirty="0">
                <a:latin typeface="Calibri" panose="020F0502020204030204" pitchFamily="34" charset="0"/>
                <a:ea typeface="Calibri" panose="020F0502020204030204" pitchFamily="34" charset="0"/>
                <a:cs typeface="B Nazanin" panose="00000400000000000000" pitchFamily="2" charset="-78"/>
              </a:rPr>
              <a:t>۱۳۱۶</a:t>
            </a:r>
            <a:r>
              <a:rPr lang="ar-SA" sz="5500" dirty="0">
                <a:latin typeface="Calibri" panose="020F0502020204030204" pitchFamily="34" charset="0"/>
                <a:ea typeface="Calibri" panose="020F0502020204030204" pitchFamily="34" charset="0"/>
                <a:cs typeface="B Nazanin" panose="00000400000000000000" pitchFamily="2" charset="-78"/>
              </a:rPr>
              <a:t> و طبق توافق بیمه­ گر و بیمه­ گذار تنظیم شده و به امضای طرفین رسیده است</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ماده </a:t>
            </a:r>
            <a:r>
              <a:rPr lang="fa-IR" sz="5500" dirty="0">
                <a:latin typeface="Calibri" panose="020F0502020204030204" pitchFamily="34" charset="0"/>
                <a:ea typeface="Calibri" panose="020F0502020204030204" pitchFamily="34" charset="0"/>
                <a:cs typeface="B Nazanin" panose="00000400000000000000" pitchFamily="2" charset="-78"/>
              </a:rPr>
              <a:t>۲- </a:t>
            </a:r>
            <a:r>
              <a:rPr lang="ar-SA" sz="5500" dirty="0" smtClean="0">
                <a:latin typeface="Calibri" panose="020F0502020204030204" pitchFamily="34" charset="0"/>
                <a:ea typeface="Calibri" panose="020F0502020204030204" pitchFamily="34" charset="0"/>
                <a:cs typeface="B Nazanin" panose="00000400000000000000" pitchFamily="2" charset="-78"/>
              </a:rPr>
              <a:t>تعاریف </a:t>
            </a:r>
            <a:r>
              <a:rPr lang="ar-SA" sz="5500" dirty="0">
                <a:latin typeface="Calibri" panose="020F0502020204030204" pitchFamily="34" charset="0"/>
                <a:ea typeface="Calibri" panose="020F0502020204030204" pitchFamily="34" charset="0"/>
                <a:cs typeface="B Nazanin" panose="00000400000000000000" pitchFamily="2" charset="-78"/>
              </a:rPr>
              <a:t>و اصطلاحات: تعاریف و اصطلاحات مذکور در این آیین نامه صرف‌نظر از هر مفهوم دیگری که داشته باشد، با این مفاهیم استفاده شده‌اند</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fa-IR" sz="5500" dirty="0">
                <a:latin typeface="Calibri" panose="020F0502020204030204" pitchFamily="34" charset="0"/>
                <a:ea typeface="Calibri" panose="020F0502020204030204" pitchFamily="34" charset="0"/>
                <a:cs typeface="B Nazanin" panose="00000400000000000000" pitchFamily="2" charset="-78"/>
              </a:rPr>
              <a:t>۱</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r>
              <a:rPr lang="ar-SA" sz="5500" dirty="0" smtClean="0">
                <a:latin typeface="Calibri" panose="020F0502020204030204" pitchFamily="34" charset="0"/>
                <a:ea typeface="Calibri" panose="020F0502020204030204" pitchFamily="34" charset="0"/>
                <a:cs typeface="B Nazanin" panose="00000400000000000000" pitchFamily="2" charset="-78"/>
              </a:rPr>
              <a:t>بیمه‌گر</a:t>
            </a:r>
            <a:r>
              <a:rPr lang="ar-SA" sz="5500" dirty="0">
                <a:latin typeface="Calibri" panose="020F0502020204030204" pitchFamily="34" charset="0"/>
                <a:ea typeface="Calibri" panose="020F0502020204030204" pitchFamily="34" charset="0"/>
                <a:cs typeface="B Nazanin" panose="00000400000000000000" pitchFamily="2" charset="-78"/>
              </a:rPr>
              <a:t>: مؤسسه بیمه دارای مجوز فعالیت از بیمه مرکزی ج.ا.ایران که مشخصات آن در بیمه­ نامه درج شده است</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fa-IR" sz="5500" dirty="0">
                <a:latin typeface="Calibri" panose="020F0502020204030204" pitchFamily="34" charset="0"/>
                <a:ea typeface="Calibri" panose="020F0502020204030204" pitchFamily="34" charset="0"/>
                <a:cs typeface="B Nazanin" panose="00000400000000000000" pitchFamily="2" charset="-78"/>
              </a:rPr>
              <a:t>۲</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r>
              <a:rPr lang="ar-SA" sz="5500" dirty="0" smtClean="0">
                <a:latin typeface="Calibri" panose="020F0502020204030204" pitchFamily="34" charset="0"/>
                <a:ea typeface="Calibri" panose="020F0502020204030204" pitchFamily="34" charset="0"/>
                <a:cs typeface="B Nazanin" panose="00000400000000000000" pitchFamily="2" charset="-78"/>
              </a:rPr>
              <a:t>بیمه‌گر </a:t>
            </a:r>
            <a:r>
              <a:rPr lang="ar-SA" sz="5500" dirty="0">
                <a:latin typeface="Calibri" panose="020F0502020204030204" pitchFamily="34" charset="0"/>
                <a:ea typeface="Calibri" panose="020F0502020204030204" pitchFamily="34" charset="0"/>
                <a:cs typeface="B Nazanin" panose="00000400000000000000" pitchFamily="2" charset="-78"/>
              </a:rPr>
              <a:t>پایه: سازمان‌هایی از قبیل سازمان بیمه سلامت، سازمان تأمین اجتماعی و ... که طبق قانون بیمه درمان همگانی و سایر قوانین و مقررات مربوط موظف به ارایه خدمات درمان پایه‌ هستند</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fa-IR" sz="5500" dirty="0">
                <a:latin typeface="Calibri" panose="020F0502020204030204" pitchFamily="34" charset="0"/>
                <a:ea typeface="Calibri" panose="020F0502020204030204" pitchFamily="34" charset="0"/>
                <a:cs typeface="B Nazanin" panose="00000400000000000000" pitchFamily="2" charset="-78"/>
              </a:rPr>
              <a:t>۳</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r>
              <a:rPr lang="ar-SA" sz="5500" dirty="0" smtClean="0">
                <a:latin typeface="Calibri" panose="020F0502020204030204" pitchFamily="34" charset="0"/>
                <a:ea typeface="Calibri" panose="020F0502020204030204" pitchFamily="34" charset="0"/>
                <a:cs typeface="B Nazanin" panose="00000400000000000000" pitchFamily="2" charset="-78"/>
              </a:rPr>
              <a:t>بیمه‌گذار</a:t>
            </a:r>
            <a:r>
              <a:rPr lang="ar-SA" sz="5500" dirty="0">
                <a:latin typeface="Calibri" panose="020F0502020204030204" pitchFamily="34" charset="0"/>
                <a:ea typeface="Calibri" panose="020F0502020204030204" pitchFamily="34" charset="0"/>
                <a:cs typeface="B Nazanin" panose="00000400000000000000" pitchFamily="2" charset="-78"/>
              </a:rPr>
              <a:t>: شخصی حقیقی یا حقوقی است که مشخصات وی در بیمه­ نامه نوشته شده و متعهد به پرداخت حق‌بیمه و انجام سایر وظایف تعیین شده در بیمه­ نامه است</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fa-IR" sz="5500" dirty="0">
                <a:latin typeface="Calibri" panose="020F0502020204030204" pitchFamily="34" charset="0"/>
                <a:ea typeface="Calibri" panose="020F0502020204030204" pitchFamily="34" charset="0"/>
                <a:cs typeface="B Nazanin" panose="00000400000000000000" pitchFamily="2" charset="-78"/>
              </a:rPr>
              <a:t>۴</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r>
              <a:rPr lang="ar-SA" sz="5500" dirty="0" smtClean="0">
                <a:latin typeface="Calibri" panose="020F0502020204030204" pitchFamily="34" charset="0"/>
                <a:ea typeface="Calibri" panose="020F0502020204030204" pitchFamily="34" charset="0"/>
                <a:cs typeface="B Nazanin" panose="00000400000000000000" pitchFamily="2" charset="-78"/>
              </a:rPr>
              <a:t>گروه </a:t>
            </a:r>
            <a:r>
              <a:rPr lang="ar-SA" sz="5500" dirty="0">
                <a:latin typeface="Calibri" panose="020F0502020204030204" pitchFamily="34" charset="0"/>
                <a:ea typeface="Calibri" panose="020F0502020204030204" pitchFamily="34" charset="0"/>
                <a:cs typeface="B Nazanin" panose="00000400000000000000" pitchFamily="2" charset="-78"/>
              </a:rPr>
              <a:t>بیمه‌شدگان</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الف- کارکنان رسمی، پیمانی یا قراردادی بیمه‌گذار به عنوان بیمه ­شده اصلی و افراد تحت تکفل آنان</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تبصره </a:t>
            </a:r>
            <a:r>
              <a:rPr lang="fa-IR" sz="5500" dirty="0">
                <a:latin typeface="Calibri" panose="020F0502020204030204" pitchFamily="34" charset="0"/>
                <a:ea typeface="Calibri" panose="020F0502020204030204" pitchFamily="34" charset="0"/>
                <a:cs typeface="B Nazanin" panose="00000400000000000000" pitchFamily="2" charset="-78"/>
              </a:rPr>
              <a:t>۱- </a:t>
            </a:r>
            <a:r>
              <a:rPr lang="ar-SA" sz="5500" dirty="0">
                <a:latin typeface="Calibri" panose="020F0502020204030204" pitchFamily="34" charset="0"/>
                <a:ea typeface="Calibri" panose="020F0502020204030204" pitchFamily="34" charset="0"/>
                <a:cs typeface="B Nazanin" panose="00000400000000000000" pitchFamily="2" charset="-78"/>
              </a:rPr>
              <a:t>بیمه ­شده اصلی مکلف است افراد تحت تکفل خود را بطور همزمان در ابتدای مدت بیمه برای اخذ پوشش معرفی کند. در صورتی که هر یک از افراد تحت تکفل بر اساس مدارک، بیمه تکمیلی معتبر داشته باشند پوشش آنان الزامی نیست</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تبصره </a:t>
            </a:r>
            <a:r>
              <a:rPr lang="fa-IR" sz="5500" dirty="0">
                <a:latin typeface="Calibri" panose="020F0502020204030204" pitchFamily="34" charset="0"/>
                <a:ea typeface="Calibri" panose="020F0502020204030204" pitchFamily="34" charset="0"/>
                <a:cs typeface="B Nazanin" panose="00000400000000000000" pitchFamily="2" charset="-78"/>
              </a:rPr>
              <a:t>۲- </a:t>
            </a:r>
            <a:r>
              <a:rPr lang="ar-SA" sz="5500" dirty="0">
                <a:latin typeface="Calibri" panose="020F0502020204030204" pitchFamily="34" charset="0"/>
                <a:ea typeface="Calibri" panose="020F0502020204030204" pitchFamily="34" charset="0"/>
                <a:cs typeface="B Nazanin" panose="00000400000000000000" pitchFamily="2" charset="-78"/>
              </a:rPr>
              <a:t>حداقل پنجاه درصد از کارکنان بیمه­ گذار باید به طور همزمان تحت پوشش بیمه قرارگیرند</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تبصره </a:t>
            </a:r>
            <a:r>
              <a:rPr lang="fa-IR" sz="5500" dirty="0">
                <a:latin typeface="Calibri" panose="020F0502020204030204" pitchFamily="34" charset="0"/>
                <a:ea typeface="Calibri" panose="020F0502020204030204" pitchFamily="34" charset="0"/>
                <a:cs typeface="B Nazanin" panose="00000400000000000000" pitchFamily="2" charset="-78"/>
              </a:rPr>
              <a:t>۳- </a:t>
            </a:r>
            <a:r>
              <a:rPr lang="ar-SA" sz="5500" dirty="0">
                <a:latin typeface="Calibri" panose="020F0502020204030204" pitchFamily="34" charset="0"/>
                <a:ea typeface="Calibri" panose="020F0502020204030204" pitchFamily="34" charset="0"/>
                <a:cs typeface="B Nazanin" panose="00000400000000000000" pitchFamily="2" charset="-78"/>
              </a:rPr>
              <a:t>بیمه‌گر فقط در ابتدا یا در زمان تجدید بیمه‌نامه می‌تواند کارکنان بازنشسته و افراد تحت تکفل آنان را بیمه کند</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pPr algn="justLow" rtl="1">
              <a:lnSpc>
                <a:spcPct val="107000"/>
              </a:lnSpc>
              <a:spcBef>
                <a:spcPts val="0"/>
              </a:spcBef>
              <a:spcAft>
                <a:spcPts val="800"/>
              </a:spcAft>
            </a:pPr>
            <a:r>
              <a:rPr lang="ar-SA" sz="5500" dirty="0">
                <a:latin typeface="Calibri" panose="020F0502020204030204" pitchFamily="34" charset="0"/>
                <a:ea typeface="Calibri" panose="020F0502020204030204" pitchFamily="34" charset="0"/>
                <a:cs typeface="B Nazanin" panose="00000400000000000000" pitchFamily="2" charset="-78"/>
              </a:rPr>
              <a:t>تبصره </a:t>
            </a:r>
            <a:r>
              <a:rPr lang="fa-IR" sz="5500" dirty="0">
                <a:latin typeface="Calibri" panose="020F0502020204030204" pitchFamily="34" charset="0"/>
                <a:ea typeface="Calibri" panose="020F0502020204030204" pitchFamily="34" charset="0"/>
                <a:cs typeface="B Nazanin" panose="00000400000000000000" pitchFamily="2" charset="-78"/>
              </a:rPr>
              <a:t>۴- </a:t>
            </a:r>
            <a:r>
              <a:rPr lang="ar-SA" sz="5500" dirty="0">
                <a:latin typeface="Calibri" panose="020F0502020204030204" pitchFamily="34" charset="0"/>
                <a:ea typeface="Calibri" panose="020F0502020204030204" pitchFamily="34" charset="0"/>
                <a:cs typeface="B Nazanin" panose="00000400000000000000" pitchFamily="2" charset="-78"/>
              </a:rPr>
              <a:t>ارایه پوشش به افراد تبعی </a:t>
            </a:r>
            <a:r>
              <a:rPr lang="fa-IR" sz="5500" dirty="0">
                <a:latin typeface="Calibri" panose="020F0502020204030204" pitchFamily="34" charset="0"/>
                <a:ea typeface="Calibri" panose="020F0502020204030204" pitchFamily="34" charset="0"/>
                <a:cs typeface="B Nazanin" panose="00000400000000000000" pitchFamily="2" charset="-78"/>
              </a:rPr>
              <a:t>۲</a:t>
            </a:r>
            <a:r>
              <a:rPr lang="ar-SA" sz="5500" dirty="0">
                <a:latin typeface="Calibri" panose="020F0502020204030204" pitchFamily="34" charset="0"/>
                <a:ea typeface="Calibri" panose="020F0502020204030204" pitchFamily="34" charset="0"/>
                <a:cs typeface="B Nazanin" panose="00000400000000000000" pitchFamily="2" charset="-78"/>
              </a:rPr>
              <a:t> و </a:t>
            </a:r>
            <a:r>
              <a:rPr lang="fa-IR" sz="5500" dirty="0">
                <a:latin typeface="Calibri" panose="020F0502020204030204" pitchFamily="34" charset="0"/>
                <a:ea typeface="Calibri" panose="020F0502020204030204" pitchFamily="34" charset="0"/>
                <a:cs typeface="B Nazanin" panose="00000400000000000000" pitchFamily="2" charset="-78"/>
              </a:rPr>
              <a:t>۳</a:t>
            </a:r>
            <a:r>
              <a:rPr lang="ar-SA" sz="5500" dirty="0">
                <a:latin typeface="Calibri" panose="020F0502020204030204" pitchFamily="34" charset="0"/>
                <a:ea typeface="Calibri" panose="020F0502020204030204" pitchFamily="34" charset="0"/>
                <a:cs typeface="B Nazanin" panose="00000400000000000000" pitchFamily="2" charset="-78"/>
              </a:rPr>
              <a:t> بیمه­ شده اصلی به تشخیص بیمه ­گر بلامانع می­باشد</a:t>
            </a:r>
            <a:r>
              <a:rPr lang="en-US" sz="5500" dirty="0" smtClean="0">
                <a:effectLst/>
                <a:latin typeface="Calibri" panose="020F0502020204030204" pitchFamily="34" charset="0"/>
                <a:ea typeface="Calibri" panose="020F0502020204030204" pitchFamily="34" charset="0"/>
                <a:cs typeface="B Nazanin" panose="00000400000000000000" pitchFamily="2" charset="-78"/>
              </a:rPr>
              <a:t>.</a:t>
            </a:r>
          </a:p>
          <a:p>
            <a:endParaRPr lang="fa-IR" sz="3800" dirty="0"/>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528028843"/>
      </p:ext>
    </p:extLst>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r>
              <a:rPr lang="fa-IR" dirty="0"/>
              <a:t> فصل ششم- سایر موارد</a:t>
            </a:r>
          </a:p>
          <a:p>
            <a:endParaRPr lang="fa-IR" dirty="0"/>
          </a:p>
          <a:p>
            <a:pPr algn="justLow" rtl="1">
              <a:lnSpc>
                <a:spcPct val="110000"/>
              </a:lnSpc>
            </a:pPr>
            <a:r>
              <a:rPr lang="fa-IR" sz="1400" b="1" dirty="0">
                <a:cs typeface="B Nazanin" panose="00000400000000000000" pitchFamily="2" charset="-78"/>
              </a:rPr>
              <a:t>    ماده ۱۴– کتبی بودن اظهارات:هرگونه پیشنهاد و اظهار ‌ بیمه‌گزار و ‌بیمه‌گر در رابطه با ‌بیمه‌نامه باید به طورکتبی با رعایت مقررات مربوط به آخرین نشانی اعلام‌شده به طرف مقابل اعلام گردد.</a:t>
            </a:r>
          </a:p>
          <a:p>
            <a:pPr algn="justLow" rtl="1">
              <a:lnSpc>
                <a:spcPct val="110000"/>
              </a:lnSpc>
            </a:pPr>
            <a:r>
              <a:rPr lang="fa-IR" sz="1400" b="1" dirty="0">
                <a:cs typeface="B Nazanin" panose="00000400000000000000" pitchFamily="2" charset="-78"/>
              </a:rPr>
              <a:t>    ماده ۱۵-در موارد خاص، شرکت بیمه می‌تواند با اخذ مجوز از بیمه مرکزی، سرمایه نقص عضو جزیی یک یا چند عضو را به صورت دیگری تعیین نماید.</a:t>
            </a:r>
          </a:p>
          <a:p>
            <a:pPr algn="justLow" rtl="1">
              <a:lnSpc>
                <a:spcPct val="110000"/>
              </a:lnSpc>
            </a:pPr>
            <a:r>
              <a:rPr lang="fa-IR" sz="1400" b="1" dirty="0">
                <a:cs typeface="B Nazanin" panose="00000400000000000000" pitchFamily="2" charset="-78"/>
              </a:rPr>
              <a:t>    ماده ۱۶- در همه موارد، تشخیص نقص عضو و ازکارافتادگی دائم کلی و یا دائم جزیی و همچنین حداکثر میزان آن با رعایت جدول ذیربط یا پزشک معتمد ‌بیمه‌گر ‌می‌باشد و مجموع سرمایه‌های هر یک از موارد مذکور در مدت بیمه بابت فوت، نقص عضو و ازکارافتادگی دائم (کلی یا جزیی) موضوع این ‌بیمه‌نامه نمی‌‌تواند از مجموع سرمایه بیمه هریک از پوشش های مذکور تجاوز نماید.</a:t>
            </a:r>
          </a:p>
          <a:p>
            <a:pPr algn="justLow" rtl="1">
              <a:lnSpc>
                <a:spcPct val="110000"/>
              </a:lnSpc>
            </a:pPr>
            <a:r>
              <a:rPr lang="fa-IR" sz="1400" b="1" dirty="0">
                <a:cs typeface="B Nazanin" panose="00000400000000000000" pitchFamily="2" charset="-78"/>
              </a:rPr>
              <a:t>    ماده ۱۷- نحوه حل و فصل اختلاف:طرفین قرارداد باید اختلاف خود را تا حد امکان از طریق مذاکره حل و فصل نمایند. اگر اختلاف از طریق مذاکره حل و فصل نشد می‌توانند از طریق داوری یا مراجعه به دادگاه موضوع را حل و فصل کنند. در صورت انتخاب روش داوری، طرفین قرارداد می‌توانند یک نفر داور مرضی‌الطرفین را انتخاب کنند. در صورت عدم توافق برای انتخاب داور مرضی‌الطرفین، هر یک از طرفین باید داور انتخابی خود را به صورت کتبی به طرف دیگر معرفی ‌کند. داوران منتخب، داور سومی را به عنوان سرداور انتخاب و پس از رسیدگی به موضوع اختلاف، با اکثریت آرا اقدام به صدور رأی می‌کنند. در صورتی که هریک از طرفین تا ۳۰ روز بعد از معرفی داور طرف مقابل، داور منتخب خود را معرفی نکند و یا داوران منتخب، برای انتخاب سرداور به توافق نرسند هر یک از طرفین می‌تواند حسب مورد تعیین داور یا سرداور را از دادگاه صالح خواستار شود. هر یک از طرفین در شروع رسیدگی، حق‌الزحمه داور انتخابی خود و نصف حق‌الزحمه سرداور را می‌پردازد و در خاتمه، همه هزینه‌های داوری بر عهده طرفی خواهد بود که رأی علیه او صادر می‌شود.</a:t>
            </a:r>
            <a:endParaRPr lang="en-US" sz="14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0833642"/>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lstStyle/>
          <a:p>
            <a:pPr algn="justLow" rtl="1">
              <a:lnSpc>
                <a:spcPct val="110000"/>
              </a:lnSpc>
            </a:pPr>
            <a:r>
              <a:rPr lang="fa-IR" sz="1400" b="1" dirty="0">
                <a:cs typeface="B Nazanin" panose="00000400000000000000" pitchFamily="2" charset="-78"/>
              </a:rPr>
              <a:t>ماده ۱۸-مدت بیمه یک سال است و ‌حق‌بیمه ‌بیمه‌نامه‌هایی که مدت آنها کمتر از یک سال باشد به صورت زیر تعیین می‌شود:</a:t>
            </a:r>
          </a:p>
          <a:p>
            <a:pPr rtl="1">
              <a:lnSpc>
                <a:spcPct val="110000"/>
              </a:lnSpc>
            </a:pPr>
            <a:r>
              <a:rPr lang="fa-IR" sz="1600" b="1" dirty="0">
                <a:cs typeface="B Nazanin" panose="00000400000000000000" pitchFamily="2" charset="-78"/>
              </a:rPr>
              <a:t>مدت اعتبار 	حق بیمه بر مبنای حق بیمه یکساله</a:t>
            </a:r>
          </a:p>
          <a:p>
            <a:pPr rtl="1">
              <a:lnSpc>
                <a:spcPct val="110000"/>
              </a:lnSpc>
            </a:pPr>
            <a:r>
              <a:rPr lang="fa-IR" sz="1600" b="1" dirty="0">
                <a:cs typeface="B Nazanin" panose="00000400000000000000" pitchFamily="2" charset="-78"/>
              </a:rPr>
              <a:t>تا ۵ روز 	</a:t>
            </a:r>
            <a:r>
              <a:rPr lang="fa-IR" sz="1600" b="1" dirty="0" smtClean="0">
                <a:cs typeface="B Nazanin" panose="00000400000000000000" pitchFamily="2" charset="-78"/>
              </a:rPr>
              <a:t>	۵ </a:t>
            </a:r>
            <a:r>
              <a:rPr lang="fa-IR" sz="1600" b="1" dirty="0">
                <a:cs typeface="B Nazanin" panose="00000400000000000000" pitchFamily="2" charset="-78"/>
              </a:rPr>
              <a:t>درصد حق بیمه سالانه</a:t>
            </a:r>
          </a:p>
          <a:p>
            <a:pPr rtl="1">
              <a:lnSpc>
                <a:spcPct val="110000"/>
              </a:lnSpc>
            </a:pPr>
            <a:r>
              <a:rPr lang="fa-IR" sz="1600" b="1" dirty="0">
                <a:cs typeface="B Nazanin" panose="00000400000000000000" pitchFamily="2" charset="-78"/>
              </a:rPr>
              <a:t>از ۶ روز تا ۱۵ روز 	۱۰ درصد حق بیمه سالانه</a:t>
            </a:r>
          </a:p>
          <a:p>
            <a:pPr rtl="1">
              <a:lnSpc>
                <a:spcPct val="110000"/>
              </a:lnSpc>
            </a:pPr>
            <a:r>
              <a:rPr lang="fa-IR" sz="1600" b="1" dirty="0">
                <a:cs typeface="B Nazanin" panose="00000400000000000000" pitchFamily="2" charset="-78"/>
              </a:rPr>
              <a:t>از ۱۶ روز تا ۳۰ روز 	۲۰ درصد حق بیمه سالانه</a:t>
            </a:r>
          </a:p>
          <a:p>
            <a:pPr rtl="1">
              <a:lnSpc>
                <a:spcPct val="110000"/>
              </a:lnSpc>
            </a:pPr>
            <a:r>
              <a:rPr lang="fa-IR" sz="1600" b="1" dirty="0">
                <a:cs typeface="B Nazanin" panose="00000400000000000000" pitchFamily="2" charset="-78"/>
              </a:rPr>
              <a:t>از ۳۱ روز تا ۶۰ روز 	۳۰ درصد حق بیمه سالانه</a:t>
            </a:r>
          </a:p>
          <a:p>
            <a:pPr rtl="1">
              <a:lnSpc>
                <a:spcPct val="110000"/>
              </a:lnSpc>
            </a:pPr>
            <a:r>
              <a:rPr lang="fa-IR" sz="1600" b="1" dirty="0">
                <a:cs typeface="B Nazanin" panose="00000400000000000000" pitchFamily="2" charset="-78"/>
              </a:rPr>
              <a:t>از ۶۱ روز تا ۹۰ روز 	۴۰ درصد حق بیمه سالانه</a:t>
            </a:r>
          </a:p>
          <a:p>
            <a:pPr rtl="1">
              <a:lnSpc>
                <a:spcPct val="110000"/>
              </a:lnSpc>
            </a:pPr>
            <a:r>
              <a:rPr lang="fa-IR" sz="1600" b="1" dirty="0">
                <a:cs typeface="B Nazanin" panose="00000400000000000000" pitchFamily="2" charset="-78"/>
              </a:rPr>
              <a:t>از ۹۱ روز تا ۱۲۰ روز 	۵۰ درصد حق بیمه سالانه</a:t>
            </a:r>
          </a:p>
          <a:p>
            <a:pPr rtl="1">
              <a:lnSpc>
                <a:spcPct val="110000"/>
              </a:lnSpc>
            </a:pPr>
            <a:r>
              <a:rPr lang="fa-IR" sz="1600" b="1" dirty="0">
                <a:cs typeface="B Nazanin" panose="00000400000000000000" pitchFamily="2" charset="-78"/>
              </a:rPr>
              <a:t>از ۱۲۱ روز تا ۱۵۰ روز 	۶۰ درصد حق بیمه سالانه</a:t>
            </a:r>
          </a:p>
          <a:p>
            <a:pPr rtl="1">
              <a:lnSpc>
                <a:spcPct val="110000"/>
              </a:lnSpc>
            </a:pPr>
            <a:r>
              <a:rPr lang="fa-IR" sz="1600" b="1" dirty="0">
                <a:cs typeface="B Nazanin" panose="00000400000000000000" pitchFamily="2" charset="-78"/>
              </a:rPr>
              <a:t>از ۱۵۱ روز تا ۱۸۰ روز 	۷۰ درصد حق بیمه سالانه</a:t>
            </a:r>
          </a:p>
          <a:p>
            <a:pPr rtl="1">
              <a:lnSpc>
                <a:spcPct val="110000"/>
              </a:lnSpc>
            </a:pPr>
            <a:r>
              <a:rPr lang="fa-IR" sz="1600" b="1" dirty="0">
                <a:cs typeface="B Nazanin" panose="00000400000000000000" pitchFamily="2" charset="-78"/>
              </a:rPr>
              <a:t>از ۱۸۱ روز تا ۲۷۰ روز 	۸۵ درصد حق بیمه سالانه</a:t>
            </a:r>
          </a:p>
          <a:p>
            <a:pPr rtl="1">
              <a:lnSpc>
                <a:spcPct val="110000"/>
              </a:lnSpc>
            </a:pPr>
            <a:r>
              <a:rPr lang="fa-IR" sz="1600" b="1" dirty="0">
                <a:cs typeface="B Nazanin" panose="00000400000000000000" pitchFamily="2" charset="-78"/>
              </a:rPr>
              <a:t>از ۲۷۰ روز به بالا 	۱۰۰ درصد حق بیمه </a:t>
            </a:r>
            <a:r>
              <a:rPr lang="fa-IR" sz="1600" b="1" dirty="0" smtClean="0">
                <a:cs typeface="B Nazanin" panose="00000400000000000000" pitchFamily="2" charset="-78"/>
              </a:rPr>
              <a:t>سالانه</a:t>
            </a:r>
          </a:p>
          <a:p>
            <a:pPr algn="justLow" rtl="1">
              <a:lnSpc>
                <a:spcPct val="110000"/>
              </a:lnSpc>
            </a:pPr>
            <a:endParaRPr lang="fa-IR" sz="1600" b="1" dirty="0" smtClean="0">
              <a:cs typeface="B Nazanin" panose="00000400000000000000" pitchFamily="2" charset="-78"/>
            </a:endParaRPr>
          </a:p>
          <a:p>
            <a:pPr algn="r" rtl="1">
              <a:lnSpc>
                <a:spcPct val="110000"/>
              </a:lnSpc>
            </a:pPr>
            <a:r>
              <a:rPr lang="fa-IR" sz="1600" b="1" dirty="0">
                <a:cs typeface="B Nazanin" panose="00000400000000000000" pitchFamily="2" charset="-78"/>
              </a:rPr>
              <a:t> ماده ۱۹-پوشش‌های این بیمه‌نامه برای حوادث داخل و خارج قلمرو جمهوری اسلامی ایران است مگر آنکه به صورت دیگری توافق شده باشد.</a:t>
            </a:r>
            <a:endParaRPr lang="en-US" sz="16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2370506"/>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r>
              <a:rPr lang="fa-IR" dirty="0"/>
              <a:t> </a:t>
            </a:r>
            <a:r>
              <a:rPr lang="fa-IR" b="1" dirty="0">
                <a:cs typeface="B Nazanin" panose="00000400000000000000" pitchFamily="2" charset="-78"/>
              </a:rPr>
              <a:t>شرایط اختصاصی بیمه هزینه پزشکی ناشی از حادثه </a:t>
            </a:r>
          </a:p>
          <a:p>
            <a:pPr algn="justLow" rtl="1">
              <a:lnSpc>
                <a:spcPct val="120000"/>
              </a:lnSpc>
            </a:pPr>
            <a:r>
              <a:rPr lang="fa-IR" sz="1400" b="1" dirty="0">
                <a:cs typeface="B Nazanin" panose="00000400000000000000" pitchFamily="2" charset="-78"/>
              </a:rPr>
              <a:t>‌ضمیمه بیمه‌نامه حوادث اشخاص</a:t>
            </a:r>
          </a:p>
          <a:p>
            <a:pPr algn="justLow" rtl="1">
              <a:lnSpc>
                <a:spcPct val="120000"/>
              </a:lnSpc>
            </a:pPr>
            <a:r>
              <a:rPr lang="fa-IR" sz="1400" b="1" dirty="0" smtClean="0">
                <a:cs typeface="B Nazanin" panose="00000400000000000000" pitchFamily="2" charset="-78"/>
              </a:rPr>
              <a:t>    </a:t>
            </a:r>
            <a:r>
              <a:rPr lang="fa-IR" sz="1400" b="1" dirty="0">
                <a:cs typeface="B Nazanin" panose="00000400000000000000" pitchFamily="2" charset="-78"/>
              </a:rPr>
              <a:t>ماده ۱-هزینه‌های پزشکی عبارت است از هزینه‌هایی که ‌بیمه‌شده یا بیمه‌گزار به علت تحقق خطرات موضوع ‌بیمه‌نامه، بابت دریافت خدمات درمانی پرداخت می نماید.</a:t>
            </a:r>
          </a:p>
          <a:p>
            <a:pPr algn="justLow" rtl="1">
              <a:lnSpc>
                <a:spcPct val="120000"/>
              </a:lnSpc>
            </a:pPr>
            <a:r>
              <a:rPr lang="fa-IR" sz="1400" b="1" dirty="0">
                <a:cs typeface="B Nazanin" panose="00000400000000000000" pitchFamily="2" charset="-78"/>
              </a:rPr>
              <a:t>    ماده ۲-هزینه پزشکی قابل پرداخت توسط ‌بیمه‌گر عبارت است از مبلغ مندرج در صورت‌حساب درمانی مربوطه و یا حداکثر هزینه پزشکی مورد تعهد ‌بیمه‌گر هر کدام که کمتر باشد. مشروط بر آنکه حداکثر ظرف مدت ۶۰ روز پس از پرداخت هزینه، صورتحساب آن به بیمه‌گر تسلیم شده باشد و با رعایت شرایط زیر پرداخت می‌شود: </a:t>
            </a:r>
          </a:p>
          <a:p>
            <a:pPr algn="justLow" rtl="1">
              <a:lnSpc>
                <a:spcPct val="120000"/>
              </a:lnSpc>
            </a:pPr>
            <a:r>
              <a:rPr lang="fa-IR" sz="1400" b="1" dirty="0">
                <a:cs typeface="B Nazanin" panose="00000400000000000000" pitchFamily="2" charset="-78"/>
              </a:rPr>
              <a:t>    ۱-درمان بیمه شده باید حداکثر ظرف دو سال از پایان مدت بیمه شروع شده باشد. </a:t>
            </a:r>
          </a:p>
          <a:p>
            <a:pPr algn="justLow" rtl="1">
              <a:lnSpc>
                <a:spcPct val="120000"/>
              </a:lnSpc>
            </a:pPr>
            <a:r>
              <a:rPr lang="fa-IR" sz="1400" b="1" dirty="0">
                <a:cs typeface="B Nazanin" panose="00000400000000000000" pitchFamily="2" charset="-78"/>
              </a:rPr>
              <a:t>    ۲- حداکثر هزینه پزشکی مورد تعهد ‌بیمه‌گر برای هر حادثه معادل بیست درصد سرمایه فوت یا نقص عضو کامل و دائم (هر کدام بیشتر باشد) خواهد بود. </a:t>
            </a:r>
          </a:p>
          <a:p>
            <a:pPr algn="justLow" rtl="1">
              <a:lnSpc>
                <a:spcPct val="120000"/>
              </a:lnSpc>
            </a:pPr>
            <a:r>
              <a:rPr lang="fa-IR" sz="1400" b="1" dirty="0">
                <a:cs typeface="B Nazanin" panose="00000400000000000000" pitchFamily="2" charset="-78"/>
              </a:rPr>
              <a:t>    ماده ۳-مجموعه حوادثی که در هفت روز متوالی اتفاق ‌افتد یک حادثه محسوب ‌می‌گردد. </a:t>
            </a:r>
          </a:p>
          <a:p>
            <a:pPr algn="justLow" rtl="1">
              <a:lnSpc>
                <a:spcPct val="120000"/>
              </a:lnSpc>
            </a:pPr>
            <a:r>
              <a:rPr lang="fa-IR" sz="1400" b="1" dirty="0">
                <a:cs typeface="B Nazanin" panose="00000400000000000000" pitchFamily="2" charset="-78"/>
              </a:rPr>
              <a:t>    ماده ۴-بیمه‌گر ‌می‌تواند اسناد و مدارک پزشکی ‌بیمه‌شده را بررسی و در مورد چگونگی درمان و معالجه ‌بیمه‌شده تحقیق نماید. </a:t>
            </a:r>
          </a:p>
          <a:p>
            <a:pPr algn="justLow" rtl="1">
              <a:lnSpc>
                <a:spcPct val="120000"/>
              </a:lnSpc>
            </a:pPr>
            <a:r>
              <a:rPr lang="fa-IR" sz="1400" b="1" dirty="0">
                <a:cs typeface="B Nazanin" panose="00000400000000000000" pitchFamily="2" charset="-78"/>
              </a:rPr>
              <a:t>    ماده ۵- هزینه انتقال ‌بیمه‌شده به منظور معالجه در مواردی که طبق تشخیص پزشک معالج جنبه اورژانس داشته و یا امکان معالجه وی در محل وقوع حادثه نباشد جزء هزینه‌های پزشکی محسوب شده و قابل پرداخت است.</a:t>
            </a:r>
            <a:endParaRPr lang="en-US" sz="14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3400554"/>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nSpc>
                <a:spcPct val="100000"/>
              </a:lnSpc>
            </a:pPr>
            <a:r>
              <a:rPr lang="fa-IR" dirty="0"/>
              <a:t> </a:t>
            </a:r>
            <a:r>
              <a:rPr lang="fa-IR" b="1" dirty="0">
                <a:cs typeface="B Nazanin" panose="00000400000000000000" pitchFamily="2" charset="-78"/>
              </a:rPr>
              <a:t>شرایط اختصاصی بیمه غرامت روزانه عمومی ناشی از حادثه </a:t>
            </a:r>
          </a:p>
          <a:p>
            <a:pPr algn="justLow" rtl="1">
              <a:lnSpc>
                <a:spcPct val="150000"/>
              </a:lnSpc>
            </a:pPr>
            <a:r>
              <a:rPr lang="fa-IR" sz="1500" b="1" dirty="0">
                <a:cs typeface="B Nazanin" panose="00000400000000000000" pitchFamily="2" charset="-78"/>
              </a:rPr>
              <a:t>‌ضمیمه بیمه‌نامه حوادث اشخاص</a:t>
            </a:r>
          </a:p>
          <a:p>
            <a:pPr algn="justLow" rtl="1">
              <a:lnSpc>
                <a:spcPct val="140000"/>
              </a:lnSpc>
            </a:pPr>
            <a:r>
              <a:rPr lang="fa-IR" sz="1500" b="1" dirty="0" smtClean="0">
                <a:cs typeface="B Nazanin" panose="00000400000000000000" pitchFamily="2" charset="-78"/>
              </a:rPr>
              <a:t>    </a:t>
            </a:r>
            <a:r>
              <a:rPr lang="fa-IR" sz="1500" b="1" dirty="0">
                <a:cs typeface="B Nazanin" panose="00000400000000000000" pitchFamily="2" charset="-78"/>
              </a:rPr>
              <a:t>ماده ۱- تعاریف </a:t>
            </a:r>
          </a:p>
          <a:p>
            <a:pPr algn="justLow" rtl="1">
              <a:lnSpc>
                <a:spcPct val="140000"/>
              </a:lnSpc>
            </a:pPr>
            <a:r>
              <a:rPr lang="fa-IR" sz="1500" b="1" dirty="0">
                <a:cs typeface="B Nazanin" panose="00000400000000000000" pitchFamily="2" charset="-78"/>
              </a:rPr>
              <a:t>    ۱- از کارافتادگی موقت به مفهوم از دست دادن موقت توانایی جسمی و یا روانی ‌بیمه‌شده است که در اثر تحقق خطر موضوع بیمه به تشخیص پزشک معالج و به تایید پزشک معتمد بیمه‌گر، ‌بیمه‌شده را از انجام وظایف شغلی باز ‌می‌دارد اعم از اینکه بستری شده باشد یا نباشد. </a:t>
            </a:r>
          </a:p>
          <a:p>
            <a:pPr algn="justLow" rtl="1">
              <a:lnSpc>
                <a:spcPct val="140000"/>
              </a:lnSpc>
            </a:pPr>
            <a:r>
              <a:rPr lang="fa-IR" sz="1500" b="1" dirty="0">
                <a:cs typeface="B Nazanin" panose="00000400000000000000" pitchFamily="2" charset="-78"/>
              </a:rPr>
              <a:t>    ۲- غرامت روزانه عمومی عبارت است از مبلغی که در ایام از کارافتادگی موقت ‌بیمه‌شده به علت تحقق خطر موضوع بیمه به وی پرداخت ‌می‌گردد.</a:t>
            </a:r>
          </a:p>
          <a:p>
            <a:pPr algn="justLow" rtl="1">
              <a:lnSpc>
                <a:spcPct val="140000"/>
              </a:lnSpc>
            </a:pPr>
            <a:r>
              <a:rPr lang="fa-IR" sz="1500" b="1" dirty="0">
                <a:cs typeface="B Nazanin" panose="00000400000000000000" pitchFamily="2" charset="-78"/>
              </a:rPr>
              <a:t>    ماده ۲- تعهد ‌بیمه‌گر </a:t>
            </a:r>
          </a:p>
          <a:p>
            <a:pPr algn="justLow" rtl="1">
              <a:lnSpc>
                <a:spcPct val="140000"/>
              </a:lnSpc>
            </a:pPr>
            <a:r>
              <a:rPr lang="fa-IR" sz="1500" b="1" dirty="0">
                <a:cs typeface="B Nazanin" panose="00000400000000000000" pitchFamily="2" charset="-78"/>
              </a:rPr>
              <a:t>    تعهد ‌بیمه‌گر برای پرداخت غرامت روزانه عمومی مشروط بر آن است که خطر موضوع بیمه در مدت اعتبار ‌بیمه‌نامه تحقق یابد و حداکثر ظرف دو سال از تاریخ انقضای بیمه‌نامه منجر به ازکارافتادگی موقت ‌بیمه‌شده گردد. </a:t>
            </a:r>
          </a:p>
          <a:p>
            <a:pPr algn="justLow" rtl="1">
              <a:lnSpc>
                <a:spcPct val="140000"/>
              </a:lnSpc>
            </a:pPr>
            <a:r>
              <a:rPr lang="fa-IR" sz="1500" b="1" dirty="0">
                <a:cs typeface="B Nazanin" panose="00000400000000000000" pitchFamily="2" charset="-78"/>
              </a:rPr>
              <a:t>    ۱-حداکثر غرامت روزانه مورد تعهد ‌بیمه‌گر معادل پنج در هزار سرمایه فوت یا نقص عضو کامل و دائم (هر کدام بیشتر باشد) خواهد بود. </a:t>
            </a:r>
          </a:p>
          <a:p>
            <a:pPr algn="justLow" rtl="1">
              <a:lnSpc>
                <a:spcPct val="140000"/>
              </a:lnSpc>
            </a:pPr>
            <a:r>
              <a:rPr lang="fa-IR" sz="1500" b="1" dirty="0">
                <a:cs typeface="B Nazanin" panose="00000400000000000000" pitchFamily="2" charset="-78"/>
              </a:rPr>
              <a:t>    ۲-تعهد ‌بیمه‌گر برای پرداخت غرامت روزانه عمومی از چهارمین روز ازکارافتادگی موقت محاسبه می شود و حداکثر برای یکصدوهشتاد روز خواهد بود.</a:t>
            </a:r>
          </a:p>
          <a:p>
            <a:pPr algn="justLow" rtl="1">
              <a:lnSpc>
                <a:spcPct val="140000"/>
              </a:lnSpc>
            </a:pPr>
            <a:r>
              <a:rPr lang="fa-IR" sz="1500" b="1" dirty="0">
                <a:cs typeface="B Nazanin" panose="00000400000000000000" pitchFamily="2" charset="-78"/>
              </a:rPr>
              <a:t>    ماده ۳- سایر شرایط </a:t>
            </a:r>
          </a:p>
          <a:p>
            <a:pPr algn="justLow" rtl="1">
              <a:lnSpc>
                <a:spcPct val="140000"/>
              </a:lnSpc>
            </a:pPr>
            <a:r>
              <a:rPr lang="fa-IR" sz="1500" b="1" dirty="0">
                <a:cs typeface="B Nazanin" panose="00000400000000000000" pitchFamily="2" charset="-78"/>
              </a:rPr>
              <a:t>    - مجموعه حوادثی که در هفت روز متوالی اتفاق ‌افتد یک حادثه محسوب ‌می‌گردد.</a:t>
            </a:r>
          </a:p>
          <a:p>
            <a:pPr algn="justLow" rtl="1">
              <a:lnSpc>
                <a:spcPct val="140000"/>
              </a:lnSpc>
            </a:pPr>
            <a:endParaRPr lang="en-US" sz="15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63205"/>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94244">
              <a:srgbClr val="FFD03F"/>
            </a:gs>
            <a:gs pos="88489">
              <a:srgbClr val="FFDF7E"/>
            </a:gs>
            <a:gs pos="81313">
              <a:schemeClr val="accent4">
                <a:lumMod val="20000"/>
                <a:lumOff val="80000"/>
              </a:schemeClr>
            </a:gs>
            <a:gs pos="100000">
              <a:schemeClr val="accent4">
                <a:lumMod val="20000"/>
                <a:lumOff val="80000"/>
              </a:schemeClr>
            </a:gs>
            <a:gs pos="43000">
              <a:schemeClr val="accent4">
                <a:lumMod val="20000"/>
                <a:lumOff val="80000"/>
              </a:schemeClr>
            </a:gs>
            <a:gs pos="0">
              <a:srgbClr val="D7E1CA"/>
            </a:gs>
            <a:gs pos="4000">
              <a:schemeClr val="accent4">
                <a:lumMod val="20000"/>
                <a:lumOff val="80000"/>
              </a:schemeClr>
            </a:gs>
            <a:gs pos="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r>
              <a:rPr lang="fa-IR" dirty="0"/>
              <a:t> </a:t>
            </a:r>
            <a:r>
              <a:rPr lang="fa-IR" b="1" dirty="0">
                <a:cs typeface="B Nazanin" panose="00000400000000000000" pitchFamily="2" charset="-78"/>
              </a:rPr>
              <a:t>شرایط اختصاصی بیمه غرامت روزانه بستری شدن در مراکز درمانی مجاز </a:t>
            </a:r>
          </a:p>
          <a:p>
            <a:pPr algn="justLow" rtl="1"/>
            <a:r>
              <a:rPr lang="fa-IR" dirty="0" smtClean="0"/>
              <a:t>‌</a:t>
            </a:r>
          </a:p>
          <a:p>
            <a:pPr algn="justLow" rtl="1"/>
            <a:r>
              <a:rPr lang="fa-IR" dirty="0" smtClean="0"/>
              <a:t>ضمیمه </a:t>
            </a:r>
            <a:r>
              <a:rPr lang="fa-IR" dirty="0"/>
              <a:t>بیمه‌نامه حوادث اشخاص</a:t>
            </a:r>
            <a:endParaRPr lang="fa-IR" sz="1500" b="1" dirty="0">
              <a:cs typeface="B Nazanin" panose="00000400000000000000" pitchFamily="2" charset="-78"/>
            </a:endParaRPr>
          </a:p>
          <a:p>
            <a:pPr algn="justLow" rtl="1"/>
            <a:r>
              <a:rPr lang="fa-IR" sz="1500" b="1" dirty="0" smtClean="0">
                <a:cs typeface="B Nazanin" panose="00000400000000000000" pitchFamily="2" charset="-78"/>
              </a:rPr>
              <a:t>    </a:t>
            </a:r>
            <a:r>
              <a:rPr lang="fa-IR" sz="1500" b="1" dirty="0">
                <a:cs typeface="B Nazanin" panose="00000400000000000000" pitchFamily="2" charset="-78"/>
              </a:rPr>
              <a:t>ماده ۱- تعاریف </a:t>
            </a:r>
          </a:p>
          <a:p>
            <a:pPr algn="justLow" rtl="1"/>
            <a:r>
              <a:rPr lang="fa-IR" sz="1500" b="1" dirty="0">
                <a:cs typeface="B Nazanin" panose="00000400000000000000" pitchFamily="2" charset="-78"/>
              </a:rPr>
              <a:t>    غرامت روزانه بستری‌شدن ‌بیمه‌شده، مبلغی است که در ایام بستری‌شدن ‌بیمه‌شده در مراکز درمانی مجاز به علت تحقق خطر موضوع بیمه به وی پرداخت ‌می‌گردد.</a:t>
            </a:r>
          </a:p>
          <a:p>
            <a:pPr algn="justLow" rtl="1"/>
            <a:r>
              <a:rPr lang="fa-IR" sz="1500" b="1" dirty="0">
                <a:cs typeface="B Nazanin" panose="00000400000000000000" pitchFamily="2" charset="-78"/>
              </a:rPr>
              <a:t>    ماده ۲- تعهد ‌بیمه‌گر </a:t>
            </a:r>
          </a:p>
          <a:p>
            <a:pPr algn="justLow" rtl="1"/>
            <a:r>
              <a:rPr lang="fa-IR" sz="1500" b="1" dirty="0">
                <a:cs typeface="B Nazanin" panose="00000400000000000000" pitchFamily="2" charset="-78"/>
              </a:rPr>
              <a:t>    تعهد ‌بیمه‌گر در مورد پرداخت غرامت روزانه بستری شدن در مراکز درمانی مجاز در صورتی است که خطر موضوع بیمه ‌در مدت بیمه تحقق یابد و حداکثر ظرف دو سال از تاریخ انقضای بیمه‌نامه منجر به بستری شدن ‌بیمه‌شده گردد. پس از انقضای مدت یاد‌شده بیمه‌گر هیچ‌گونه تعهدی نسبت به پرداخت غرامت موضوع این بیمه نخواهد داشت. </a:t>
            </a:r>
          </a:p>
          <a:p>
            <a:pPr algn="justLow" rtl="1"/>
            <a:r>
              <a:rPr lang="fa-IR" sz="1500" b="1" dirty="0">
                <a:cs typeface="B Nazanin" panose="00000400000000000000" pitchFamily="2" charset="-78"/>
              </a:rPr>
              <a:t>    ۱- تعهد ‌بیمه‌گر از چهارمین روز بستری شدن ‌بیمه‌شده در مراکز درمانی مجاز محاسبه و حداکثر برای نود روز خواهد بود. </a:t>
            </a:r>
          </a:p>
          <a:p>
            <a:pPr algn="justLow" rtl="1"/>
            <a:r>
              <a:rPr lang="fa-IR" sz="1500" b="1" dirty="0">
                <a:cs typeface="B Nazanin" panose="00000400000000000000" pitchFamily="2" charset="-78"/>
              </a:rPr>
              <a:t>    ۲- حداکثر غرامت روزانه مورد تعهد ‌بیمه‌گر معادل پنج درهزار سرمایه بیمه فوت یا نقص عضو کامل و دائم (هر کدام بیشتر باشد) خواهد بود</a:t>
            </a:r>
            <a:r>
              <a:rPr lang="fa-IR" sz="1500" b="1" dirty="0" smtClean="0">
                <a:cs typeface="B Nazanin" panose="00000400000000000000" pitchFamily="2" charset="-78"/>
              </a:rPr>
              <a:t>.</a:t>
            </a:r>
            <a:endParaRPr lang="fa-IR" sz="1500" b="1"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8425648"/>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
              <a:srgbClr val="7030A0"/>
            </a:gs>
            <a:gs pos="64000">
              <a:srgbClr val="BBA4DA"/>
            </a:gs>
            <a:gs pos="81313">
              <a:schemeClr val="accent4">
                <a:lumMod val="20000"/>
                <a:lumOff val="80000"/>
              </a:schemeClr>
            </a:gs>
            <a:gs pos="100000">
              <a:srgbClr val="7030A0"/>
            </a:gs>
            <a:gs pos="43000">
              <a:schemeClr val="accent4">
                <a:lumMod val="20000"/>
                <a:lumOff val="80000"/>
              </a:schemeClr>
            </a:gs>
            <a:gs pos="0">
              <a:srgbClr val="D7E1CA"/>
            </a:gs>
            <a:gs pos="4000">
              <a:schemeClr val="accent4">
                <a:lumMod val="20000"/>
                <a:lumOff val="80000"/>
              </a:schemeClr>
            </a:gs>
            <a:gs pos="0">
              <a:srgbClr val="D096CC"/>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r>
              <a:rPr lang="fa-IR" sz="8800" b="1" dirty="0" smtClean="0">
                <a:cs typeface="2  Arshia" panose="00000400000000000000" pitchFamily="2" charset="-78"/>
              </a:rPr>
              <a:t>با تشکر صبر و شکیبایی</a:t>
            </a:r>
          </a:p>
          <a:p>
            <a:r>
              <a:rPr lang="fa-IR" sz="8800" b="1" dirty="0" smtClean="0">
                <a:cs typeface="2  Karim" panose="00000400000000000000" pitchFamily="2" charset="-78"/>
              </a:rPr>
              <a:t>شرکت حامیان آینده آریا</a:t>
            </a:r>
          </a:p>
          <a:p>
            <a:r>
              <a:rPr lang="fa-IR" sz="6600" b="1" dirty="0" smtClean="0">
                <a:cs typeface="2  Titr" panose="00000700000000000000" pitchFamily="2" charset="-78"/>
              </a:rPr>
              <a:t>مهیار احسانی مقدم</a:t>
            </a:r>
            <a:endParaRPr lang="fa-IR" sz="6600" b="1" dirty="0" smtClean="0">
              <a:cs typeface="2  Titr" panose="00000700000000000000" pitchFamily="2" charset="-78"/>
            </a:endParaRPr>
          </a:p>
          <a:p>
            <a:r>
              <a:rPr lang="fa-IR" sz="6600" b="1" dirty="0" smtClean="0">
                <a:cs typeface="2  Titr" panose="00000700000000000000" pitchFamily="2" charset="-78"/>
              </a:rPr>
              <a:t>09122880361</a:t>
            </a:r>
          </a:p>
          <a:p>
            <a:r>
              <a:rPr lang="fa-IR" sz="6600" b="1" dirty="0" smtClean="0">
                <a:cs typeface="2  Titr" panose="00000700000000000000" pitchFamily="2" charset="-78"/>
              </a:rPr>
              <a:t>9و33811128-045</a:t>
            </a:r>
            <a:endParaRPr lang="en-US" sz="6600" b="1" dirty="0">
              <a:cs typeface="2  Titr" panose="00000700000000000000" pitchFamily="2" charset="-78"/>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8598709"/>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81875">
              <a:srgbClr val="A2C7DF"/>
            </a:gs>
            <a:gs pos="80750">
              <a:srgbClr val="A6CAD7"/>
            </a:gs>
            <a:gs pos="51000">
              <a:srgbClr val="AED0C8"/>
            </a:gs>
            <a:gs pos="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lstStyle/>
          <a:p>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24FAFD-252A-407B-8252-0DEA779FA71B}"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0657282"/>
      </p:ext>
    </p:extLst>
  </p:cSld>
  <p:clrMapOvr>
    <a:masterClrMapping/>
  </p:clrMapOvr>
  <p:transition spd="slow">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lstStyle/>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37</a:t>
            </a:fld>
            <a:endParaRPr lang="en-US">
              <a:solidFill>
                <a:prstClr val="black">
                  <a:tint val="75000"/>
                </a:prstClr>
              </a:solidFill>
            </a:endParaRPr>
          </a:p>
        </p:txBody>
      </p:sp>
    </p:spTree>
    <p:extLst>
      <p:ext uri="{BB962C8B-B14F-4D97-AF65-F5344CB8AC3E}">
        <p14:creationId xmlns:p14="http://schemas.microsoft.com/office/powerpoint/2010/main" val="2855936579"/>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92500"/>
          </a:bodyPr>
          <a:lstStyle/>
          <a:p>
            <a:pPr algn="justLow" rtl="1"/>
            <a:r>
              <a:rPr lang="fa-IR" sz="2100" dirty="0" smtClean="0">
                <a:cs typeface="B Nazanin" panose="00000400000000000000" pitchFamily="2" charset="-78"/>
              </a:rPr>
              <a:t>ب- ارایه پوشش بیمه درمان به سایر گروه‌ها (از قبیل اصناف، اتحادیه‌ها و انجمن‌ها) به این شرط مجاز است که بیمه‌گذار پرداخت حق‌بیمه سالیانه را تضمین کند و بیش از۵۰‌ درصد اعضای گروه بطور هم‌زمان بیمه شوند.</a:t>
            </a:r>
          </a:p>
          <a:p>
            <a:pPr algn="justLow" rtl="1"/>
            <a:r>
              <a:rPr lang="fa-IR" sz="2100" dirty="0" smtClean="0">
                <a:cs typeface="B Nazanin" panose="00000400000000000000" pitchFamily="2" charset="-78"/>
              </a:rPr>
              <a:t>۵- موضوع بیمه: جبران هزینه‌های پوشش‌های اصلی و اضافی ناشی از بیماری و یا حادثه به ترتیبی که در بیمه ¬نامه تعیین و در تعهد بیمه‌گر قرار گرفته است.</a:t>
            </a:r>
          </a:p>
          <a:p>
            <a:pPr algn="justLow" rtl="1"/>
            <a:r>
              <a:rPr lang="fa-IR" sz="2100" dirty="0" smtClean="0">
                <a:cs typeface="B Nazanin" panose="00000400000000000000" pitchFamily="2" charset="-78"/>
              </a:rPr>
              <a:t>۶- حادثه: هر واقعه ناگهانی ناشی از عامل خارجی که بدون قصد و اراده بیمه‌شده رخ دهد و منجر به جرح، نقص عضو، ازکارافتادگی و یا فوت بیمه‌شده گردد.</a:t>
            </a:r>
          </a:p>
          <a:p>
            <a:pPr algn="justLow" rtl="1"/>
            <a:r>
              <a:rPr lang="fa-IR" sz="2100" dirty="0" smtClean="0">
                <a:cs typeface="B Nazanin" panose="00000400000000000000" pitchFamily="2" charset="-78"/>
              </a:rPr>
              <a:t>۷- بیماری: وضعیت جسمی یا روانی غیرطبیعی به تشخیص پزشک که موجب اختلال در عملکرد طبیعی و جهاز مختلف بدن گردد.</a:t>
            </a:r>
          </a:p>
          <a:p>
            <a:pPr algn="justLow" rtl="1"/>
            <a:r>
              <a:rPr lang="fa-IR" sz="2100" dirty="0" smtClean="0">
                <a:cs typeface="B Nazanin" panose="00000400000000000000" pitchFamily="2" charset="-78"/>
              </a:rPr>
              <a:t>۸-</a:t>
            </a:r>
            <a:r>
              <a:rPr lang="en-US" sz="2100" dirty="0" smtClean="0">
                <a:cs typeface="B Nazanin" panose="00000400000000000000" pitchFamily="2" charset="-78"/>
              </a:rPr>
              <a:t>Day Care: </a:t>
            </a:r>
            <a:r>
              <a:rPr lang="fa-IR" sz="2100" dirty="0" smtClean="0">
                <a:cs typeface="B Nazanin" panose="00000400000000000000" pitchFamily="2" charset="-78"/>
              </a:rPr>
              <a:t>به اعمال جراحی اطلاق می‌شود که نیازمند مراقبت کمتر از یک شبانه و روز باشد.</a:t>
            </a:r>
          </a:p>
          <a:p>
            <a:pPr algn="justLow" rtl="1"/>
            <a:r>
              <a:rPr lang="fa-IR" sz="2100" dirty="0" smtClean="0">
                <a:cs typeface="B Nazanin" panose="00000400000000000000" pitchFamily="2" charset="-78"/>
              </a:rPr>
              <a:t>۹-حق‌بیمه: وجهی است که بیمه‌گذار باید در مقابل تعهدات بیمه‌گر بپردازد.</a:t>
            </a:r>
          </a:p>
          <a:p>
            <a:pPr algn="justLow" rtl="1"/>
            <a:r>
              <a:rPr lang="fa-IR" sz="2100" dirty="0" smtClean="0">
                <a:cs typeface="B Nazanin" panose="00000400000000000000" pitchFamily="2" charset="-78"/>
              </a:rPr>
              <a:t>۱۰- حق بیمه شناور : وجهی است که میزان اولیه آن هنگام صدور بیمه نامه توسط بیمه گر برآورد می شود و میزان قطعی آن بر اساس عملکرد هر بیمه نامه تعیین و طی الحاقیه به بیمه گذار اعلام میگردد.</a:t>
            </a:r>
          </a:p>
          <a:p>
            <a:pPr algn="justLow" rtl="1"/>
            <a:r>
              <a:rPr lang="fa-IR" sz="2100" dirty="0" smtClean="0">
                <a:cs typeface="B Nazanin" panose="00000400000000000000" pitchFamily="2" charset="-78"/>
              </a:rPr>
              <a:t>۱۱- دوره انتظار: دوره‌ای است که از ابتدای پوشش بیمه ای بیمه شده تا مدت معینی ادامه دارد، جبران خسارت های درمانی که در این دوره رخ دهد، از شمول تعهدات بیمه گر خارج است.</a:t>
            </a:r>
          </a:p>
          <a:p>
            <a:pPr algn="justLow" rtl="1"/>
            <a:r>
              <a:rPr lang="fa-IR" sz="2100" dirty="0" smtClean="0">
                <a:cs typeface="B Nazanin" panose="00000400000000000000" pitchFamily="2" charset="-78"/>
              </a:rPr>
              <a:t>۱۲- خسارت ارزیابی شده: مبلغی که بر اساس شرایط بیمه نامه و اعمال تعرفه های تشخیصی درمانی مصوب مراجع ذیصلاح قانونی تعیین می گردد.</a:t>
            </a:r>
          </a:p>
          <a:p>
            <a:pPr algn="justLow" rtl="1"/>
            <a:r>
              <a:rPr lang="fa-IR" sz="2100" dirty="0" smtClean="0">
                <a:cs typeface="B Nazanin" panose="00000400000000000000" pitchFamily="2" charset="-78"/>
              </a:rPr>
              <a:t>۱۳- فرانشیز: سهم بیمه‌شده یا بیمه‌گذار از خسارت ارزیابی شده که میزان آن وفق مقررات این آیین نامه تعیین می‌شود.</a:t>
            </a:r>
          </a:p>
          <a:p>
            <a:pPr algn="justLow" rtl="1"/>
            <a:r>
              <a:rPr lang="fa-IR" sz="2100" dirty="0" smtClean="0">
                <a:cs typeface="B Nazanin" panose="00000400000000000000" pitchFamily="2" charset="-78"/>
              </a:rPr>
              <a:t>۱۴- خسارت قابل پرداخت: مبلغی که بیمه گر پس از کسر فرانشیز از خسارت ارزیابی شده حداکثر تا سقف تعهدات بیمه نامه پرداخت می نماید.</a:t>
            </a:r>
          </a:p>
          <a:p>
            <a:pPr algn="justLow" rtl="1"/>
            <a:r>
              <a:rPr lang="fa-IR" sz="2100" dirty="0" smtClean="0">
                <a:cs typeface="B Nazanin" panose="00000400000000000000" pitchFamily="2" charset="-78"/>
              </a:rPr>
              <a:t>۱۵- مدت بیمه: مدت بیمه معادل یک‌سال کامل شمسی است که آغاز و پایان آن با توافق طرفین در بیمه‌نامه درج می‌گردد.</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69557557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77500" lnSpcReduction="20000"/>
          </a:bodyPr>
          <a:lstStyle/>
          <a:p>
            <a:pPr algn="r" rtl="1"/>
            <a:r>
              <a:rPr lang="ar-SA" sz="2000" b="1" dirty="0">
                <a:cs typeface="B Nazanin" panose="00000400000000000000" pitchFamily="2" charset="-78"/>
              </a:rPr>
              <a:t>فصل دوم: پوشش­های قابل ارایه</a:t>
            </a:r>
            <a:endParaRPr lang="en-US" sz="2000" b="1" dirty="0">
              <a:cs typeface="B Nazanin" panose="00000400000000000000" pitchFamily="2" charset="-78"/>
            </a:endParaRPr>
          </a:p>
          <a:p>
            <a:pPr algn="justLow" rtl="1"/>
            <a:r>
              <a:rPr lang="ar-SA" sz="2100" dirty="0">
                <a:cs typeface="B Nazanin" panose="00000400000000000000" pitchFamily="2" charset="-78"/>
              </a:rPr>
              <a:t>ماده </a:t>
            </a:r>
            <a:r>
              <a:rPr lang="fa-IR" sz="2100" dirty="0">
                <a:cs typeface="B Nazanin" panose="00000400000000000000" pitchFamily="2" charset="-78"/>
              </a:rPr>
              <a:t>۳-   </a:t>
            </a:r>
            <a:r>
              <a:rPr lang="ar-SA" sz="2100" dirty="0">
                <a:cs typeface="B Nazanin" panose="00000400000000000000" pitchFamily="2" charset="-78"/>
              </a:rPr>
              <a:t>پوشش­های قابل ارایه عبارت است از</a:t>
            </a:r>
            <a:r>
              <a:rPr lang="en-US" sz="2100" dirty="0">
                <a:cs typeface="B Nazanin" panose="00000400000000000000" pitchFamily="2" charset="-78"/>
              </a:rPr>
              <a:t>:</a:t>
            </a:r>
          </a:p>
          <a:p>
            <a:pPr algn="justLow" rtl="1"/>
            <a:r>
              <a:rPr lang="ar-SA" sz="2100" dirty="0">
                <a:cs typeface="B Nazanin" panose="00000400000000000000" pitchFamily="2" charset="-78"/>
              </a:rPr>
              <a:t>الف- پوشش‌های اصلی</a:t>
            </a:r>
            <a:r>
              <a:rPr lang="en-US" sz="2100" dirty="0">
                <a:cs typeface="B Nazanin" panose="00000400000000000000" pitchFamily="2" charset="-78"/>
              </a:rPr>
              <a:t>:</a:t>
            </a:r>
          </a:p>
          <a:p>
            <a:pPr algn="justLow" rtl="1"/>
            <a:r>
              <a:rPr lang="fa-IR" sz="2100" dirty="0">
                <a:cs typeface="B Nazanin" panose="00000400000000000000" pitchFamily="2" charset="-78"/>
              </a:rPr>
              <a:t>۱</a:t>
            </a:r>
            <a:r>
              <a:rPr lang="en-US" sz="2100" dirty="0" smtClean="0">
                <a:cs typeface="B Nazanin" panose="00000400000000000000" pitchFamily="2" charset="-78"/>
              </a:rPr>
              <a:t>-</a:t>
            </a:r>
            <a:r>
              <a:rPr lang="en-US" sz="2100" dirty="0">
                <a:cs typeface="B Nazanin" panose="00000400000000000000" pitchFamily="2" charset="-78"/>
              </a:rPr>
              <a:t> </a:t>
            </a:r>
            <a:r>
              <a:rPr lang="ar-SA" sz="2100" dirty="0">
                <a:cs typeface="B Nazanin" panose="00000400000000000000" pitchFamily="2" charset="-78"/>
              </a:rPr>
              <a:t>جبران هزینه‌های بستری، ‌جراحی و</a:t>
            </a:r>
            <a:r>
              <a:rPr lang="en-US" sz="2100" dirty="0">
                <a:cs typeface="B Nazanin" panose="00000400000000000000" pitchFamily="2" charset="-78"/>
              </a:rPr>
              <a:t> Day Care </a:t>
            </a:r>
            <a:r>
              <a:rPr lang="ar-SA" sz="2100" dirty="0">
                <a:cs typeface="B Nazanin" panose="00000400000000000000" pitchFamily="2" charset="-78"/>
              </a:rPr>
              <a:t>در بیمارستان یا مراکز جراحی محدود</a:t>
            </a:r>
            <a:r>
              <a:rPr lang="en-US" sz="2100" dirty="0">
                <a:cs typeface="B Nazanin" panose="00000400000000000000" pitchFamily="2" charset="-78"/>
              </a:rPr>
              <a:t>.</a:t>
            </a:r>
          </a:p>
          <a:p>
            <a:pPr algn="justLow" rtl="1"/>
            <a:r>
              <a:rPr lang="ar-SA" sz="2100" dirty="0">
                <a:cs typeface="B Nazanin" panose="00000400000000000000" pitchFamily="2" charset="-78"/>
              </a:rPr>
              <a:t>تبصره- سایر اعمال جراحی مشابه این بند با پیشنهاد سندیکای بیمه‌گران ایران و تایید بیمه مرکزی ج.ا.ایران قابل پوشش است</a:t>
            </a:r>
            <a:r>
              <a:rPr lang="en-US" sz="2100" dirty="0">
                <a:cs typeface="B Nazanin" panose="00000400000000000000" pitchFamily="2" charset="-78"/>
              </a:rPr>
              <a:t>.</a:t>
            </a:r>
          </a:p>
          <a:p>
            <a:pPr algn="justLow" rtl="1"/>
            <a:r>
              <a:rPr lang="fa-IR" sz="2100" dirty="0">
                <a:cs typeface="B Nazanin" panose="00000400000000000000" pitchFamily="2" charset="-78"/>
              </a:rPr>
              <a:t>۲</a:t>
            </a:r>
            <a:r>
              <a:rPr lang="en-US" sz="2100" dirty="0" smtClean="0">
                <a:cs typeface="B Nazanin" panose="00000400000000000000" pitchFamily="2" charset="-78"/>
              </a:rPr>
              <a:t>-</a:t>
            </a:r>
            <a:r>
              <a:rPr lang="en-US" sz="2100" dirty="0">
                <a:cs typeface="B Nazanin" panose="00000400000000000000" pitchFamily="2" charset="-78"/>
              </a:rPr>
              <a:t> </a:t>
            </a:r>
            <a:r>
              <a:rPr lang="ar-SA" sz="2100" dirty="0">
                <a:cs typeface="B Nazanin" panose="00000400000000000000" pitchFamily="2" charset="-78"/>
              </a:rPr>
              <a:t>هزینه همراه بیمه­ شدگان بستری در بیمارستان که سن بیمار کمتر از </a:t>
            </a:r>
            <a:r>
              <a:rPr lang="fa-IR" sz="2100" dirty="0">
                <a:cs typeface="B Nazanin" panose="00000400000000000000" pitchFamily="2" charset="-78"/>
              </a:rPr>
              <a:t>۱۰</a:t>
            </a:r>
            <a:r>
              <a:rPr lang="ar-SA" sz="2100" dirty="0">
                <a:cs typeface="B Nazanin" panose="00000400000000000000" pitchFamily="2" charset="-78"/>
              </a:rPr>
              <a:t> سال یا بیشتر از </a:t>
            </a:r>
            <a:r>
              <a:rPr lang="fa-IR" sz="2100" dirty="0">
                <a:cs typeface="B Nazanin" panose="00000400000000000000" pitchFamily="2" charset="-78"/>
              </a:rPr>
              <a:t>۷۰</a:t>
            </a:r>
            <a:r>
              <a:rPr lang="ar-SA" sz="2100" dirty="0">
                <a:cs typeface="B Nazanin" panose="00000400000000000000" pitchFamily="2" charset="-78"/>
              </a:rPr>
              <a:t> سال باشد</a:t>
            </a:r>
            <a:r>
              <a:rPr lang="en-US" sz="2100" dirty="0">
                <a:cs typeface="B Nazanin" panose="00000400000000000000" pitchFamily="2" charset="-78"/>
              </a:rPr>
              <a:t>.</a:t>
            </a:r>
          </a:p>
          <a:p>
            <a:pPr algn="justLow" rtl="1"/>
            <a:r>
              <a:rPr lang="fa-IR" sz="2100" dirty="0">
                <a:cs typeface="B Nazanin" panose="00000400000000000000" pitchFamily="2" charset="-78"/>
              </a:rPr>
              <a:t>۳</a:t>
            </a:r>
            <a:r>
              <a:rPr lang="en-US" sz="2100" dirty="0" smtClean="0">
                <a:cs typeface="B Nazanin" panose="00000400000000000000" pitchFamily="2" charset="-78"/>
              </a:rPr>
              <a:t>-</a:t>
            </a:r>
            <a:r>
              <a:rPr lang="en-US" sz="2100" dirty="0">
                <a:cs typeface="B Nazanin" panose="00000400000000000000" pitchFamily="2" charset="-78"/>
              </a:rPr>
              <a:t> </a:t>
            </a:r>
            <a:r>
              <a:rPr lang="ar-SA" sz="2100" dirty="0">
                <a:cs typeface="B Nazanin" panose="00000400000000000000" pitchFamily="2" charset="-78"/>
              </a:rPr>
              <a:t>هزینه آمبولانس و سایر فوریت‌های پزشکی مشروط ‌به بستری‌شدن بیمه‌شده در مراکز درمانی و یا ‌انتقال بیمار بستری شده به سایر مراکز تشخیصی- درمانی طبق دستور پزشک معالج</a:t>
            </a:r>
            <a:r>
              <a:rPr lang="en-US" sz="2100" dirty="0" smtClean="0">
                <a:cs typeface="B Nazanin" panose="00000400000000000000" pitchFamily="2" charset="-78"/>
              </a:rPr>
              <a:t>.</a:t>
            </a:r>
            <a:endParaRPr lang="fa-IR" sz="2100" dirty="0" smtClean="0">
              <a:cs typeface="B Nazanin" panose="00000400000000000000" pitchFamily="2" charset="-78"/>
            </a:endParaRPr>
          </a:p>
          <a:p>
            <a:pPr algn="justLow" rtl="1">
              <a:lnSpc>
                <a:spcPct val="107000"/>
              </a:lnSpc>
              <a:spcBef>
                <a:spcPts val="0"/>
              </a:spcBef>
              <a:spcAft>
                <a:spcPts val="800"/>
              </a:spcAft>
            </a:pPr>
            <a:endParaRPr lang="fa-IR" sz="2100" dirty="0" smtClean="0">
              <a:latin typeface="Calibri" panose="020F0502020204030204" pitchFamily="34" charset="0"/>
              <a:ea typeface="Calibri" panose="020F0502020204030204" pitchFamily="34" charset="0"/>
            </a:endParaRPr>
          </a:p>
          <a:p>
            <a:pPr algn="justLow" rtl="1">
              <a:lnSpc>
                <a:spcPct val="107000"/>
              </a:lnSpc>
              <a:spcBef>
                <a:spcPts val="0"/>
              </a:spcBef>
              <a:spcAft>
                <a:spcPts val="800"/>
              </a:spcAft>
            </a:pPr>
            <a:r>
              <a:rPr lang="ar-SA" sz="2100" dirty="0" smtClean="0">
                <a:latin typeface="Calibri" panose="020F0502020204030204" pitchFamily="34" charset="0"/>
                <a:ea typeface="Calibri" panose="020F0502020204030204" pitchFamily="34" charset="0"/>
              </a:rPr>
              <a:t>ب- </a:t>
            </a:r>
            <a:r>
              <a:rPr lang="ar-SA" sz="2100" dirty="0">
                <a:latin typeface="Calibri" panose="020F0502020204030204" pitchFamily="34" charset="0"/>
                <a:ea typeface="Calibri" panose="020F0502020204030204" pitchFamily="34" charset="0"/>
              </a:rPr>
              <a:t>پوشش‌های اضافی</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ar-SA" sz="2100" dirty="0">
                <a:latin typeface="Calibri" panose="020F0502020204030204" pitchFamily="34" charset="0"/>
                <a:ea typeface="Calibri" panose="020F0502020204030204" pitchFamily="34" charset="0"/>
              </a:rPr>
              <a:t>بیمه‌گر می‌تواند با دریافت حق­‌بیمه اضافی موارد زیر را حسب توافق با بیمه‌گذار تحت پوشش قرار دهد</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fa-IR" sz="2100" dirty="0">
                <a:latin typeface="Calibri" panose="020F0502020204030204" pitchFamily="34" charset="0"/>
                <a:ea typeface="Calibri" panose="020F0502020204030204" pitchFamily="34" charset="0"/>
              </a:rPr>
              <a:t>۱</a:t>
            </a:r>
            <a:r>
              <a:rPr lang="en-US" sz="2100" dirty="0" smtClean="0">
                <a:effectLst/>
                <a:latin typeface="Calibri" panose="020F0502020204030204" pitchFamily="34" charset="0"/>
                <a:ea typeface="Calibri" panose="020F0502020204030204" pitchFamily="34" charset="0"/>
                <a:cs typeface="Arial" panose="020B0604020202020204" pitchFamily="34" charset="0"/>
              </a:rPr>
              <a:t>- </a:t>
            </a:r>
            <a:r>
              <a:rPr lang="ar-SA" sz="2100" dirty="0">
                <a:latin typeface="Calibri" panose="020F0502020204030204" pitchFamily="34" charset="0"/>
                <a:ea typeface="Calibri" panose="020F0502020204030204" pitchFamily="34" charset="0"/>
              </a:rPr>
              <a:t>افزایش سقف تعهدات برای هر بیمه­شده تا دو برابر سقف تعهدات پوشش­های اصلی برای شیمی درمانی، رادیوتراپی، اعمال جراحی مرتبط با سرطان، قلب، مغز و اعصاب مرکزی و نخاع، دیسک و ستون فقرات، گامانایف، پیوند ریه، پیوند کبد، پیوند کلیه، پیوند مغز استخوان و آنژیوپلاستی عروق کرونر و عروق داخل مغز</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en-US" sz="2100" dirty="0" smtClean="0">
                <a:effectLst/>
                <a:latin typeface="Calibri" panose="020F0502020204030204" pitchFamily="34" charset="0"/>
                <a:ea typeface="Calibri" panose="020F0502020204030204" pitchFamily="34" charset="0"/>
                <a:cs typeface="Arial" panose="020B0604020202020204" pitchFamily="34" charset="0"/>
              </a:rPr>
              <a:t> </a:t>
            </a:r>
            <a:r>
              <a:rPr lang="ar-SA" sz="2100" dirty="0">
                <a:latin typeface="Calibri" panose="020F0502020204030204" pitchFamily="34" charset="0"/>
                <a:ea typeface="Calibri" panose="020F0502020204030204" pitchFamily="34" charset="0"/>
              </a:rPr>
              <a:t>تبصره - هزینه ­های مورد تعهد این بند از محل افزایش سقف تعهدات مربوط و باقیمانده آن از محل سقف تعهدات پوشش­های اصلی پرداخت می‌شود</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fa-IR" sz="2100" dirty="0">
                <a:latin typeface="Calibri" panose="020F0502020204030204" pitchFamily="34" charset="0"/>
                <a:ea typeface="Calibri" panose="020F0502020204030204" pitchFamily="34" charset="0"/>
              </a:rPr>
              <a:t>۲</a:t>
            </a:r>
            <a:r>
              <a:rPr lang="en-US" sz="2100" dirty="0" smtClean="0">
                <a:effectLst/>
                <a:latin typeface="Calibri" panose="020F0502020204030204" pitchFamily="34" charset="0"/>
                <a:ea typeface="Calibri" panose="020F0502020204030204" pitchFamily="34" charset="0"/>
                <a:cs typeface="Arial" panose="020B0604020202020204" pitchFamily="34" charset="0"/>
              </a:rPr>
              <a:t>- </a:t>
            </a:r>
            <a:r>
              <a:rPr lang="ar-SA" sz="2100" dirty="0">
                <a:latin typeface="Calibri" panose="020F0502020204030204" pitchFamily="34" charset="0"/>
                <a:ea typeface="Calibri" panose="020F0502020204030204" pitchFamily="34" charset="0"/>
              </a:rPr>
              <a:t>جبران هزینه زایمان اعم از طبیعی و سزارین، تا پنجاه درصد سقف تعهد پوشش­­ های اصلی سالیانه مندرج در بند </a:t>
            </a:r>
            <a:r>
              <a:rPr lang="fa-IR" sz="2100" dirty="0">
                <a:latin typeface="Calibri" panose="020F0502020204030204" pitchFamily="34" charset="0"/>
                <a:ea typeface="Calibri" panose="020F0502020204030204" pitchFamily="34" charset="0"/>
              </a:rPr>
              <a:t>۱</a:t>
            </a:r>
            <a:r>
              <a:rPr lang="ar-SA" sz="2100" dirty="0">
                <a:latin typeface="Calibri" panose="020F0502020204030204" pitchFamily="34" charset="0"/>
                <a:ea typeface="Calibri" panose="020F0502020204030204" pitchFamily="34" charset="0"/>
              </a:rPr>
              <a:t> قسمت الف ماده </a:t>
            </a:r>
            <a:r>
              <a:rPr lang="fa-IR" sz="2100" dirty="0">
                <a:latin typeface="Calibri" panose="020F0502020204030204" pitchFamily="34" charset="0"/>
                <a:ea typeface="Calibri" panose="020F0502020204030204" pitchFamily="34" charset="0"/>
              </a:rPr>
              <a:t>۳</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ar-SA" sz="2100" dirty="0">
                <a:latin typeface="Calibri" panose="020F0502020204030204" pitchFamily="34" charset="0"/>
                <a:ea typeface="Calibri" panose="020F0502020204030204" pitchFamily="34" charset="0"/>
              </a:rPr>
              <a:t>تبصره </a:t>
            </a:r>
            <a:r>
              <a:rPr lang="fa-IR" sz="2100" dirty="0">
                <a:latin typeface="Calibri" panose="020F0502020204030204" pitchFamily="34" charset="0"/>
                <a:ea typeface="Calibri" panose="020F0502020204030204" pitchFamily="34" charset="0"/>
              </a:rPr>
              <a:t>۱- </a:t>
            </a:r>
            <a:r>
              <a:rPr lang="ar-SA" sz="2100" dirty="0">
                <a:latin typeface="Calibri" panose="020F0502020204030204" pitchFamily="34" charset="0"/>
                <a:ea typeface="Calibri" panose="020F0502020204030204" pitchFamily="34" charset="0"/>
              </a:rPr>
              <a:t>دوره انتظار استفاده از پوشش زایمان </a:t>
            </a:r>
            <a:r>
              <a:rPr lang="fa-IR" sz="2100" dirty="0">
                <a:latin typeface="Calibri" panose="020F0502020204030204" pitchFamily="34" charset="0"/>
                <a:ea typeface="Calibri" panose="020F0502020204030204" pitchFamily="34" charset="0"/>
              </a:rPr>
              <a:t>۹</a:t>
            </a:r>
            <a:r>
              <a:rPr lang="ar-SA" sz="2100" dirty="0">
                <a:latin typeface="Calibri" panose="020F0502020204030204" pitchFamily="34" charset="0"/>
                <a:ea typeface="Calibri" panose="020F0502020204030204" pitchFamily="34" charset="0"/>
              </a:rPr>
              <a:t> ماه است</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ar-SA" sz="2100" dirty="0">
                <a:latin typeface="Calibri" panose="020F0502020204030204" pitchFamily="34" charset="0"/>
                <a:ea typeface="Calibri" panose="020F0502020204030204" pitchFamily="34" charset="0"/>
              </a:rPr>
              <a:t>تبصره </a:t>
            </a:r>
            <a:r>
              <a:rPr lang="fa-IR" sz="2100" dirty="0">
                <a:latin typeface="Calibri" panose="020F0502020204030204" pitchFamily="34" charset="0"/>
                <a:ea typeface="Calibri" panose="020F0502020204030204" pitchFamily="34" charset="0"/>
              </a:rPr>
              <a:t>۲- </a:t>
            </a:r>
            <a:r>
              <a:rPr lang="ar-SA" sz="2100" dirty="0">
                <a:latin typeface="Calibri" panose="020F0502020204030204" pitchFamily="34" charset="0"/>
                <a:ea typeface="Calibri" panose="020F0502020204030204" pitchFamily="34" charset="0"/>
              </a:rPr>
              <a:t>چنانچه بیمه شده سابقه پیوسته پوشش درمان تکمیلی داشته باشد، دوره انتظار پوشش زایمان اعمال نخواهد شد</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lnSpc>
                <a:spcPct val="107000"/>
              </a:lnSpc>
              <a:spcBef>
                <a:spcPts val="0"/>
              </a:spcBef>
              <a:spcAft>
                <a:spcPts val="800"/>
              </a:spcAft>
            </a:pPr>
            <a:r>
              <a:rPr lang="fa-IR" sz="2100" dirty="0">
                <a:latin typeface="Calibri" panose="020F0502020204030204" pitchFamily="34" charset="0"/>
                <a:ea typeface="Calibri" panose="020F0502020204030204" pitchFamily="34" charset="0"/>
              </a:rPr>
              <a:t>۳</a:t>
            </a:r>
            <a:r>
              <a:rPr lang="en-US" sz="2100" dirty="0" smtClean="0">
                <a:effectLst/>
                <a:latin typeface="Calibri" panose="020F0502020204030204" pitchFamily="34" charset="0"/>
                <a:ea typeface="Calibri" panose="020F0502020204030204" pitchFamily="34" charset="0"/>
                <a:cs typeface="Arial" panose="020B0604020202020204" pitchFamily="34" charset="0"/>
              </a:rPr>
              <a:t>- </a:t>
            </a:r>
            <a:r>
              <a:rPr lang="ar-SA" sz="2100" dirty="0">
                <a:latin typeface="Calibri" panose="020F0502020204030204" pitchFamily="34" charset="0"/>
                <a:ea typeface="Calibri" panose="020F0502020204030204" pitchFamily="34" charset="0"/>
              </a:rPr>
              <a:t>جبران هزینه درمان ناباروری و نازایی شامل اعمال جراحی مرتبط ،</a:t>
            </a:r>
            <a:r>
              <a:rPr lang="en-US" sz="2100" dirty="0" smtClean="0">
                <a:effectLst/>
                <a:latin typeface="Calibri" panose="020F0502020204030204" pitchFamily="34" charset="0"/>
                <a:ea typeface="Calibri" panose="020F0502020204030204" pitchFamily="34" charset="0"/>
                <a:cs typeface="Arial" panose="020B0604020202020204" pitchFamily="34" charset="0"/>
              </a:rPr>
              <a:t> IUI</a:t>
            </a:r>
            <a:r>
              <a:rPr lang="ar-SA" sz="2100" dirty="0">
                <a:latin typeface="Calibri" panose="020F0502020204030204" pitchFamily="34" charset="0"/>
                <a:ea typeface="Calibri" panose="020F0502020204030204" pitchFamily="34" charset="0"/>
              </a:rPr>
              <a:t>،</a:t>
            </a:r>
            <a:r>
              <a:rPr lang="en-US" sz="2100" dirty="0" smtClean="0">
                <a:effectLst/>
                <a:latin typeface="Calibri" panose="020F0502020204030204" pitchFamily="34" charset="0"/>
                <a:ea typeface="Calibri" panose="020F0502020204030204" pitchFamily="34" charset="0"/>
                <a:cs typeface="Arial" panose="020B0604020202020204" pitchFamily="34" charset="0"/>
              </a:rPr>
              <a:t> ZIFT</a:t>
            </a:r>
            <a:r>
              <a:rPr lang="ar-SA" sz="2100" dirty="0">
                <a:latin typeface="Calibri" panose="020F0502020204030204" pitchFamily="34" charset="0"/>
                <a:ea typeface="Calibri" panose="020F0502020204030204" pitchFamily="34" charset="0"/>
              </a:rPr>
              <a:t>،</a:t>
            </a:r>
            <a:r>
              <a:rPr lang="en-US" sz="2100" dirty="0" smtClean="0">
                <a:effectLst/>
                <a:latin typeface="Calibri" panose="020F0502020204030204" pitchFamily="34" charset="0"/>
                <a:ea typeface="Calibri" panose="020F0502020204030204" pitchFamily="34" charset="0"/>
                <a:cs typeface="Arial" panose="020B0604020202020204" pitchFamily="34" charset="0"/>
              </a:rPr>
              <a:t> GIFT</a:t>
            </a:r>
            <a:r>
              <a:rPr lang="ar-SA" sz="2100" dirty="0">
                <a:latin typeface="Calibri" panose="020F0502020204030204" pitchFamily="34" charset="0"/>
                <a:ea typeface="Calibri" panose="020F0502020204030204" pitchFamily="34" charset="0"/>
              </a:rPr>
              <a:t>، میکرواینجکشن و</a:t>
            </a:r>
            <a:r>
              <a:rPr lang="en-US" sz="2100" dirty="0" smtClean="0">
                <a:effectLst/>
                <a:latin typeface="Calibri" panose="020F0502020204030204" pitchFamily="34" charset="0"/>
                <a:ea typeface="Calibri" panose="020F0502020204030204" pitchFamily="34" charset="0"/>
                <a:cs typeface="Arial" panose="020B0604020202020204" pitchFamily="34" charset="0"/>
              </a:rPr>
              <a:t>IVF </a:t>
            </a:r>
            <a:r>
              <a:rPr lang="ar-SA" sz="2100" dirty="0">
                <a:latin typeface="Calibri" panose="020F0502020204030204" pitchFamily="34" charset="0"/>
                <a:ea typeface="Calibri" panose="020F0502020204030204" pitchFamily="34" charset="0"/>
              </a:rPr>
              <a:t>تا پنجاه درصد سقف تعهد پوشش های اصلی سالیانه مندرج در بند </a:t>
            </a:r>
            <a:r>
              <a:rPr lang="fa-IR" sz="2100" dirty="0">
                <a:latin typeface="Calibri" panose="020F0502020204030204" pitchFamily="34" charset="0"/>
                <a:ea typeface="Calibri" panose="020F0502020204030204" pitchFamily="34" charset="0"/>
              </a:rPr>
              <a:t>۱</a:t>
            </a:r>
            <a:r>
              <a:rPr lang="ar-SA" sz="2100" dirty="0">
                <a:latin typeface="Calibri" panose="020F0502020204030204" pitchFamily="34" charset="0"/>
                <a:ea typeface="Calibri" panose="020F0502020204030204" pitchFamily="34" charset="0"/>
              </a:rPr>
              <a:t> قسمت الف ماده </a:t>
            </a:r>
            <a:r>
              <a:rPr lang="fa-IR" sz="2100" dirty="0">
                <a:latin typeface="Calibri" panose="020F0502020204030204" pitchFamily="34" charset="0"/>
                <a:ea typeface="Calibri" panose="020F0502020204030204" pitchFamily="34" charset="0"/>
              </a:rPr>
              <a:t>۳</a:t>
            </a:r>
            <a:r>
              <a:rPr lang="en-US" sz="2100" dirty="0" smtClean="0">
                <a:effectLst/>
                <a:latin typeface="Calibri" panose="020F0502020204030204" pitchFamily="34" charset="0"/>
                <a:ea typeface="Calibri" panose="020F0502020204030204" pitchFamily="34" charset="0"/>
                <a:cs typeface="Arial" panose="020B0604020202020204" pitchFamily="34" charset="0"/>
              </a:rPr>
              <a:t>.</a:t>
            </a:r>
          </a:p>
          <a:p>
            <a:pPr algn="justLow" rtl="1"/>
            <a:endParaRPr lang="en-US" sz="2000" dirty="0">
              <a:cs typeface="B Nazanin" panose="00000400000000000000" pitchFamily="2" charset="-78"/>
            </a:endParaRPr>
          </a:p>
          <a:p>
            <a:pPr algn="justLow"/>
            <a:endParaRPr lang="en-US" sz="20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1031938684"/>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lnSpcReduction="10000"/>
          </a:bodyPr>
          <a:lstStyle/>
          <a:p>
            <a:pPr algn="justLow" rtl="1"/>
            <a:r>
              <a:rPr lang="en-US" sz="2000" dirty="0">
                <a:cs typeface="B Nazanin" panose="00000400000000000000" pitchFamily="2" charset="-78"/>
              </a:rPr>
              <a:t>-    </a:t>
            </a:r>
            <a:r>
              <a:rPr lang="ar-SA" sz="2000" dirty="0">
                <a:cs typeface="B Nazanin" panose="00000400000000000000" pitchFamily="2" charset="-78"/>
              </a:rPr>
              <a:t>هزینه‌های پاراکلینیکی</a:t>
            </a:r>
            <a:r>
              <a:rPr lang="en-US" sz="2000" dirty="0">
                <a:cs typeface="B Nazanin" panose="00000400000000000000" pitchFamily="2" charset="-78"/>
              </a:rPr>
              <a:t>:</a:t>
            </a:r>
          </a:p>
          <a:p>
            <a:pPr algn="justLow" rtl="1"/>
            <a:r>
              <a:rPr lang="en-US" sz="2000" dirty="0">
                <a:cs typeface="B Nazanin" panose="00000400000000000000" pitchFamily="2" charset="-78"/>
              </a:rPr>
              <a:t> </a:t>
            </a:r>
            <a:r>
              <a:rPr lang="fa-IR" sz="2000" dirty="0">
                <a:cs typeface="B Nazanin" panose="00000400000000000000" pitchFamily="2" charset="-78"/>
              </a:rPr>
              <a:t>۱-۴</a:t>
            </a:r>
            <a:r>
              <a:rPr lang="en-US" sz="2000" dirty="0">
                <a:cs typeface="B Nazanin" panose="00000400000000000000" pitchFamily="2" charset="-78"/>
              </a:rPr>
              <a:t>- </a:t>
            </a:r>
            <a:r>
              <a:rPr lang="ar-SA" sz="2000" dirty="0">
                <a:cs typeface="B Nazanin" panose="00000400000000000000" pitchFamily="2" charset="-78"/>
              </a:rPr>
              <a:t>جبران هزینه‌ انواع رادیوگرافی، آنژیوگرافی عروق محیطی، آنژیوگرافی چشم، سونوگرافی، ماموگرافی و انواع اسکن، ام آر آی، پزشکی هسته­ای (شامل اسکن هسته­ای و درمان رادیوایزوتوپ)، دانسیتومتری در مجموع حداکثر تا </a:t>
            </a:r>
            <a:r>
              <a:rPr lang="fa-IR" sz="2000" dirty="0">
                <a:cs typeface="B Nazanin" panose="00000400000000000000" pitchFamily="2" charset="-78"/>
              </a:rPr>
              <a:t>۲۰</a:t>
            </a:r>
            <a:r>
              <a:rPr lang="ar-SA" sz="2000" dirty="0">
                <a:cs typeface="B Nazanin" panose="00000400000000000000" pitchFamily="2" charset="-78"/>
              </a:rPr>
              <a:t> ‌درصد تعهد پوشش­های اصلی سالیانه برای هر بیمه­‌شده</a:t>
            </a:r>
            <a:r>
              <a:rPr lang="en-US" sz="2000" dirty="0">
                <a:cs typeface="B Nazanin" panose="00000400000000000000" pitchFamily="2" charset="-78"/>
              </a:rPr>
              <a:t>.</a:t>
            </a:r>
          </a:p>
          <a:p>
            <a:pPr algn="justLow" rtl="1"/>
            <a:r>
              <a:rPr lang="en-US" sz="2000" dirty="0">
                <a:cs typeface="B Nazanin" panose="00000400000000000000" pitchFamily="2" charset="-78"/>
              </a:rPr>
              <a:t> </a:t>
            </a:r>
            <a:r>
              <a:rPr lang="fa-IR" sz="2000" dirty="0">
                <a:cs typeface="B Nazanin" panose="00000400000000000000" pitchFamily="2" charset="-78"/>
              </a:rPr>
              <a:t>۲-۴</a:t>
            </a:r>
            <a:r>
              <a:rPr lang="en-US" sz="2000" dirty="0">
                <a:cs typeface="B Nazanin" panose="00000400000000000000" pitchFamily="2" charset="-78"/>
              </a:rPr>
              <a:t>- </a:t>
            </a:r>
            <a:r>
              <a:rPr lang="ar-SA" sz="2000" dirty="0">
                <a:cs typeface="B Nazanin" panose="00000400000000000000" pitchFamily="2" charset="-78"/>
              </a:rPr>
              <a:t>جبران هزینه انواع آندوسکوپی، خدمات تشخیصی قلبی و عروقی شامل انواع الکتروکاردیوگرافی، انواع اکوکاردیوگرافی، انواع هولتر مانیتورینگ، تست ورزش، آنالیز پیس میکر،</a:t>
            </a:r>
            <a:r>
              <a:rPr lang="en-US" sz="2000" dirty="0">
                <a:cs typeface="B Nazanin" panose="00000400000000000000" pitchFamily="2" charset="-78"/>
              </a:rPr>
              <a:t> EECP</a:t>
            </a:r>
            <a:r>
              <a:rPr lang="ar-SA" sz="2000" dirty="0">
                <a:cs typeface="B Nazanin" panose="00000400000000000000" pitchFamily="2" charset="-78"/>
              </a:rPr>
              <a:t>، تیلت تست، خدمات تشخیصی تنفسی شامل </a:t>
            </a:r>
            <a:r>
              <a:rPr lang="en-US" sz="2000" dirty="0">
                <a:cs typeface="B Nazanin" panose="00000400000000000000" pitchFamily="2" charset="-78"/>
              </a:rPr>
              <a:t>(</a:t>
            </a:r>
            <a:r>
              <a:rPr lang="ar-SA" sz="2000" dirty="0">
                <a:cs typeface="B Nazanin" panose="00000400000000000000" pitchFamily="2" charset="-78"/>
              </a:rPr>
              <a:t>اسپیرومتری و</a:t>
            </a:r>
            <a:r>
              <a:rPr lang="en-US" sz="2000" dirty="0">
                <a:cs typeface="B Nazanin" panose="00000400000000000000" pitchFamily="2" charset="-78"/>
              </a:rPr>
              <a:t> PFT)</a:t>
            </a:r>
            <a:r>
              <a:rPr lang="ar-SA" sz="2000" dirty="0">
                <a:cs typeface="B Nazanin" panose="00000400000000000000" pitchFamily="2" charset="-78"/>
              </a:rPr>
              <a:t>، خدمات تشخیصی الکترومیلوگرافی و هدایت عصبی</a:t>
            </a:r>
            <a:r>
              <a:rPr lang="en-US" sz="2000" dirty="0">
                <a:cs typeface="B Nazanin" panose="00000400000000000000" pitchFamily="2" charset="-78"/>
              </a:rPr>
              <a:t> (EMG NCV)</a:t>
            </a:r>
            <a:r>
              <a:rPr lang="ar-SA" sz="2000" dirty="0">
                <a:cs typeface="B Nazanin" panose="00000400000000000000" pitchFamily="2" charset="-78"/>
              </a:rPr>
              <a:t>، الکتروانسفالوگرافی</a:t>
            </a:r>
            <a:r>
              <a:rPr lang="en-US" sz="2000" dirty="0">
                <a:cs typeface="B Nazanin" panose="00000400000000000000" pitchFamily="2" charset="-78"/>
              </a:rPr>
              <a:t>(EEG)</a:t>
            </a:r>
            <a:r>
              <a:rPr lang="ar-SA" sz="2000" dirty="0">
                <a:cs typeface="B Nazanin" panose="00000400000000000000" pitchFamily="2" charset="-78"/>
              </a:rPr>
              <a:t>، خدمات تشخیصی یورودینامیک (نوار مثانه)، خدمات تشخیصی و پرتو پزشکی چشم مانند اپتومتری، پریمتری، بیومتری و پنتاکم، شنوایی سنجی (انواع ادیومتری) در مجموع حداکثر تا </a:t>
            </a:r>
            <a:r>
              <a:rPr lang="fa-IR" sz="2000" dirty="0">
                <a:cs typeface="B Nazanin" panose="00000400000000000000" pitchFamily="2" charset="-78"/>
              </a:rPr>
              <a:t>۲۰</a:t>
            </a:r>
            <a:r>
              <a:rPr lang="ar-SA" sz="2000" dirty="0">
                <a:cs typeface="B Nazanin" panose="00000400000000000000" pitchFamily="2" charset="-78"/>
              </a:rPr>
              <a:t> ‌درصد تعهد پوشش­های اصلی سالیانه برای هر بیمه‌شده</a:t>
            </a:r>
            <a:r>
              <a:rPr lang="en-US" sz="2000" dirty="0">
                <a:cs typeface="B Nazanin" panose="00000400000000000000" pitchFamily="2" charset="-78"/>
              </a:rPr>
              <a:t>.</a:t>
            </a:r>
          </a:p>
          <a:p>
            <a:pPr algn="justLow" rtl="1"/>
            <a:r>
              <a:rPr lang="fa-IR" sz="2000" dirty="0">
                <a:cs typeface="B Nazanin" panose="00000400000000000000" pitchFamily="2" charset="-78"/>
              </a:rPr>
              <a:t>۳-۴</a:t>
            </a:r>
            <a:r>
              <a:rPr lang="en-US" sz="2000" dirty="0">
                <a:cs typeface="B Nazanin" panose="00000400000000000000" pitchFamily="2" charset="-78"/>
              </a:rPr>
              <a:t>- </a:t>
            </a:r>
            <a:r>
              <a:rPr lang="ar-SA" sz="2000" dirty="0">
                <a:cs typeface="B Nazanin" panose="00000400000000000000" pitchFamily="2" charset="-78"/>
              </a:rPr>
              <a:t>جبران هزینه انواع خدمات آزمایشهای تشخیصی پزشکی شامل پاتولوژی و ژنتیک پزشکی، تست­های آلرژیک در مجموع حداکثر تا </a:t>
            </a:r>
            <a:r>
              <a:rPr lang="fa-IR" sz="2000" dirty="0">
                <a:cs typeface="B Nazanin" panose="00000400000000000000" pitchFamily="2" charset="-78"/>
              </a:rPr>
              <a:t>۱۰‌</a:t>
            </a:r>
            <a:r>
              <a:rPr lang="ar-SA" sz="2000" dirty="0">
                <a:cs typeface="B Nazanin" panose="00000400000000000000" pitchFamily="2" charset="-78"/>
              </a:rPr>
              <a:t> درصد تعهد پوشش­های اصلی سالیانه برای هر بیمه‌شده</a:t>
            </a:r>
            <a:r>
              <a:rPr lang="en-US" sz="2000" dirty="0">
                <a:cs typeface="B Nazanin" panose="00000400000000000000" pitchFamily="2" charset="-78"/>
              </a:rPr>
              <a:t>.</a:t>
            </a:r>
          </a:p>
          <a:p>
            <a:pPr algn="justLow" rtl="1"/>
            <a:r>
              <a:rPr lang="fa-IR" sz="2000" dirty="0">
                <a:cs typeface="B Nazanin" panose="00000400000000000000" pitchFamily="2" charset="-78"/>
              </a:rPr>
              <a:t>۴-۴</a:t>
            </a:r>
            <a:r>
              <a:rPr lang="en-US" sz="2000" dirty="0">
                <a:cs typeface="B Nazanin" panose="00000400000000000000" pitchFamily="2" charset="-78"/>
              </a:rPr>
              <a:t>- </a:t>
            </a:r>
            <a:r>
              <a:rPr lang="ar-SA" sz="2000" dirty="0">
                <a:cs typeface="B Nazanin" panose="00000400000000000000" pitchFamily="2" charset="-78"/>
              </a:rPr>
              <a:t>جبران هزینه تست­های غربالگری جنین شامل مارکرهای جنینی و آزمایشات ژنتیک جنین در مجموع حداکثر تا </a:t>
            </a:r>
            <a:r>
              <a:rPr lang="fa-IR" sz="2000" dirty="0">
                <a:cs typeface="B Nazanin" panose="00000400000000000000" pitchFamily="2" charset="-78"/>
              </a:rPr>
              <a:t>۱۰</a:t>
            </a:r>
            <a:r>
              <a:rPr lang="ar-SA" sz="2000" dirty="0">
                <a:cs typeface="B Nazanin" panose="00000400000000000000" pitchFamily="2" charset="-78"/>
              </a:rPr>
              <a:t>درصد تعهد پوشش­های اصلی سالیانه برای هر بیمه ­شده</a:t>
            </a:r>
            <a:r>
              <a:rPr lang="en-US" sz="2000" dirty="0">
                <a:cs typeface="B Nazanin" panose="00000400000000000000" pitchFamily="2" charset="-78"/>
              </a:rPr>
              <a:t>.</a:t>
            </a:r>
          </a:p>
          <a:p>
            <a:pPr algn="justLow" rtl="1"/>
            <a:r>
              <a:rPr lang="fa-IR" sz="2000" dirty="0">
                <a:cs typeface="B Nazanin" panose="00000400000000000000" pitchFamily="2" charset="-78"/>
              </a:rPr>
              <a:t>۵-۴</a:t>
            </a:r>
            <a:r>
              <a:rPr lang="en-US" sz="2000" dirty="0">
                <a:cs typeface="B Nazanin" panose="00000400000000000000" pitchFamily="2" charset="-78"/>
              </a:rPr>
              <a:t>- </a:t>
            </a:r>
            <a:r>
              <a:rPr lang="ar-SA" sz="2000" dirty="0">
                <a:cs typeface="B Nazanin" panose="00000400000000000000" pitchFamily="2" charset="-78"/>
              </a:rPr>
              <a:t>جبران هزینه فیزیوتراپی</a:t>
            </a:r>
            <a:r>
              <a:rPr lang="en-US" sz="2000" dirty="0">
                <a:cs typeface="B Nazanin" panose="00000400000000000000" pitchFamily="2" charset="-78"/>
              </a:rPr>
              <a:t> (PT )</a:t>
            </a:r>
            <a:r>
              <a:rPr lang="ar-SA" sz="2000" dirty="0">
                <a:cs typeface="B Nazanin" panose="00000400000000000000" pitchFamily="2" charset="-78"/>
              </a:rPr>
              <a:t>، گفتار درمانی</a:t>
            </a:r>
            <a:r>
              <a:rPr lang="en-US" sz="2000" dirty="0">
                <a:cs typeface="B Nazanin" panose="00000400000000000000" pitchFamily="2" charset="-78"/>
              </a:rPr>
              <a:t> (ST)</a:t>
            </a:r>
            <a:r>
              <a:rPr lang="ar-SA" sz="2000" dirty="0">
                <a:cs typeface="B Nazanin" panose="00000400000000000000" pitchFamily="2" charset="-78"/>
              </a:rPr>
              <a:t>، کار درمانی</a:t>
            </a:r>
            <a:r>
              <a:rPr lang="en-US" sz="2000" dirty="0">
                <a:cs typeface="B Nazanin" panose="00000400000000000000" pitchFamily="2" charset="-78"/>
              </a:rPr>
              <a:t> (OT) </a:t>
            </a:r>
            <a:r>
              <a:rPr lang="ar-SA" sz="2000" dirty="0">
                <a:cs typeface="B Nazanin" panose="00000400000000000000" pitchFamily="2" charset="-78"/>
              </a:rPr>
              <a:t>در مجموع حداکثر تا </a:t>
            </a:r>
            <a:r>
              <a:rPr lang="fa-IR" sz="2000" dirty="0">
                <a:cs typeface="B Nazanin" panose="00000400000000000000" pitchFamily="2" charset="-78"/>
              </a:rPr>
              <a:t>۱۰‌</a:t>
            </a:r>
            <a:r>
              <a:rPr lang="ar-SA" sz="2000" dirty="0">
                <a:cs typeface="B Nazanin" panose="00000400000000000000" pitchFamily="2" charset="-78"/>
              </a:rPr>
              <a:t> درصد تعهد پوشش­های اصلی سالیانه برای هر بیمه‌شده</a:t>
            </a:r>
            <a:r>
              <a:rPr lang="en-US" sz="2000" dirty="0">
                <a:cs typeface="B Nazanin" panose="00000400000000000000" pitchFamily="2" charset="-78"/>
              </a:rPr>
              <a:t>.</a:t>
            </a:r>
          </a:p>
          <a:p>
            <a:pPr algn="justLow" rtl="1"/>
            <a:r>
              <a:rPr lang="fa-IR" sz="2000" dirty="0">
                <a:cs typeface="B Nazanin" panose="00000400000000000000" pitchFamily="2" charset="-78"/>
              </a:rPr>
              <a:t>۴-۶</a:t>
            </a:r>
            <a:r>
              <a:rPr lang="en-US" sz="2000" dirty="0">
                <a:cs typeface="B Nazanin" panose="00000400000000000000" pitchFamily="2" charset="-78"/>
              </a:rPr>
              <a:t>- </a:t>
            </a:r>
            <a:r>
              <a:rPr lang="ar-SA" sz="2000" dirty="0">
                <a:cs typeface="B Nazanin" panose="00000400000000000000" pitchFamily="2" charset="-78"/>
              </a:rPr>
              <a:t>جبران هزینه­ های بستری جهت درمان بیماری­های روان­پریشی تا </a:t>
            </a:r>
            <a:r>
              <a:rPr lang="fa-IR" sz="2000" dirty="0">
                <a:cs typeface="B Nazanin" panose="00000400000000000000" pitchFamily="2" charset="-78"/>
              </a:rPr>
              <a:t>۵۰</a:t>
            </a:r>
            <a:r>
              <a:rPr lang="ar-SA" sz="2000" dirty="0">
                <a:cs typeface="B Nazanin" panose="00000400000000000000" pitchFamily="2" charset="-78"/>
              </a:rPr>
              <a:t> درصد سقف تعهد پوشش­های اصلی سالیانه مندرج در بند </a:t>
            </a:r>
            <a:r>
              <a:rPr lang="fa-IR" sz="2000" dirty="0">
                <a:cs typeface="B Nazanin" panose="00000400000000000000" pitchFamily="2" charset="-78"/>
              </a:rPr>
              <a:t>۱</a:t>
            </a:r>
            <a:r>
              <a:rPr lang="ar-SA" sz="2000" dirty="0">
                <a:cs typeface="B Nazanin" panose="00000400000000000000" pitchFamily="2" charset="-78"/>
              </a:rPr>
              <a:t> قسمت الف ماده </a:t>
            </a:r>
            <a:r>
              <a:rPr lang="fa-IR" sz="2000" dirty="0">
                <a:cs typeface="B Nazanin" panose="00000400000000000000" pitchFamily="2" charset="-78"/>
              </a:rPr>
              <a:t>۳</a:t>
            </a:r>
            <a:r>
              <a:rPr lang="en-US" sz="2000" dirty="0">
                <a:cs typeface="B Nazanin" panose="00000400000000000000" pitchFamily="2" charset="-78"/>
              </a:rPr>
              <a:t>.</a:t>
            </a:r>
          </a:p>
          <a:p>
            <a:pPr algn="justLow" rtl="1"/>
            <a:r>
              <a:rPr lang="ar-SA" sz="2000" dirty="0">
                <a:cs typeface="B Nazanin" panose="00000400000000000000" pitchFamily="2" charset="-78"/>
              </a:rPr>
              <a:t>تبصره</a:t>
            </a:r>
            <a:r>
              <a:rPr lang="fa-IR" sz="2000" dirty="0">
                <a:cs typeface="B Nazanin" panose="00000400000000000000" pitchFamily="2" charset="-78"/>
              </a:rPr>
              <a:t>۱- </a:t>
            </a:r>
            <a:r>
              <a:rPr lang="ar-SA" sz="2000" dirty="0">
                <a:cs typeface="B Nazanin" panose="00000400000000000000" pitchFamily="2" charset="-78"/>
              </a:rPr>
              <a:t>هزینه نگهداری بیماران روان­پریش تحت پوشش نیست</a:t>
            </a:r>
            <a:r>
              <a:rPr lang="en-US" sz="2000" dirty="0" smtClean="0">
                <a:cs typeface="B Nazanin" panose="00000400000000000000" pitchFamily="2" charset="-78"/>
              </a:rPr>
              <a:t>.</a:t>
            </a:r>
            <a:endParaRPr lang="fa-IR" sz="2000" dirty="0" smtClean="0">
              <a:cs typeface="B Nazanin" panose="00000400000000000000" pitchFamily="2" charset="-78"/>
            </a:endParaRPr>
          </a:p>
          <a:p>
            <a:pPr algn="justLow" rtl="1">
              <a:lnSpc>
                <a:spcPct val="100000"/>
              </a:lnSpc>
            </a:pPr>
            <a:r>
              <a:rPr lang="ar-SA" sz="2000" dirty="0">
                <a:cs typeface="B Nazanin" panose="00000400000000000000" pitchFamily="2" charset="-78"/>
              </a:rPr>
              <a:t>تبصره</a:t>
            </a:r>
            <a:r>
              <a:rPr lang="fa-IR" sz="2000" dirty="0">
                <a:cs typeface="B Nazanin" panose="00000400000000000000" pitchFamily="2" charset="-78"/>
              </a:rPr>
              <a:t>۲- </a:t>
            </a:r>
            <a:r>
              <a:rPr lang="ar-SA" sz="2000" dirty="0">
                <a:cs typeface="B Nazanin" panose="00000400000000000000" pitchFamily="2" charset="-78"/>
              </a:rPr>
              <a:t>تجمیع تعهدات هر یک از بندهای </a:t>
            </a:r>
            <a:r>
              <a:rPr lang="fa-IR" sz="2000" dirty="0">
                <a:cs typeface="B Nazanin" panose="00000400000000000000" pitchFamily="2" charset="-78"/>
              </a:rPr>
              <a:t>۱-۴</a:t>
            </a:r>
            <a:r>
              <a:rPr lang="ar-SA" sz="2000" dirty="0">
                <a:cs typeface="B Nazanin" panose="00000400000000000000" pitchFamily="2" charset="-78"/>
              </a:rPr>
              <a:t> تا </a:t>
            </a:r>
            <a:r>
              <a:rPr lang="fa-IR" sz="2000" dirty="0">
                <a:cs typeface="B Nazanin" panose="00000400000000000000" pitchFamily="2" charset="-78"/>
              </a:rPr>
              <a:t>۵-۴</a:t>
            </a:r>
            <a:r>
              <a:rPr lang="ar-SA" sz="2000" dirty="0">
                <a:cs typeface="B Nazanin" panose="00000400000000000000" pitchFamily="2" charset="-78"/>
              </a:rPr>
              <a:t> برای هر بیمه­ شده مشروط بر آنکه سقف تعهدات تجمیعی بندهای مذکور از </a:t>
            </a:r>
            <a:r>
              <a:rPr lang="fa-IR" sz="2000" dirty="0">
                <a:cs typeface="B Nazanin" panose="00000400000000000000" pitchFamily="2" charset="-78"/>
              </a:rPr>
              <a:t>۵۰</a:t>
            </a:r>
            <a:r>
              <a:rPr lang="ar-SA" sz="2000" dirty="0">
                <a:cs typeface="B Nazanin" panose="00000400000000000000" pitchFamily="2" charset="-78"/>
              </a:rPr>
              <a:t> درصد سقف تعهدات پوشش­های اصلی سالیانه بیشتر نباشد، بلامانع است</a:t>
            </a:r>
            <a:r>
              <a:rPr lang="en-US" sz="2000" dirty="0">
                <a:cs typeface="B Nazanin" panose="00000400000000000000" pitchFamily="2" charset="-78"/>
              </a:rPr>
              <a:t>.</a:t>
            </a:r>
          </a:p>
          <a:p>
            <a:pPr algn="justLow" rtl="1"/>
            <a:endParaRPr lang="en-US" sz="2000" dirty="0">
              <a:cs typeface="B Nazanin" panose="00000400000000000000" pitchFamily="2" charset="-78"/>
            </a:endParaRPr>
          </a:p>
          <a:p>
            <a:pPr algn="justLow"/>
            <a:endParaRPr lang="en-US" sz="20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2684538144"/>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a:bodyPr>
          <a:lstStyle/>
          <a:p>
            <a:pPr algn="justLow" rtl="1"/>
            <a:r>
              <a:rPr lang="fa-IR" sz="2200" dirty="0">
                <a:cs typeface="B Nazanin" panose="00000400000000000000" pitchFamily="2" charset="-78"/>
              </a:rPr>
              <a:t>۵</a:t>
            </a:r>
            <a:r>
              <a:rPr lang="en-US" sz="2200" dirty="0">
                <a:cs typeface="B Nazanin" panose="00000400000000000000" pitchFamily="2" charset="-78"/>
              </a:rPr>
              <a:t>-</a:t>
            </a:r>
            <a:r>
              <a:rPr lang="ar-SA" sz="2200" dirty="0">
                <a:cs typeface="B Nazanin" panose="00000400000000000000" pitchFamily="2" charset="-78"/>
              </a:rPr>
              <a:t>جبران هزینه‌های ویزیت، دارو (براساس فهرست داروهای مجاز کشور صرفاً مازاد بر سهم بیمه‌گر اول) و خدمات اورژانس در موارد غیربستری تا سقف </a:t>
            </a:r>
            <a:r>
              <a:rPr lang="fa-IR" sz="2200" dirty="0">
                <a:cs typeface="B Nazanin" panose="00000400000000000000" pitchFamily="2" charset="-78"/>
              </a:rPr>
              <a:t>۵‌</a:t>
            </a:r>
            <a:r>
              <a:rPr lang="ar-SA" sz="2200" dirty="0">
                <a:cs typeface="B Nazanin" panose="00000400000000000000" pitchFamily="2" charset="-78"/>
              </a:rPr>
              <a:t> درصد تعهد پایه سالیانه</a:t>
            </a:r>
            <a:r>
              <a:rPr lang="en-US" sz="2200" dirty="0">
                <a:cs typeface="B Nazanin" panose="00000400000000000000" pitchFamily="2" charset="-78"/>
              </a:rPr>
              <a:t>.</a:t>
            </a:r>
          </a:p>
          <a:p>
            <a:pPr algn="justLow" rtl="1"/>
            <a:r>
              <a:rPr lang="fa-IR" sz="2200" dirty="0">
                <a:cs typeface="B Nazanin" panose="00000400000000000000" pitchFamily="2" charset="-78"/>
              </a:rPr>
              <a:t>۶</a:t>
            </a:r>
            <a:r>
              <a:rPr lang="en-US" sz="2200" dirty="0">
                <a:cs typeface="B Nazanin" panose="00000400000000000000" pitchFamily="2" charset="-78"/>
              </a:rPr>
              <a:t>-</a:t>
            </a:r>
            <a:r>
              <a:rPr lang="ar-SA" sz="2200" dirty="0">
                <a:cs typeface="B Nazanin" panose="00000400000000000000" pitchFamily="2" charset="-78"/>
              </a:rPr>
              <a:t>جبران هزینه‌های سرپایی یا بستری مربوط به خدمات دندان­پزشکی و جراحی لثه حداکثر تا </a:t>
            </a:r>
            <a:r>
              <a:rPr lang="fa-IR" sz="2200" dirty="0">
                <a:cs typeface="B Nazanin" panose="00000400000000000000" pitchFamily="2" charset="-78"/>
              </a:rPr>
              <a:t>۱۵</a:t>
            </a:r>
            <a:r>
              <a:rPr lang="ar-SA" sz="2200" dirty="0">
                <a:cs typeface="B Nazanin" panose="00000400000000000000" pitchFamily="2" charset="-78"/>
              </a:rPr>
              <a:t> ‌درصد تعهد پوشش ­های اصلی سالیانه برای هر بیمه‌شده</a:t>
            </a:r>
            <a:r>
              <a:rPr lang="en-US" sz="2200" dirty="0">
                <a:cs typeface="B Nazanin" panose="00000400000000000000" pitchFamily="2" charset="-78"/>
              </a:rPr>
              <a:t>.</a:t>
            </a:r>
          </a:p>
          <a:p>
            <a:pPr algn="justLow" rtl="1"/>
            <a:r>
              <a:rPr lang="ar-SA" sz="2200" dirty="0">
                <a:cs typeface="B Nazanin" panose="00000400000000000000" pitchFamily="2" charset="-78"/>
              </a:rPr>
              <a:t>تبصره - هزینه‌های دندانپزشکی تا زمانی که تعرفه ­ای در این خصوص توسط شورای­عالی بیمه سلامت ابلاغ نشده باشد، بر اساس تعرفه ­ای محاسبه و پرداخت خواهد شد که سالیانه توسط سندیکای بیمه‌گران ایران تنظیم و ابلاغ می‌شود</a:t>
            </a:r>
            <a:r>
              <a:rPr lang="en-US" sz="2200" dirty="0">
                <a:cs typeface="B Nazanin" panose="00000400000000000000" pitchFamily="2" charset="-78"/>
              </a:rPr>
              <a:t>..</a:t>
            </a:r>
          </a:p>
          <a:p>
            <a:pPr algn="justLow" rtl="1"/>
            <a:r>
              <a:rPr lang="fa-IR" sz="2200" dirty="0">
                <a:cs typeface="B Nazanin" panose="00000400000000000000" pitchFamily="2" charset="-78"/>
              </a:rPr>
              <a:t>۷</a:t>
            </a:r>
            <a:r>
              <a:rPr lang="en-US" sz="2200" dirty="0">
                <a:cs typeface="B Nazanin" panose="00000400000000000000" pitchFamily="2" charset="-78"/>
              </a:rPr>
              <a:t>-</a:t>
            </a:r>
            <a:r>
              <a:rPr lang="ar-SA" sz="2200" dirty="0">
                <a:cs typeface="B Nazanin" panose="00000400000000000000" pitchFamily="2" charset="-78"/>
              </a:rPr>
              <a:t>جبران هزینه‌ مربوط ‌به خرید عینک طبی یا لنز تماسی طبی با تجویز چشم پزشک و یا اپتومتریست حداکثر تا </a:t>
            </a:r>
            <a:r>
              <a:rPr lang="fa-IR" sz="2200" dirty="0">
                <a:cs typeface="B Nazanin" panose="00000400000000000000" pitchFamily="2" charset="-78"/>
              </a:rPr>
              <a:t>۲</a:t>
            </a:r>
            <a:r>
              <a:rPr lang="ar-SA" sz="2200" dirty="0">
                <a:cs typeface="B Nazanin" panose="00000400000000000000" pitchFamily="2" charset="-78"/>
              </a:rPr>
              <a:t> ‌درصد تعهد پوشش­های اصلی سالیانه برای هر بیمه­ شده</a:t>
            </a:r>
            <a:r>
              <a:rPr lang="en-US" sz="2200" dirty="0">
                <a:cs typeface="B Nazanin" panose="00000400000000000000" pitchFamily="2" charset="-78"/>
              </a:rPr>
              <a:t>.</a:t>
            </a:r>
          </a:p>
          <a:p>
            <a:pPr algn="justLow" rtl="1"/>
            <a:r>
              <a:rPr lang="fa-IR" sz="2200" dirty="0">
                <a:cs typeface="B Nazanin" panose="00000400000000000000" pitchFamily="2" charset="-78"/>
              </a:rPr>
              <a:t>۸</a:t>
            </a:r>
            <a:r>
              <a:rPr lang="en-US" sz="2200" dirty="0">
                <a:cs typeface="B Nazanin" panose="00000400000000000000" pitchFamily="2" charset="-78"/>
              </a:rPr>
              <a:t>-</a:t>
            </a:r>
            <a:r>
              <a:rPr lang="ar-SA" sz="2200" dirty="0">
                <a:cs typeface="B Nazanin" panose="00000400000000000000" pitchFamily="2" charset="-78"/>
              </a:rPr>
              <a:t>جبران هزینه‌ جراحی مربوط ‌به رفع عیوب انکساری چشم در مواردی که به تشخیص پزشک معتمد بیمه‌گر درجه نزدیک‌بینی، دوربینی، آستیگمات یا مجموع قدر مطلق نقص بینایی هر چشم </a:t>
            </a:r>
            <a:r>
              <a:rPr lang="fa-IR" sz="2200" dirty="0">
                <a:cs typeface="B Nazanin" panose="00000400000000000000" pitchFamily="2" charset="-78"/>
              </a:rPr>
              <a:t>۳</a:t>
            </a:r>
            <a:r>
              <a:rPr lang="ar-SA" sz="2200" dirty="0">
                <a:cs typeface="B Nazanin" panose="00000400000000000000" pitchFamily="2" charset="-78"/>
              </a:rPr>
              <a:t> دیوپتر یا بیشتر باشد، حداکثر تا </a:t>
            </a:r>
            <a:r>
              <a:rPr lang="fa-IR" sz="2200" dirty="0">
                <a:cs typeface="B Nazanin" panose="00000400000000000000" pitchFamily="2" charset="-78"/>
              </a:rPr>
              <a:t>۱۵</a:t>
            </a:r>
            <a:r>
              <a:rPr lang="ar-SA" sz="2200" dirty="0">
                <a:cs typeface="B Nazanin" panose="00000400000000000000" pitchFamily="2" charset="-78"/>
              </a:rPr>
              <a:t> درصد تعهد پوشش­های اصلی سالیانه برای هرچشم بیمه‌شده</a:t>
            </a:r>
            <a:r>
              <a:rPr lang="en-US" sz="2200" dirty="0">
                <a:cs typeface="B Nazanin" panose="00000400000000000000" pitchFamily="2" charset="-78"/>
              </a:rPr>
              <a:t>.</a:t>
            </a:r>
          </a:p>
          <a:p>
            <a:pPr algn="justLow" rtl="1"/>
            <a:r>
              <a:rPr lang="fa-IR" sz="2200" dirty="0">
                <a:cs typeface="B Nazanin" panose="00000400000000000000" pitchFamily="2" charset="-78"/>
              </a:rPr>
              <a:t>۹</a:t>
            </a:r>
            <a:r>
              <a:rPr lang="en-US" sz="2200" dirty="0">
                <a:cs typeface="B Nazanin" panose="00000400000000000000" pitchFamily="2" charset="-78"/>
              </a:rPr>
              <a:t>-</a:t>
            </a:r>
            <a:r>
              <a:rPr lang="ar-SA" sz="2200" dirty="0">
                <a:cs typeface="B Nazanin" panose="00000400000000000000" pitchFamily="2" charset="-78"/>
              </a:rPr>
              <a:t>جبران هزینه‌ مربوط ‌به خرید سمعک حداکثر تا </a:t>
            </a:r>
            <a:r>
              <a:rPr lang="fa-IR" sz="2200" dirty="0">
                <a:cs typeface="B Nazanin" panose="00000400000000000000" pitchFamily="2" charset="-78"/>
              </a:rPr>
              <a:t>۱۰</a:t>
            </a:r>
            <a:r>
              <a:rPr lang="ar-SA" sz="2200" dirty="0">
                <a:cs typeface="B Nazanin" panose="00000400000000000000" pitchFamily="2" charset="-78"/>
              </a:rPr>
              <a:t> درصد تعهد پوشش­های اصلی سالیانه برای هر بیمه­ شده</a:t>
            </a:r>
            <a:r>
              <a:rPr lang="en-US" sz="2200" dirty="0">
                <a:cs typeface="B Nazanin" panose="00000400000000000000" pitchFamily="2" charset="-78"/>
              </a:rPr>
              <a:t>.</a:t>
            </a:r>
          </a:p>
          <a:p>
            <a:pPr algn="justLow" rtl="1"/>
            <a:r>
              <a:rPr lang="fa-IR" sz="2200" dirty="0">
                <a:cs typeface="B Nazanin" panose="00000400000000000000" pitchFamily="2" charset="-78"/>
              </a:rPr>
              <a:t>۱۰</a:t>
            </a:r>
            <a:r>
              <a:rPr lang="en-US" sz="2200" dirty="0">
                <a:cs typeface="B Nazanin" panose="00000400000000000000" pitchFamily="2" charset="-78"/>
              </a:rPr>
              <a:t>-</a:t>
            </a:r>
            <a:r>
              <a:rPr lang="ar-SA" sz="2200" dirty="0">
                <a:cs typeface="B Nazanin" panose="00000400000000000000" pitchFamily="2" charset="-78"/>
              </a:rPr>
              <a:t>جبران هزینه اعمال مجاز سرپایی مانند شکستگی و دررفتگی، گچ‌گیری، ختنه، بخیه، کرایوتراپی، اکسیزیون لیپوم، بیوپسی، تخلیه کیست و لیزر درمانی حداکثر تا </a:t>
            </a:r>
            <a:r>
              <a:rPr lang="fa-IR" sz="2200" dirty="0">
                <a:cs typeface="B Nazanin" panose="00000400000000000000" pitchFamily="2" charset="-78"/>
              </a:rPr>
              <a:t>۱۰</a:t>
            </a:r>
            <a:r>
              <a:rPr lang="ar-SA" sz="2200" dirty="0">
                <a:cs typeface="B Nazanin" panose="00000400000000000000" pitchFamily="2" charset="-78"/>
              </a:rPr>
              <a:t> درصد تعهد پوشش­­های اصلی سالیانه برای هر بیمه‌شده</a:t>
            </a:r>
            <a:r>
              <a:rPr lang="en-US" sz="2200" dirty="0">
                <a:cs typeface="B Nazanin" panose="00000400000000000000" pitchFamily="2" charset="-78"/>
              </a:rPr>
              <a:t>.</a:t>
            </a:r>
          </a:p>
          <a:p>
            <a:pPr algn="justLow" rtl="1"/>
            <a:r>
              <a:rPr lang="ar-SA" sz="2200" dirty="0">
                <a:cs typeface="B Nazanin" panose="00000400000000000000" pitchFamily="2" charset="-78"/>
              </a:rPr>
              <a:t>تبصره- فهرست اعمال غیرمجاز سرپایی (در مطب) براساس نظر وزارت بهداشت، درمان و آموزش پزشکی و سازمان نظام پزشکی تعیین می­شود</a:t>
            </a:r>
            <a:r>
              <a:rPr lang="en-US" sz="2200" dirty="0">
                <a:cs typeface="B Nazanin" panose="00000400000000000000" pitchFamily="2" charset="-78"/>
              </a:rPr>
              <a:t>.</a:t>
            </a:r>
          </a:p>
          <a:p>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smtClean="0"/>
              <a:t>7</a:t>
            </a:fld>
            <a:endParaRPr lang="en-US"/>
          </a:p>
        </p:txBody>
      </p:sp>
    </p:spTree>
    <p:extLst>
      <p:ext uri="{BB962C8B-B14F-4D97-AF65-F5344CB8AC3E}">
        <p14:creationId xmlns:p14="http://schemas.microsoft.com/office/powerpoint/2010/main" val="4194709789"/>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551793" y="365454"/>
            <a:ext cx="11335407" cy="5990896"/>
          </a:xfrm>
        </p:spPr>
        <p:txBody>
          <a:bodyPr>
            <a:normAutofit lnSpcReduction="10000"/>
          </a:bodyPr>
          <a:lstStyle/>
          <a:p>
            <a:pPr algn="justLow" rtl="1"/>
            <a:r>
              <a:rPr lang="fa-IR" sz="2200" dirty="0">
                <a:cs typeface="B Nazanin" panose="00000400000000000000" pitchFamily="2" charset="-78"/>
              </a:rPr>
              <a:t>۱۱</a:t>
            </a:r>
            <a:r>
              <a:rPr lang="en-US" sz="2200" dirty="0" smtClean="0">
                <a:cs typeface="B Nazanin" panose="00000400000000000000" pitchFamily="2" charset="-78"/>
              </a:rPr>
              <a:t>-</a:t>
            </a:r>
            <a:r>
              <a:rPr lang="fa-IR" sz="2200" dirty="0" smtClean="0">
                <a:cs typeface="B Nazanin" panose="00000400000000000000" pitchFamily="2" charset="-78"/>
              </a:rPr>
              <a:t> </a:t>
            </a:r>
            <a:r>
              <a:rPr lang="ar-SA" sz="2200" dirty="0" smtClean="0">
                <a:cs typeface="B Nazanin" panose="00000400000000000000" pitchFamily="2" charset="-78"/>
              </a:rPr>
              <a:t>هزینه </a:t>
            </a:r>
            <a:r>
              <a:rPr lang="ar-SA" sz="2200" dirty="0">
                <a:cs typeface="B Nazanin" panose="00000400000000000000" pitchFamily="2" charset="-78"/>
              </a:rPr>
              <a:t>تهیه اوروتز که بلافاصله بعد از عمل جراحی به تشخیص پزشک معالج و تأیید پزشک معتمد بیمه‌گر مورد نیاز باشد حداکثر تا </a:t>
            </a:r>
            <a:r>
              <a:rPr lang="fa-IR" sz="2200" dirty="0">
                <a:cs typeface="B Nazanin" panose="00000400000000000000" pitchFamily="2" charset="-78"/>
              </a:rPr>
              <a:t>۲</a:t>
            </a:r>
            <a:r>
              <a:rPr lang="ar-SA" sz="2200" dirty="0">
                <a:cs typeface="B Nazanin" panose="00000400000000000000" pitchFamily="2" charset="-78"/>
              </a:rPr>
              <a:t> درصد سقف تعهد پوشش­های اصلی سالیانه برای هر بیمه ­شده</a:t>
            </a:r>
            <a:r>
              <a:rPr lang="en-US" sz="2200" dirty="0">
                <a:cs typeface="B Nazanin" panose="00000400000000000000" pitchFamily="2" charset="-78"/>
              </a:rPr>
              <a:t>.</a:t>
            </a:r>
          </a:p>
          <a:p>
            <a:pPr algn="justLow" rtl="1"/>
            <a:r>
              <a:rPr lang="ar-SA" sz="2200" dirty="0">
                <a:cs typeface="B Nazanin" panose="00000400000000000000" pitchFamily="2" charset="-78"/>
              </a:rPr>
              <a:t>تبصره - سندیکای بیمه‌گران ایران فهرست و تعرفه قیمت انواع اروتز را سالیانه تنظیم و ابلاغ می‌کند</a:t>
            </a:r>
            <a:r>
              <a:rPr lang="en-US" sz="2200" dirty="0">
                <a:cs typeface="B Nazanin" panose="00000400000000000000" pitchFamily="2" charset="-78"/>
              </a:rPr>
              <a:t>.</a:t>
            </a:r>
          </a:p>
          <a:p>
            <a:pPr algn="justLow" rtl="1"/>
            <a:r>
              <a:rPr lang="fa-IR" sz="2200" dirty="0">
                <a:cs typeface="B Nazanin" panose="00000400000000000000" pitchFamily="2" charset="-78"/>
              </a:rPr>
              <a:t>۱۲</a:t>
            </a:r>
            <a:r>
              <a:rPr lang="en-US" sz="2200" dirty="0" smtClean="0">
                <a:cs typeface="B Nazanin" panose="00000400000000000000" pitchFamily="2" charset="-78"/>
              </a:rPr>
              <a:t>-</a:t>
            </a:r>
            <a:r>
              <a:rPr lang="fa-IR" sz="2200" dirty="0" smtClean="0">
                <a:cs typeface="B Nazanin" panose="00000400000000000000" pitchFamily="2" charset="-78"/>
              </a:rPr>
              <a:t> </a:t>
            </a:r>
            <a:r>
              <a:rPr lang="ar-SA" sz="2200" dirty="0" smtClean="0">
                <a:cs typeface="B Nazanin" panose="00000400000000000000" pitchFamily="2" charset="-78"/>
              </a:rPr>
              <a:t>جبران </a:t>
            </a:r>
            <a:r>
              <a:rPr lang="ar-SA" sz="2200" dirty="0">
                <a:cs typeface="B Nazanin" panose="00000400000000000000" pitchFamily="2" charset="-78"/>
              </a:rPr>
              <a:t>هزینه تهیه اعضای طبیعی بدن حداکثر به میزان تعهد پوشش­ های اصلی سالیانه برای هر بیمه‌شده</a:t>
            </a:r>
            <a:r>
              <a:rPr lang="en-US" sz="2200" dirty="0">
                <a:cs typeface="B Nazanin" panose="00000400000000000000" pitchFamily="2" charset="-78"/>
              </a:rPr>
              <a:t>.</a:t>
            </a:r>
          </a:p>
          <a:p>
            <a:pPr algn="justLow" rtl="1"/>
            <a:r>
              <a:rPr lang="ar-SA" sz="2200" dirty="0">
                <a:cs typeface="B Nazanin" panose="00000400000000000000" pitchFamily="2" charset="-78"/>
              </a:rPr>
              <a:t>ماده </a:t>
            </a:r>
            <a:r>
              <a:rPr lang="fa-IR" sz="2200" dirty="0">
                <a:cs typeface="B Nazanin" panose="00000400000000000000" pitchFamily="2" charset="-78"/>
              </a:rPr>
              <a:t>۴- </a:t>
            </a:r>
            <a:r>
              <a:rPr lang="ar-SA" sz="2200" dirty="0" smtClean="0">
                <a:cs typeface="B Nazanin" panose="00000400000000000000" pitchFamily="2" charset="-78"/>
              </a:rPr>
              <a:t>حداکثر </a:t>
            </a:r>
            <a:r>
              <a:rPr lang="ar-SA" sz="2200" dirty="0">
                <a:cs typeface="B Nazanin" panose="00000400000000000000" pitchFamily="2" charset="-78"/>
              </a:rPr>
              <a:t>سقف ریالی تعهد پوشش­ های اصلی سالیانه موضوع ماده </a:t>
            </a:r>
            <a:r>
              <a:rPr lang="fa-IR" sz="2200" dirty="0">
                <a:cs typeface="B Nazanin" panose="00000400000000000000" pitchFamily="2" charset="-78"/>
              </a:rPr>
              <a:t>۳</a:t>
            </a:r>
            <a:r>
              <a:rPr lang="ar-SA" sz="2200" dirty="0">
                <a:cs typeface="B Nazanin" panose="00000400000000000000" pitchFamily="2" charset="-78"/>
              </a:rPr>
              <a:t>، باید توسط بیمه‌گر در بیمه نامه درج شود</a:t>
            </a:r>
            <a:r>
              <a:rPr lang="en-US" sz="2200" dirty="0">
                <a:cs typeface="B Nazanin" panose="00000400000000000000" pitchFamily="2" charset="-78"/>
              </a:rPr>
              <a:t>.</a:t>
            </a:r>
          </a:p>
          <a:p>
            <a:pPr algn="justLow" rtl="1"/>
            <a:r>
              <a:rPr lang="ar-SA" sz="2200" dirty="0">
                <a:cs typeface="B Nazanin" panose="00000400000000000000" pitchFamily="2" charset="-78"/>
              </a:rPr>
              <a:t>ماده </a:t>
            </a:r>
            <a:r>
              <a:rPr lang="fa-IR" sz="2200" dirty="0">
                <a:cs typeface="B Nazanin" panose="00000400000000000000" pitchFamily="2" charset="-78"/>
              </a:rPr>
              <a:t>۵- </a:t>
            </a:r>
            <a:r>
              <a:rPr lang="ar-SA" sz="2200" dirty="0" smtClean="0">
                <a:cs typeface="B Nazanin" panose="00000400000000000000" pitchFamily="2" charset="-78"/>
              </a:rPr>
              <a:t>در </a:t>
            </a:r>
            <a:r>
              <a:rPr lang="ar-SA" sz="2200" dirty="0">
                <a:cs typeface="B Nazanin" panose="00000400000000000000" pitchFamily="2" charset="-78"/>
              </a:rPr>
              <a:t>صورتی که تعهدات پوشش ­های اصلی نامحدود باشد سقف تعهدات مربوط به پوشش‌های اضافی نیز می‌تواند نامحدود در نظر گرفته شود</a:t>
            </a:r>
            <a:r>
              <a:rPr lang="en-US" sz="2200" dirty="0">
                <a:cs typeface="B Nazanin" panose="00000400000000000000" pitchFamily="2" charset="-78"/>
              </a:rPr>
              <a:t>.</a:t>
            </a:r>
          </a:p>
          <a:p>
            <a:pPr algn="justLow" rtl="1"/>
            <a:r>
              <a:rPr lang="ar-SA" sz="2200" dirty="0">
                <a:cs typeface="B Nazanin" panose="00000400000000000000" pitchFamily="2" charset="-78"/>
              </a:rPr>
              <a:t>ماده </a:t>
            </a:r>
            <a:r>
              <a:rPr lang="fa-IR" sz="2200" dirty="0">
                <a:cs typeface="B Nazanin" panose="00000400000000000000" pitchFamily="2" charset="-78"/>
              </a:rPr>
              <a:t>۶- </a:t>
            </a:r>
            <a:r>
              <a:rPr lang="ar-SA" sz="2200" dirty="0" smtClean="0">
                <a:cs typeface="B Nazanin" panose="00000400000000000000" pitchFamily="2" charset="-78"/>
              </a:rPr>
              <a:t>تعهد </a:t>
            </a:r>
            <a:r>
              <a:rPr lang="ar-SA" sz="2200" dirty="0">
                <a:cs typeface="B Nazanin" panose="00000400000000000000" pitchFamily="2" charset="-78"/>
              </a:rPr>
              <a:t>پوشش­ های اضافی مربوط به بند ب ماده </a:t>
            </a:r>
            <a:r>
              <a:rPr lang="fa-IR" sz="2200" dirty="0">
                <a:cs typeface="B Nazanin" panose="00000400000000000000" pitchFamily="2" charset="-78"/>
              </a:rPr>
              <a:t>۳</a:t>
            </a:r>
            <a:r>
              <a:rPr lang="ar-SA" sz="2200" dirty="0">
                <a:cs typeface="B Nazanin" panose="00000400000000000000" pitchFamily="2" charset="-78"/>
              </a:rPr>
              <a:t>، مازاد بر سقف تعهدات پوشش­های اصلی سالیانه است</a:t>
            </a:r>
            <a:r>
              <a:rPr lang="en-US" sz="2200" dirty="0" smtClean="0">
                <a:cs typeface="B Nazanin" panose="00000400000000000000" pitchFamily="2" charset="-78"/>
              </a:rPr>
              <a:t>.</a:t>
            </a:r>
            <a:endParaRPr lang="fa-IR" sz="2200" dirty="0" smtClean="0">
              <a:cs typeface="B Nazanin" panose="00000400000000000000" pitchFamily="2" charset="-78"/>
            </a:endParaRPr>
          </a:p>
          <a:p>
            <a:pPr algn="justLow" rtl="1"/>
            <a:r>
              <a:rPr lang="ar-SA" sz="2200" b="1" dirty="0" smtClean="0">
                <a:cs typeface="B Nazanin" panose="00000400000000000000" pitchFamily="2" charset="-78"/>
              </a:rPr>
              <a:t>فصل سوم: شرایط</a:t>
            </a:r>
            <a:endParaRPr lang="en-US" sz="2200" b="1" dirty="0" smtClean="0">
              <a:cs typeface="B Nazanin" panose="00000400000000000000" pitchFamily="2" charset="-78"/>
            </a:endParaRPr>
          </a:p>
          <a:p>
            <a:pPr algn="justLow" rtl="1"/>
            <a:r>
              <a:rPr lang="ar-SA" sz="2200" dirty="0" smtClean="0">
                <a:cs typeface="B Nazanin" panose="00000400000000000000" pitchFamily="2" charset="-78"/>
              </a:rPr>
              <a:t>ماده </a:t>
            </a:r>
            <a:r>
              <a:rPr lang="fa-IR" sz="2200" dirty="0" smtClean="0">
                <a:cs typeface="B Nazanin" panose="00000400000000000000" pitchFamily="2" charset="-78"/>
              </a:rPr>
              <a:t>۷- </a:t>
            </a:r>
            <a:r>
              <a:rPr lang="ar-SA" sz="2200" dirty="0" smtClean="0">
                <a:cs typeface="B Nazanin" panose="00000400000000000000" pitchFamily="2" charset="-78"/>
              </a:rPr>
              <a:t>اصل حسن نیت: بیمه‌گذار و بیمه‌شده مکلفند در پاسخ به پرسش‌های بیمه‌گر با رعایت دقت و صداقت، کلیه اطلاعاتشان را در اختیار بیمه‌گر قرار دهند. اگر بیمه‌گذار در پاسخ به پرسش‌های بیمه‌گر از اظهار مطلبی خودداری کند و یا برخلاف واقع مطلبی را اظهار کند و مطالب اظهار نشده یا اظهارات خلاف واقع طوری باشد که موضوع خطر را تغییر داده یا از اهمیت آن در نظر بیمه‌گر بکاهد، بیمه­ گر حق دارد یا اضافه حق­ بیمه را از بیمه­گذار در صورت رضایت او دریافت و بیمه ­نامه را ابقا کند یا آن را فسخ نماید. هرگاه ثابت شود بیمه‌شده عمداً به‌وسیله اظهارات کاذب و یا ارایه مدارک نادرست اقدام به دریافت وجوهی برای خود و یا بیمه‌شدگان وابسته به خود کرده است، نام بیمه‌شده و بیمه‌شدگان وابسته به وی از فهرست بیمه­ شدگان حذف می­شود و بیمه‌گـر محق به دریافت وجوهی است که به ناحق از ابتدای مدت بیمه بابت هزینه‌هـای تشخیصی - درمانـی پرداخت کرده است. همچنین بیمه </a:t>
            </a:r>
            <a:r>
              <a:rPr lang="en-US" sz="2200" dirty="0" smtClean="0">
                <a:cs typeface="B Nazanin" panose="00000400000000000000" pitchFamily="2" charset="-78"/>
              </a:rPr>
              <a:t>­</a:t>
            </a:r>
            <a:r>
              <a:rPr lang="ar-SA" sz="2200" dirty="0" smtClean="0">
                <a:cs typeface="B Nazanin" panose="00000400000000000000" pitchFamily="2" charset="-78"/>
              </a:rPr>
              <a:t>گر محق به دریافت حق­ بیمه مربوطه تا تاریخ حذف بیمه­ شده است</a:t>
            </a:r>
            <a:r>
              <a:rPr lang="en-US" dirty="0" smtClean="0"/>
              <a:t>.</a:t>
            </a:r>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4156653808"/>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09903" y="504497"/>
            <a:ext cx="11335407" cy="5990896"/>
          </a:xfrm>
        </p:spPr>
        <p:txBody>
          <a:bodyPr>
            <a:normAutofit fontScale="92500" lnSpcReduction="20000"/>
          </a:bodyPr>
          <a:lstStyle/>
          <a:p>
            <a:pPr algn="justLow" rtl="1"/>
            <a:r>
              <a:rPr lang="ar-SA" dirty="0">
                <a:cs typeface="B Nazanin" panose="00000400000000000000" pitchFamily="2" charset="-78"/>
              </a:rPr>
              <a:t>ماده </a:t>
            </a:r>
            <a:r>
              <a:rPr lang="fa-IR" dirty="0">
                <a:cs typeface="B Nazanin" panose="00000400000000000000" pitchFamily="2" charset="-78"/>
              </a:rPr>
              <a:t>۸- </a:t>
            </a:r>
            <a:r>
              <a:rPr lang="ar-SA" dirty="0" smtClean="0">
                <a:cs typeface="B Nazanin" panose="00000400000000000000" pitchFamily="2" charset="-78"/>
              </a:rPr>
              <a:t>فرانشیز</a:t>
            </a:r>
            <a:endParaRPr lang="en-US" dirty="0">
              <a:cs typeface="B Nazanin" panose="00000400000000000000" pitchFamily="2" charset="-78"/>
            </a:endParaRPr>
          </a:p>
          <a:p>
            <a:pPr algn="justLow" rtl="1"/>
            <a:r>
              <a:rPr lang="fa-IR" dirty="0">
                <a:cs typeface="B Nazanin" panose="00000400000000000000" pitchFamily="2" charset="-78"/>
              </a:rPr>
              <a:t>۱</a:t>
            </a:r>
            <a:r>
              <a:rPr lang="en-US" dirty="0" smtClean="0">
                <a:cs typeface="B Nazanin" panose="00000400000000000000" pitchFamily="2" charset="-78"/>
              </a:rPr>
              <a:t>-</a:t>
            </a:r>
            <a:r>
              <a:rPr lang="en-US" dirty="0">
                <a:cs typeface="B Nazanin" panose="00000400000000000000" pitchFamily="2" charset="-78"/>
              </a:rPr>
              <a:t> </a:t>
            </a:r>
            <a:r>
              <a:rPr lang="fa-IR" dirty="0" smtClean="0">
                <a:cs typeface="B Nazanin" panose="00000400000000000000" pitchFamily="2" charset="-78"/>
              </a:rPr>
              <a:t> </a:t>
            </a:r>
            <a:r>
              <a:rPr lang="ar-SA" dirty="0" smtClean="0">
                <a:cs typeface="B Nazanin" panose="00000400000000000000" pitchFamily="2" charset="-78"/>
              </a:rPr>
              <a:t>فرانشیز </a:t>
            </a:r>
            <a:r>
              <a:rPr lang="ar-SA" dirty="0">
                <a:cs typeface="B Nazanin" panose="00000400000000000000" pitchFamily="2" charset="-78"/>
              </a:rPr>
              <a:t>هزینه‌های پوشش های اصلی و اضافی و سایر هزینه‌های تحت پوشش در صورت عدم استفاده از بیمه درمانی بیمه‌گر پایه حداقل </a:t>
            </a:r>
            <a:r>
              <a:rPr lang="fa-IR" dirty="0">
                <a:cs typeface="B Nazanin" panose="00000400000000000000" pitchFamily="2" charset="-78"/>
              </a:rPr>
              <a:t>۳۰</a:t>
            </a:r>
            <a:r>
              <a:rPr lang="ar-SA" dirty="0">
                <a:cs typeface="B Nazanin" panose="00000400000000000000" pitchFamily="2" charset="-78"/>
              </a:rPr>
              <a:t> درصد خسارت ارزیابی شده و در غیر این‌صورت طبق بندهای </a:t>
            </a:r>
            <a:r>
              <a:rPr lang="fa-IR" dirty="0">
                <a:cs typeface="B Nazanin" panose="00000400000000000000" pitchFamily="2" charset="-78"/>
              </a:rPr>
              <a:t>۲</a:t>
            </a:r>
            <a:r>
              <a:rPr lang="ar-SA" dirty="0">
                <a:cs typeface="B Nazanin" panose="00000400000000000000" pitchFamily="2" charset="-78"/>
              </a:rPr>
              <a:t> و </a:t>
            </a:r>
            <a:r>
              <a:rPr lang="fa-IR" dirty="0">
                <a:cs typeface="B Nazanin" panose="00000400000000000000" pitchFamily="2" charset="-78"/>
              </a:rPr>
              <a:t>۳</a:t>
            </a:r>
            <a:r>
              <a:rPr lang="ar-SA" dirty="0">
                <a:cs typeface="B Nazanin" panose="00000400000000000000" pitchFamily="2" charset="-78"/>
              </a:rPr>
              <a:t> این ماده اقدام خواهد شد</a:t>
            </a:r>
            <a:r>
              <a:rPr lang="en-US" dirty="0">
                <a:cs typeface="B Nazanin" panose="00000400000000000000" pitchFamily="2" charset="-78"/>
              </a:rPr>
              <a:t>.</a:t>
            </a:r>
          </a:p>
          <a:p>
            <a:pPr algn="justLow" rtl="1"/>
            <a:r>
              <a:rPr lang="ar-SA" dirty="0">
                <a:cs typeface="B Nazanin" panose="00000400000000000000" pitchFamily="2" charset="-78"/>
              </a:rPr>
              <a:t>بیمه­ گر می­تواند با رعایت معیارهای عمومی تعیین نرخ مقرر در آیین نامه شماره </a:t>
            </a:r>
            <a:r>
              <a:rPr lang="fa-IR" dirty="0">
                <a:cs typeface="B Nazanin" panose="00000400000000000000" pitchFamily="2" charset="-78"/>
              </a:rPr>
              <a:t>۹۴</a:t>
            </a:r>
            <a:r>
              <a:rPr lang="ar-SA" dirty="0">
                <a:cs typeface="B Nazanin" panose="00000400000000000000" pitchFamily="2" charset="-78"/>
              </a:rPr>
              <a:t> مصوب شورای‌عالی بیمه و دریافت حق‌بیمه اضافی، فرانشیز را کاهش دهد</a:t>
            </a:r>
            <a:r>
              <a:rPr lang="en-US" dirty="0">
                <a:cs typeface="B Nazanin" panose="00000400000000000000" pitchFamily="2" charset="-78"/>
              </a:rPr>
              <a:t>.</a:t>
            </a:r>
          </a:p>
          <a:p>
            <a:pPr algn="justLow" rtl="1"/>
            <a:r>
              <a:rPr lang="fa-IR" dirty="0" smtClean="0">
                <a:cs typeface="B Nazanin" panose="00000400000000000000" pitchFamily="2" charset="-78"/>
              </a:rPr>
              <a:t>۲ </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در </a:t>
            </a:r>
            <a:r>
              <a:rPr lang="ar-SA" dirty="0">
                <a:cs typeface="B Nazanin" panose="00000400000000000000" pitchFamily="2" charset="-78"/>
              </a:rPr>
              <a:t>صورت عدم استفاده از سهم بیمه‌گر پایه فرانشیز مندرج در بیمه­نامه از خسارت ارزیابی شده کسر خواهد شد</a:t>
            </a:r>
            <a:r>
              <a:rPr lang="en-US" dirty="0">
                <a:cs typeface="B Nazanin" panose="00000400000000000000" pitchFamily="2" charset="-78"/>
              </a:rPr>
              <a:t>.</a:t>
            </a:r>
          </a:p>
          <a:p>
            <a:pPr algn="justLow" rtl="1"/>
            <a:r>
              <a:rPr lang="fa-IR" dirty="0" smtClean="0">
                <a:cs typeface="B Nazanin" panose="00000400000000000000" pitchFamily="2" charset="-78"/>
              </a:rPr>
              <a:t>۳ </a:t>
            </a:r>
            <a:r>
              <a:rPr lang="en-US" dirty="0" smtClean="0">
                <a:cs typeface="B Nazanin" panose="00000400000000000000" pitchFamily="2" charset="-78"/>
              </a:rPr>
              <a:t>-</a:t>
            </a:r>
            <a:r>
              <a:rPr lang="fa-IR" dirty="0" smtClean="0">
                <a:cs typeface="B Nazanin" panose="00000400000000000000" pitchFamily="2" charset="-78"/>
              </a:rPr>
              <a:t> </a:t>
            </a:r>
            <a:r>
              <a:rPr lang="ar-SA" dirty="0" smtClean="0">
                <a:cs typeface="B Nazanin" panose="00000400000000000000" pitchFamily="2" charset="-78"/>
              </a:rPr>
              <a:t>در </a:t>
            </a:r>
            <a:r>
              <a:rPr lang="ar-SA" dirty="0">
                <a:cs typeface="B Nazanin" panose="00000400000000000000" pitchFamily="2" charset="-78"/>
              </a:rPr>
              <a:t>صورت استفاده از سهم بیمه­ گر پایه چنانچه سهم مذکور کمتر از فرانشیز مندرج در بیمه­ نامه باشد مابه التفاوت فرانشیز و سهم بیمه ­گر پایه از خسارت ارزیابی شده کسر خواهد شد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smtClean="0">
                <a:cs typeface="B Nazanin" panose="00000400000000000000" pitchFamily="2" charset="-78"/>
              </a:rPr>
              <a:t>۹ -</a:t>
            </a:r>
            <a:r>
              <a:rPr lang="fa-IR" dirty="0">
                <a:cs typeface="B Nazanin" panose="00000400000000000000" pitchFamily="2" charset="-78"/>
              </a:rPr>
              <a:t> </a:t>
            </a:r>
            <a:r>
              <a:rPr lang="ar-SA" dirty="0" smtClean="0">
                <a:cs typeface="B Nazanin" panose="00000400000000000000" pitchFamily="2" charset="-78"/>
              </a:rPr>
              <a:t>پرداخت </a:t>
            </a:r>
            <a:r>
              <a:rPr lang="ar-SA" dirty="0">
                <a:cs typeface="B Nazanin" panose="00000400000000000000" pitchFamily="2" charset="-78"/>
              </a:rPr>
              <a:t>حق‌بیمه: بیمه‌گذار باید کل حق‌بیمه تعیین‌شده در شرایط بیمه‌نامه را به ‌نحوی که در بیمه ­نامه و الحاقیه­ های مربوط توافق شده است به بیمه‌گر پرداخت کند. ایفای تعهدات بیمه­ گر منوط به پرداخت حق­ بیمه طبق مفاد بیمه­ نامه است</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a:cs typeface="B Nazanin" panose="00000400000000000000" pitchFamily="2" charset="-78"/>
              </a:rPr>
              <a:t>۱۰-  </a:t>
            </a:r>
            <a:r>
              <a:rPr lang="ar-SA" dirty="0">
                <a:cs typeface="B Nazanin" panose="00000400000000000000" pitchFamily="2" charset="-78"/>
              </a:rPr>
              <a:t>بیمه‌گذار یا بیمه‌شده موظفند حداکثر ظرف مدت </a:t>
            </a:r>
            <a:r>
              <a:rPr lang="fa-IR" dirty="0">
                <a:cs typeface="B Nazanin" panose="00000400000000000000" pitchFamily="2" charset="-78"/>
              </a:rPr>
              <a:t>۵ </a:t>
            </a:r>
            <a:r>
              <a:rPr lang="ar-SA" dirty="0">
                <a:cs typeface="B Nazanin" panose="00000400000000000000" pitchFamily="2" charset="-78"/>
              </a:rPr>
              <a:t>روز از تاریخ بستری شدن در بیمارستان و قبل از ترخیص، مراتب را به بیمه‌گر اعلام کند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smtClean="0">
                <a:cs typeface="B Nazanin" panose="00000400000000000000" pitchFamily="2" charset="-78"/>
              </a:rPr>
              <a:t> ۱۱-</a:t>
            </a:r>
            <a:r>
              <a:rPr lang="fa-IR" dirty="0">
                <a:cs typeface="B Nazanin" panose="00000400000000000000" pitchFamily="2" charset="-78"/>
              </a:rPr>
              <a:t>  </a:t>
            </a:r>
            <a:r>
              <a:rPr lang="ar-SA" dirty="0">
                <a:cs typeface="B Nazanin" panose="00000400000000000000" pitchFamily="2" charset="-78"/>
              </a:rPr>
              <a:t>بیمه‌گذار یا ‌بیمه‌شده باید مدارک و مستندات مورد نیاز جهت بررسی و ارزیابی هزینه ­های تشخیصی - درمانی را به ‌بیمه‌گر تسلیم و برای ارزیابی خسارت با او همکاری کند. چنانچه ارزیابی خسارت به تشخیص پزشک معتمد بیمه­ گر مستلزم معاینه پزشکی و سایر اقدامات تشخیصی باشد هزینه آن بر عهده بیمه­ گر است</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smtClean="0">
                <a:cs typeface="B Nazanin" panose="00000400000000000000" pitchFamily="2" charset="-78"/>
              </a:rPr>
              <a:t> ۱۲-</a:t>
            </a:r>
            <a:r>
              <a:rPr lang="fa-IR" dirty="0">
                <a:cs typeface="B Nazanin" panose="00000400000000000000" pitchFamily="2" charset="-78"/>
              </a:rPr>
              <a:t>  </a:t>
            </a:r>
            <a:r>
              <a:rPr lang="ar-SA" dirty="0">
                <a:cs typeface="B Nazanin" panose="00000400000000000000" pitchFamily="2" charset="-78"/>
              </a:rPr>
              <a:t>بیمه­ گر موظف است هزینه­ های تشخیصی - درمانی را براساس مفاد بیمه­ نامه و با رعایت مقررات مربوط بر مبنای زمان تحقق هزینه ­ها، تعیین و پرداخت نماید</a:t>
            </a:r>
            <a:r>
              <a:rPr lang="en-US" dirty="0">
                <a:cs typeface="B Nazanin" panose="00000400000000000000" pitchFamily="2" charset="-78"/>
              </a:rPr>
              <a:t>.</a:t>
            </a:r>
          </a:p>
          <a:p>
            <a:pPr algn="justLow" rtl="1"/>
            <a:r>
              <a:rPr lang="ar-SA" dirty="0">
                <a:cs typeface="B Nazanin" panose="00000400000000000000" pitchFamily="2" charset="-78"/>
              </a:rPr>
              <a:t>ماده </a:t>
            </a:r>
            <a:r>
              <a:rPr lang="fa-IR" dirty="0" smtClean="0">
                <a:cs typeface="B Nazanin" panose="00000400000000000000" pitchFamily="2" charset="-78"/>
              </a:rPr>
              <a:t>۱۳-</a:t>
            </a:r>
            <a:r>
              <a:rPr lang="fa-IR" dirty="0">
                <a:cs typeface="B Nazanin" panose="00000400000000000000" pitchFamily="2" charset="-78"/>
              </a:rPr>
              <a:t> </a:t>
            </a:r>
            <a:r>
              <a:rPr lang="ar-SA" dirty="0">
                <a:cs typeface="B Nazanin" panose="00000400000000000000" pitchFamily="2" charset="-78"/>
              </a:rPr>
              <a:t>چنانچه در مدت بستری، بیمه ­نامه منقضی شود بیمه ­گر متعهد به پرداخت هزینه‌های تحت پوشش تا تاریخ ترخیص است</a:t>
            </a:r>
            <a:r>
              <a:rPr lang="en-US" dirty="0">
                <a:cs typeface="B Nazanin" panose="00000400000000000000" pitchFamily="2" charset="-78"/>
              </a:rPr>
              <a:t>.</a:t>
            </a:r>
          </a:p>
          <a:p>
            <a:pPr algn="r" rtl="1"/>
            <a:endParaRPr lang="en-US" dirty="0"/>
          </a:p>
        </p:txBody>
      </p:sp>
      <p:sp>
        <p:nvSpPr>
          <p:cNvPr id="2" name="Slide Number Placeholder 1"/>
          <p:cNvSpPr>
            <a:spLocks noGrp="1"/>
          </p:cNvSpPr>
          <p:nvPr>
            <p:ph type="sldNum" sz="quarter" idx="12"/>
          </p:nvPr>
        </p:nvSpPr>
        <p:spPr/>
        <p:txBody>
          <a:bodyPr/>
          <a:lstStyle/>
          <a:p>
            <a:fld id="{6E24FAFD-252A-407B-8252-0DEA779FA71B}" type="slidenum">
              <a:rPr lang="en-US">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2828262705"/>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TotalTime>
  <Words>4769</Words>
  <Application>Microsoft Office PowerPoint</Application>
  <PresentationFormat>Widescreen</PresentationFormat>
  <Paragraphs>381</Paragraphs>
  <Slides>37</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37</vt:i4>
      </vt:variant>
    </vt:vector>
  </HeadingPairs>
  <TitlesOfParts>
    <vt:vector size="51" baseType="lpstr">
      <vt:lpstr>2  Arshia</vt:lpstr>
      <vt:lpstr>2  Karim</vt:lpstr>
      <vt:lpstr>2  Titr</vt:lpstr>
      <vt:lpstr>AngsanaUPC</vt:lpstr>
      <vt:lpstr>Arabic Typesetting</vt:lpstr>
      <vt:lpstr>Arial</vt:lpstr>
      <vt:lpstr>Arial Unicode MS</vt:lpstr>
      <vt:lpstr>B Arash</vt:lpstr>
      <vt:lpstr>B Nazanin</vt:lpstr>
      <vt:lpstr>B Titr</vt:lpstr>
      <vt:lpstr>Calibri</vt:lpstr>
      <vt:lpstr>Calibri Light</vt:lpstr>
      <vt:lpstr>IranNastaliq</vt:lpstr>
      <vt:lpstr>Office Theme</vt:lpstr>
      <vt:lpstr>به نام خداوند بخشنده مهربان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Gerdoo.net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manager1</dc:creator>
  <cp:lastModifiedBy>RayanehGostar</cp:lastModifiedBy>
  <cp:revision>71</cp:revision>
  <dcterms:created xsi:type="dcterms:W3CDTF">2024-01-22T11:55:46Z</dcterms:created>
  <dcterms:modified xsi:type="dcterms:W3CDTF">2024-01-22T17:11:08Z</dcterms:modified>
</cp:coreProperties>
</file>