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79" r:id="rId11"/>
    <p:sldId id="264" r:id="rId12"/>
    <p:sldId id="265" r:id="rId13"/>
    <p:sldId id="266" r:id="rId14"/>
    <p:sldId id="267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DA5AA-07AF-4359-A680-673449E1C343}" type="doc">
      <dgm:prSet loTypeId="urn:microsoft.com/office/officeart/2005/8/layout/rings+Icon" loCatId="officeonline" qsTypeId="urn:microsoft.com/office/officeart/2005/8/quickstyle/3d2" qsCatId="3D" csTypeId="urn:microsoft.com/office/officeart/2005/8/colors/colorful4" csCatId="colorful" phldr="1"/>
      <dgm:spPr/>
    </dgm:pt>
    <dgm:pt modelId="{762D7D55-B5C8-40F9-909F-86A1551D874C}">
      <dgm:prSet phldrT="[Text]" custT="1"/>
      <dgm:spPr>
        <a:xfrm>
          <a:off x="4267329" y="301631"/>
          <a:ext cx="2742549" cy="2742742"/>
        </a:xfrm>
        <a:prstGeom prst="ellipse">
          <a:avLst/>
        </a:prstGeom>
        <a:gradFill rotWithShape="0">
          <a:gsLst>
            <a:gs pos="0">
              <a:srgbClr val="000000">
                <a:alpha val="50000"/>
                <a:hueOff val="11142974"/>
                <a:satOff val="39624"/>
                <a:lumOff val="89608"/>
                <a:alphaOff val="0"/>
                <a:satMod val="103000"/>
                <a:lumMod val="102000"/>
                <a:tint val="94000"/>
              </a:srgbClr>
            </a:gs>
            <a:gs pos="50000">
              <a:srgbClr val="000000">
                <a:alpha val="50000"/>
                <a:hueOff val="11142974"/>
                <a:satOff val="39624"/>
                <a:lumOff val="89608"/>
                <a:alphaOff val="0"/>
                <a:satMod val="110000"/>
                <a:lumMod val="100000"/>
                <a:shade val="100000"/>
              </a:srgbClr>
            </a:gs>
            <a:gs pos="100000">
              <a:srgbClr val="000000">
                <a:alpha val="50000"/>
                <a:hueOff val="11142974"/>
                <a:satOff val="39624"/>
                <a:lumOff val="8960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1"/>
          <a:r>
            <a:rPr lang="fa-IR" sz="2000" b="1" dirty="0">
              <a:solidFill>
                <a:srgbClr val="FFC000"/>
              </a:solidFill>
              <a:latin typeface="Arial"/>
              <a:ea typeface="+mn-ea"/>
              <a:cs typeface="B Nazanin" panose="00000400000000000000" pitchFamily="2" charset="-78"/>
            </a:rPr>
            <a:t>غربالگری</a:t>
          </a:r>
          <a:r>
            <a:rPr lang="fa-IR" sz="2800" b="1" dirty="0">
              <a:solidFill>
                <a:srgbClr val="FFC000"/>
              </a:solidFill>
              <a:latin typeface="Arial"/>
              <a:ea typeface="+mn-ea"/>
              <a:cs typeface="B Nazanin" panose="00000400000000000000" pitchFamily="2" charset="-78"/>
            </a:rPr>
            <a:t>         </a:t>
          </a:r>
          <a:r>
            <a:rPr lang="fa-IR" sz="2000" b="1" dirty="0">
              <a:solidFill>
                <a:srgbClr val="C00000"/>
              </a:solidFill>
              <a:latin typeface="Arial"/>
              <a:ea typeface="+mn-ea"/>
              <a:cs typeface="B Nazanin" panose="00000400000000000000" pitchFamily="2" charset="-78"/>
            </a:rPr>
            <a:t>اقدام برای تشخیص زودتر بیماری در افراد </a:t>
          </a:r>
          <a:r>
            <a:rPr lang="fa-IR" sz="2000" b="1" u="sng" dirty="0">
              <a:solidFill>
                <a:srgbClr val="C00000"/>
              </a:solidFill>
              <a:latin typeface="Arial"/>
              <a:ea typeface="+mn-ea"/>
              <a:cs typeface="B Nazanin" panose="00000400000000000000" pitchFamily="2" charset="-78"/>
            </a:rPr>
            <a:t>بی علامت</a:t>
          </a:r>
          <a:endParaRPr lang="en-US" sz="2000" b="1" u="sng" dirty="0">
            <a:solidFill>
              <a:srgbClr val="C00000"/>
            </a:solidFill>
            <a:latin typeface="Arial"/>
            <a:ea typeface="+mn-ea"/>
            <a:cs typeface="B Nazanin" panose="00000400000000000000" pitchFamily="2" charset="-78"/>
          </a:endParaRPr>
        </a:p>
      </dgm:t>
    </dgm:pt>
    <dgm:pt modelId="{3E0AC3E6-6322-4CFC-8471-20424D70669C}" type="parTrans" cxnId="{36420466-F64A-4DCD-A026-6CCDB644A778}">
      <dgm:prSet/>
      <dgm:spPr/>
      <dgm:t>
        <a:bodyPr/>
        <a:lstStyle/>
        <a:p>
          <a:endParaRPr lang="en-US"/>
        </a:p>
      </dgm:t>
    </dgm:pt>
    <dgm:pt modelId="{0BB788FD-CD66-4D76-86F5-0C501DB23D03}" type="sibTrans" cxnId="{36420466-F64A-4DCD-A026-6CCDB644A778}">
      <dgm:prSet/>
      <dgm:spPr/>
      <dgm:t>
        <a:bodyPr/>
        <a:lstStyle/>
        <a:p>
          <a:endParaRPr lang="en-US"/>
        </a:p>
      </dgm:t>
    </dgm:pt>
    <dgm:pt modelId="{084B170B-8DCF-4A67-9396-F4A4C971F7A0}">
      <dgm:prSet phldrT="[Text]" custT="1"/>
      <dgm:spPr>
        <a:xfrm>
          <a:off x="1679562" y="225426"/>
          <a:ext cx="2742549" cy="2742742"/>
        </a:xfrm>
        <a:prstGeom prst="ellipse">
          <a:avLst/>
        </a:prstGeom>
        <a:gradFill rotWithShape="0">
          <a:gsLst>
            <a:gs pos="0">
              <a:srgbClr val="000000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0000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0000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fa-IR" sz="2000" b="1" dirty="0">
              <a:solidFill>
                <a:srgbClr val="FFC000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تشخیص زودهنگام </a:t>
          </a:r>
          <a:r>
            <a:rPr lang="fa-IR" sz="2000" b="1" dirty="0">
              <a:solidFill>
                <a:srgbClr val="FFFF00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اقدام برای تشخیص زودتر بیماری در افراد </a:t>
          </a:r>
          <a:r>
            <a:rPr lang="fa-IR" sz="2000" b="1" u="sng" dirty="0">
              <a:solidFill>
                <a:srgbClr val="FFFF00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علامتدار</a:t>
          </a:r>
          <a:endParaRPr lang="en-US" sz="2000" b="1" u="sng" dirty="0">
            <a:solidFill>
              <a:srgbClr val="FFFF00"/>
            </a:solidFill>
            <a:latin typeface="Arial"/>
            <a:ea typeface="+mn-ea"/>
            <a:cs typeface="Arial"/>
          </a:endParaRPr>
        </a:p>
      </dgm:t>
    </dgm:pt>
    <dgm:pt modelId="{8CDBC2D8-0B1F-4689-B373-5E8661D50EDA}" type="sibTrans" cxnId="{AD3C4704-BE96-4D05-B3AB-1302E28C374B}">
      <dgm:prSet/>
      <dgm:spPr/>
      <dgm:t>
        <a:bodyPr/>
        <a:lstStyle/>
        <a:p>
          <a:endParaRPr lang="en-US"/>
        </a:p>
      </dgm:t>
    </dgm:pt>
    <dgm:pt modelId="{7B9BB611-A14F-4274-A77A-1C76249BE96D}" type="parTrans" cxnId="{AD3C4704-BE96-4D05-B3AB-1302E28C374B}">
      <dgm:prSet/>
      <dgm:spPr/>
      <dgm:t>
        <a:bodyPr/>
        <a:lstStyle/>
        <a:p>
          <a:endParaRPr lang="en-US"/>
        </a:p>
      </dgm:t>
    </dgm:pt>
    <dgm:pt modelId="{D8B68890-C0B3-4574-BCBB-71F6887B24E1}" type="pres">
      <dgm:prSet presAssocID="{F67DA5AA-07AF-4359-A680-673449E1C343}" presName="Name0" presStyleCnt="0">
        <dgm:presLayoutVars>
          <dgm:chMax val="7"/>
          <dgm:dir/>
          <dgm:resizeHandles val="exact"/>
        </dgm:presLayoutVars>
      </dgm:prSet>
      <dgm:spPr/>
    </dgm:pt>
    <dgm:pt modelId="{BC48C7C2-0E80-46E9-8C9A-AA7B96250B50}" type="pres">
      <dgm:prSet presAssocID="{F67DA5AA-07AF-4359-A680-673449E1C343}" presName="ellipse1" presStyleLbl="vennNode1" presStyleIdx="0" presStyleCnt="2" custLinFactNeighborX="-18067" custLinFactNeighborY="8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E6B4E-34CC-40E4-82E9-F2B9CFF13236}" type="pres">
      <dgm:prSet presAssocID="{F67DA5AA-07AF-4359-A680-673449E1C343}" presName="ellipse2" presStyleLbl="vennNode1" presStyleIdx="1" presStyleCnt="2" custLinFactNeighborX="33494" custLinFactNeighborY="-61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C4704-BE96-4D05-B3AB-1302E28C374B}" srcId="{F67DA5AA-07AF-4359-A680-673449E1C343}" destId="{084B170B-8DCF-4A67-9396-F4A4C971F7A0}" srcOrd="0" destOrd="0" parTransId="{7B9BB611-A14F-4274-A77A-1C76249BE96D}" sibTransId="{8CDBC2D8-0B1F-4689-B373-5E8661D50EDA}"/>
    <dgm:cxn modelId="{6CFC13BB-F842-47E9-9B24-5025DF8D39C4}" type="presOf" srcId="{F67DA5AA-07AF-4359-A680-673449E1C343}" destId="{D8B68890-C0B3-4574-BCBB-71F6887B24E1}" srcOrd="0" destOrd="0" presId="urn:microsoft.com/office/officeart/2005/8/layout/rings+Icon"/>
    <dgm:cxn modelId="{36420466-F64A-4DCD-A026-6CCDB644A778}" srcId="{F67DA5AA-07AF-4359-A680-673449E1C343}" destId="{762D7D55-B5C8-40F9-909F-86A1551D874C}" srcOrd="1" destOrd="0" parTransId="{3E0AC3E6-6322-4CFC-8471-20424D70669C}" sibTransId="{0BB788FD-CD66-4D76-86F5-0C501DB23D03}"/>
    <dgm:cxn modelId="{0CDEECF6-F849-47F9-BA19-502DE0784663}" type="presOf" srcId="{762D7D55-B5C8-40F9-909F-86A1551D874C}" destId="{8E0E6B4E-34CC-40E4-82E9-F2B9CFF13236}" srcOrd="0" destOrd="0" presId="urn:microsoft.com/office/officeart/2005/8/layout/rings+Icon"/>
    <dgm:cxn modelId="{3216F6D9-7496-46E6-B7DE-7915F27CA9A6}" type="presOf" srcId="{084B170B-8DCF-4A67-9396-F4A4C971F7A0}" destId="{BC48C7C2-0E80-46E9-8C9A-AA7B96250B50}" srcOrd="0" destOrd="0" presId="urn:microsoft.com/office/officeart/2005/8/layout/rings+Icon"/>
    <dgm:cxn modelId="{C424DA90-4FBE-40BD-A024-A04AA61F094B}" type="presParOf" srcId="{D8B68890-C0B3-4574-BCBB-71F6887B24E1}" destId="{BC48C7C2-0E80-46E9-8C9A-AA7B96250B50}" srcOrd="0" destOrd="0" presId="urn:microsoft.com/office/officeart/2005/8/layout/rings+Icon"/>
    <dgm:cxn modelId="{EF293B71-521E-4F35-BADA-24E980AEE2BA}" type="presParOf" srcId="{D8B68890-C0B3-4574-BCBB-71F6887B24E1}" destId="{8E0E6B4E-34CC-40E4-82E9-F2B9CFF13236}" srcOrd="1" destOrd="0" presId="urn:microsoft.com/office/officeart/2005/8/layout/rings+Icon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8C7C2-0E80-46E9-8C9A-AA7B96250B50}">
      <dsp:nvSpPr>
        <dsp:cNvPr id="0" name=""/>
        <dsp:cNvSpPr/>
      </dsp:nvSpPr>
      <dsp:spPr>
        <a:xfrm>
          <a:off x="1679562" y="225426"/>
          <a:ext cx="2742549" cy="2742742"/>
        </a:xfrm>
        <a:prstGeom prst="ellipse">
          <a:avLst/>
        </a:prstGeom>
        <a:gradFill rotWithShape="0">
          <a:gsLst>
            <a:gs pos="0">
              <a:srgbClr val="000000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0000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0000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rgbClr val="FFC000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تشخیص زودهنگام </a:t>
          </a:r>
          <a:r>
            <a:rPr lang="fa-IR" sz="2000" b="1" kern="1200" dirty="0">
              <a:solidFill>
                <a:srgbClr val="FFFF00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اقدام برای تشخیص زودتر بیماری در افراد </a:t>
          </a:r>
          <a:r>
            <a:rPr lang="fa-IR" sz="2000" b="1" u="sng" kern="1200" dirty="0">
              <a:solidFill>
                <a:srgbClr val="FFFF00"/>
              </a:solidFill>
              <a:effectLst/>
              <a:latin typeface="+mn-lt"/>
              <a:ea typeface="+mn-ea"/>
              <a:cs typeface="B Nazanin" panose="00000400000000000000" pitchFamily="2" charset="-78"/>
            </a:rPr>
            <a:t>علامتدار</a:t>
          </a:r>
          <a:endParaRPr lang="en-US" sz="2000" b="1" u="sng" kern="1200" dirty="0">
            <a:solidFill>
              <a:srgbClr val="FFFF00"/>
            </a:solidFill>
            <a:latin typeface="Arial"/>
            <a:ea typeface="+mn-ea"/>
            <a:cs typeface="Arial"/>
          </a:endParaRPr>
        </a:p>
      </dsp:txBody>
      <dsp:txXfrm>
        <a:off x="2081199" y="627091"/>
        <a:ext cx="1939275" cy="1939412"/>
      </dsp:txXfrm>
    </dsp:sp>
    <dsp:sp modelId="{8E0E6B4E-34CC-40E4-82E9-F2B9CFF13236}">
      <dsp:nvSpPr>
        <dsp:cNvPr id="0" name=""/>
        <dsp:cNvSpPr/>
      </dsp:nvSpPr>
      <dsp:spPr>
        <a:xfrm>
          <a:off x="4505218" y="146227"/>
          <a:ext cx="2742549" cy="2742742"/>
        </a:xfrm>
        <a:prstGeom prst="ellipse">
          <a:avLst/>
        </a:prstGeom>
        <a:gradFill rotWithShape="0">
          <a:gsLst>
            <a:gs pos="0">
              <a:srgbClr val="000000">
                <a:alpha val="50000"/>
                <a:hueOff val="11142974"/>
                <a:satOff val="39624"/>
                <a:lumOff val="89608"/>
                <a:alphaOff val="0"/>
                <a:satMod val="103000"/>
                <a:lumMod val="102000"/>
                <a:tint val="94000"/>
              </a:srgbClr>
            </a:gs>
            <a:gs pos="50000">
              <a:srgbClr val="000000">
                <a:alpha val="50000"/>
                <a:hueOff val="11142974"/>
                <a:satOff val="39624"/>
                <a:lumOff val="89608"/>
                <a:alphaOff val="0"/>
                <a:satMod val="110000"/>
                <a:lumMod val="100000"/>
                <a:shade val="100000"/>
              </a:srgbClr>
            </a:gs>
            <a:gs pos="100000">
              <a:srgbClr val="000000">
                <a:alpha val="50000"/>
                <a:hueOff val="11142974"/>
                <a:satOff val="39624"/>
                <a:lumOff val="8960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rgbClr val="FFC000"/>
              </a:solidFill>
              <a:latin typeface="Arial"/>
              <a:ea typeface="+mn-ea"/>
              <a:cs typeface="B Nazanin" panose="00000400000000000000" pitchFamily="2" charset="-78"/>
            </a:rPr>
            <a:t>غربالگری</a:t>
          </a:r>
          <a:r>
            <a:rPr lang="fa-IR" sz="2800" b="1" kern="1200" dirty="0">
              <a:solidFill>
                <a:srgbClr val="FFC000"/>
              </a:solidFill>
              <a:latin typeface="Arial"/>
              <a:ea typeface="+mn-ea"/>
              <a:cs typeface="B Nazanin" panose="00000400000000000000" pitchFamily="2" charset="-78"/>
            </a:rPr>
            <a:t>         </a:t>
          </a:r>
          <a:r>
            <a:rPr lang="fa-IR" sz="2000" b="1" kern="1200" dirty="0">
              <a:solidFill>
                <a:srgbClr val="C00000"/>
              </a:solidFill>
              <a:latin typeface="Arial"/>
              <a:ea typeface="+mn-ea"/>
              <a:cs typeface="B Nazanin" panose="00000400000000000000" pitchFamily="2" charset="-78"/>
            </a:rPr>
            <a:t>اقدام برای تشخیص زودتر بیماری در افراد </a:t>
          </a:r>
          <a:r>
            <a:rPr lang="fa-IR" sz="2000" b="1" u="sng" kern="1200" dirty="0">
              <a:solidFill>
                <a:srgbClr val="C00000"/>
              </a:solidFill>
              <a:latin typeface="Arial"/>
              <a:ea typeface="+mn-ea"/>
              <a:cs typeface="B Nazanin" panose="00000400000000000000" pitchFamily="2" charset="-78"/>
            </a:rPr>
            <a:t>بی علامت</a:t>
          </a:r>
          <a:endParaRPr lang="en-US" sz="2000" b="1" u="sng" kern="1200" dirty="0">
            <a:solidFill>
              <a:srgbClr val="C00000"/>
            </a:solidFill>
            <a:latin typeface="Arial"/>
            <a:ea typeface="+mn-ea"/>
            <a:cs typeface="B Nazanin" panose="00000400000000000000" pitchFamily="2" charset="-78"/>
          </a:endParaRPr>
        </a:p>
      </dsp:txBody>
      <dsp:txXfrm>
        <a:off x="4906855" y="547892"/>
        <a:ext cx="1939275" cy="1939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4028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09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244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6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7327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1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59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556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25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20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417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54D623-0A87-4340-92AB-3DD497B38EE4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347F84-A6D3-4D97-8B2E-F6AA58FAAE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141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191999" cy="6431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7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5179" y="3736982"/>
            <a:ext cx="10058400" cy="461543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latin typeface="Verdana"/>
                <a:ea typeface="+mn-ea"/>
                <a:cs typeface="B Nazanin" pitchFamily="2" charset="-78"/>
              </a:rPr>
              <a:t>40 % سرطان ها قابل پیشگیری است</a:t>
            </a:r>
            <a:endParaRPr lang="en-US" sz="2400" b="1" dirty="0">
              <a:solidFill>
                <a:srgbClr val="FF0000"/>
              </a:solidFill>
              <a:latin typeface="Verdana"/>
              <a:ea typeface="+mn-ea"/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55" y="286604"/>
            <a:ext cx="3102725" cy="1770796"/>
          </a:xfrm>
        </p:spPr>
      </p:pic>
      <p:sp>
        <p:nvSpPr>
          <p:cNvPr id="5" name="Rectangle 4"/>
          <p:cNvSpPr/>
          <p:nvPr/>
        </p:nvSpPr>
        <p:spPr>
          <a:xfrm>
            <a:off x="1024544" y="2408795"/>
            <a:ext cx="9507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fa-IR" sz="2400" b="1" dirty="0">
                <a:solidFill>
                  <a:srgbClr val="4E8542">
                    <a:lumMod val="75000"/>
                  </a:srgbClr>
                </a:solidFill>
                <a:latin typeface="Verdana"/>
                <a:cs typeface="B Nazanin" pitchFamily="2" charset="-78"/>
              </a:rPr>
              <a:t>آیامیدانستید که با اندک تغییر عادت ها و باورهای غلط میتوانیم از خود و عزیزانمان در برابر این بیماری مهلک محافظت کنیم ؟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7732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31273"/>
            <a:ext cx="10058400" cy="90401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>
                <a:solidFill>
                  <a:schemeClr val="tx1"/>
                </a:solidFill>
                <a:latin typeface="IRANSansXFaNum-ExtraBold"/>
                <a:cs typeface="B Nazanin" panose="00000400000000000000" pitchFamily="2" charset="-78"/>
              </a:rPr>
              <a:t>اصول خود مراقبتی برای پیشگیری و تشخیص زودهنگام سرطان روده بزرگ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771" y="2095116"/>
            <a:ext cx="10058400" cy="402336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tx1"/>
                </a:solidFill>
                <a:latin typeface="IRANSansXFaNum-ExtraBold"/>
                <a:cs typeface="B Nazanin" panose="00000400000000000000" pitchFamily="2" charset="-78"/>
              </a:rPr>
              <a:t>راههای پیشگیری از سرطان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241F1F"/>
                </a:solidFill>
                <a:latin typeface="IRANSansXFaNum-ExtraBold"/>
                <a:cs typeface="B Nazanin" panose="00000400000000000000" pitchFamily="2" charset="-78"/>
              </a:rPr>
              <a:t>علایم هشدار دهنده سرطان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2455"/>
            <a:ext cx="3782291" cy="2275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4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937" y="700656"/>
            <a:ext cx="10058400" cy="1134687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>
                <a:solidFill>
                  <a:schemeClr val="tx1"/>
                </a:solidFill>
                <a:latin typeface="IRANSansXFaNum-ExtraBold"/>
                <a:cs typeface="B Nazanin" panose="00000400000000000000" pitchFamily="2" charset="-78"/>
              </a:rPr>
              <a:t>عوامل خطر سرطان روده بزرگ و پیشگیری از آن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05445"/>
            <a:ext cx="11731336" cy="5112328"/>
          </a:xfrm>
        </p:spPr>
        <p:txBody>
          <a:bodyPr>
            <a:normAutofit fontScale="55000" lnSpcReduction="2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600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 </a:t>
            </a:r>
            <a:r>
              <a:rPr lang="fa-IR" sz="3600" b="1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عوامل خطرغیرقابل اصلاح 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b="1" dirty="0" smtClean="0">
              <a:solidFill>
                <a:schemeClr val="tx1"/>
              </a:solidFill>
              <a:latin typeface="wMitra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600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       افزایش </a:t>
            </a:r>
            <a:r>
              <a:rPr lang="fa-IR" sz="3600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سن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600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  </a:t>
            </a:r>
            <a:r>
              <a:rPr lang="fa-IR" sz="3600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     سابقه </a:t>
            </a:r>
            <a:r>
              <a:rPr lang="fa-IR" sz="3600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خانوادگی پولیپ یا سرطان روده بزرگ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600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      بیماریهــای </a:t>
            </a:r>
            <a:r>
              <a:rPr lang="fa-IR" sz="3600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ارثــی ماننــد </a:t>
            </a:r>
            <a:r>
              <a:rPr lang="fa-IR" sz="3600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پولیپ هــای </a:t>
            </a:r>
            <a:r>
              <a:rPr lang="fa-IR" sz="3600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آدنوماتــوز </a:t>
            </a:r>
            <a:r>
              <a:rPr lang="fa-IR" sz="3600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فامیلــی</a:t>
            </a:r>
            <a:r>
              <a:rPr lang="fa-IR" sz="3600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Familial Adenomatous Polyposis: FAP </a:t>
            </a:r>
            <a:r>
              <a:rPr lang="fa-IR" sz="3600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)</a:t>
            </a:r>
          </a:p>
          <a:p>
            <a:pPr marL="0" indent="0" algn="r" rtl="1">
              <a:buNone/>
            </a:pPr>
            <a:r>
              <a:rPr lang="fa-IR" sz="3600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          یــا </a:t>
            </a:r>
            <a:r>
              <a:rPr lang="fa-IR" sz="3600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ســرطان کولــون ارثــی بــدون </a:t>
            </a:r>
            <a:r>
              <a:rPr lang="fa-IR" sz="3600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پولیپــوز</a:t>
            </a:r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Hereditary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Nonpolyposis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Colorectal Cancer: HNCC</a:t>
            </a:r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r>
              <a:rPr lang="en-US" sz="3600" dirty="0">
                <a:cs typeface="B Nazanin" panose="00000400000000000000" pitchFamily="2" charset="-78"/>
              </a:rPr>
              <a:t/>
            </a:r>
            <a:br>
              <a:rPr lang="en-US" sz="3600" dirty="0">
                <a:cs typeface="B Nazanin" panose="00000400000000000000" pitchFamily="2" charset="-78"/>
              </a:rPr>
            </a:br>
            <a:endParaRPr lang="fa-IR" sz="3600" dirty="0">
              <a:solidFill>
                <a:srgbClr val="241F1F"/>
              </a:solidFill>
              <a:latin typeface="wMitra"/>
              <a:cs typeface="B Nazanin" panose="00000400000000000000" pitchFamily="2" charset="-78"/>
            </a:endParaRPr>
          </a:p>
          <a:p>
            <a:pPr marL="0" lvl="0" indent="0" algn="ctr" rtl="1">
              <a:buClr>
                <a:srgbClr val="99CB38"/>
              </a:buClr>
              <a:buNone/>
            </a:pPr>
            <a:endParaRPr lang="fa-IR" sz="3600" dirty="0" smtClean="0">
              <a:cs typeface="B Nazanin" panose="00000400000000000000" pitchFamily="2" charset="-78"/>
            </a:endParaRPr>
          </a:p>
          <a:p>
            <a:pPr marL="0" lvl="0" indent="0" algn="r" rtl="1">
              <a:buClr>
                <a:srgbClr val="99CB38"/>
              </a:buClr>
              <a:buNone/>
            </a:pPr>
            <a:r>
              <a:rPr lang="fa-IR" sz="900" dirty="0"/>
              <a:t/>
            </a:r>
            <a:br>
              <a:rPr lang="fa-IR" sz="900" dirty="0"/>
            </a:br>
            <a:r>
              <a:rPr lang="fa-IR" sz="4200" dirty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4200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4200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خطـر </a:t>
            </a:r>
            <a:r>
              <a:rPr lang="fa-IR" sz="4200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ابتلا به سـرطان </a:t>
            </a:r>
            <a:r>
              <a:rPr lang="fa-IR" sz="4200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روده بـزرگ</a:t>
            </a:r>
            <a:r>
              <a:rPr lang="fa-IR" sz="42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4200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بـا افزایـش </a:t>
            </a:r>
            <a:r>
              <a:rPr lang="fa-IR" sz="4200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طـول مـدت بیمـاری التهابـی روده بـزرگ افزایـش </a:t>
            </a:r>
            <a:r>
              <a:rPr lang="fa-IR" sz="4200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می یابـد </a:t>
            </a:r>
            <a:r>
              <a:rPr lang="fa-IR" sz="4200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و معمـولاً پـس از ده </a:t>
            </a:r>
            <a:endParaRPr lang="fa-IR" sz="4200" dirty="0" smtClean="0">
              <a:solidFill>
                <a:srgbClr val="FF0000"/>
              </a:solidFill>
              <a:latin typeface="wMitra"/>
              <a:cs typeface="B Nazanin" panose="00000400000000000000" pitchFamily="2" charset="-78"/>
            </a:endParaRPr>
          </a:p>
          <a:p>
            <a:pPr marL="0" lvl="0" indent="0" algn="r" rtl="1">
              <a:buClr>
                <a:srgbClr val="99CB38"/>
              </a:buClr>
              <a:buNone/>
            </a:pPr>
            <a:r>
              <a:rPr lang="fa-IR" sz="4200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سـال </a:t>
            </a:r>
            <a:r>
              <a:rPr lang="fa-IR" sz="4200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از شـروع بیمـاری، بـه بیشـترین میـزان </a:t>
            </a:r>
            <a:r>
              <a:rPr lang="fa-IR" sz="4200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خـود میرســد</a:t>
            </a:r>
            <a:r>
              <a:rPr lang="fa-IR" sz="4200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. </a:t>
            </a:r>
            <a:r>
              <a:rPr lang="fa-IR" sz="4200" dirty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4200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1600" dirty="0"/>
              <a:t/>
            </a:r>
            <a:br>
              <a:rPr lang="fa-IR" sz="1600" dirty="0"/>
            </a:br>
            <a:r>
              <a:rPr lang="fa-IR" sz="2400" dirty="0"/>
              <a:t/>
            </a:r>
            <a:br>
              <a:rPr lang="fa-IR" sz="2400" dirty="0"/>
            </a:br>
            <a:endParaRPr lang="fa-IR" sz="2200" b="1" dirty="0" smtClean="0">
              <a:solidFill>
                <a:schemeClr val="tx1"/>
              </a:solidFill>
              <a:latin typeface="wMitra"/>
              <a:cs typeface="B Nazanin" panose="00000400000000000000" pitchFamily="2" charset="-78"/>
            </a:endParaRPr>
          </a:p>
          <a:p>
            <a:pPr marL="0" lvl="0" indent="0" algn="r" rtl="1">
              <a:buClr>
                <a:srgbClr val="99CB38"/>
              </a:buClr>
              <a:buNone/>
            </a:pPr>
            <a:endParaRPr lang="fa-IR" sz="2200" b="1" dirty="0">
              <a:solidFill>
                <a:schemeClr val="tx1"/>
              </a:solidFill>
              <a:latin typeface="wMitra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10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8124"/>
          </a:xfrm>
        </p:spPr>
        <p:txBody>
          <a:bodyPr/>
          <a:lstStyle/>
          <a:p>
            <a:pPr algn="r" rtl="1"/>
            <a:r>
              <a:rPr lang="fa-IR" sz="2400" b="1" dirty="0">
                <a:solidFill>
                  <a:prstClr val="black"/>
                </a:solidFill>
                <a:latin typeface="IRANSansXFaNum-ExtraBold"/>
                <a:cs typeface="B Nazanin" panose="00000400000000000000" pitchFamily="2" charset="-78"/>
              </a:rPr>
              <a:t>عوامل خطر سرطان روده بزرگ و پیشگیری از آن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191" y="1845734"/>
            <a:ext cx="10459489" cy="4482330"/>
          </a:xfrm>
        </p:spPr>
        <p:txBody>
          <a:bodyPr>
            <a:normAutofit fontScale="92500" lnSpcReduction="20000"/>
          </a:bodyPr>
          <a:lstStyle/>
          <a:p>
            <a:pPr lvl="0" algn="r" rtl="1"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fa-IR" b="1" dirty="0">
                <a:solidFill>
                  <a:prstClr val="black"/>
                </a:solidFill>
                <a:latin typeface="wMitra"/>
                <a:cs typeface="B Nazanin" panose="00000400000000000000" pitchFamily="2" charset="-78"/>
              </a:rPr>
              <a:t>عوامل خطرقابل اصلاح </a:t>
            </a:r>
            <a:endParaRPr lang="fa-IR" b="1" dirty="0" smtClean="0">
              <a:solidFill>
                <a:prstClr val="black"/>
              </a:solidFill>
              <a:latin typeface="wMitra"/>
              <a:cs typeface="B Nazanin" panose="00000400000000000000" pitchFamily="2" charset="-78"/>
            </a:endParaRPr>
          </a:p>
          <a:p>
            <a:pPr marL="0" lvl="0" indent="0" algn="r" rtl="1">
              <a:buClr>
                <a:srgbClr val="99CB38"/>
              </a:buClr>
              <a:buNone/>
            </a:pPr>
            <a:endParaRPr lang="fa-IR" b="1" dirty="0">
              <a:solidFill>
                <a:prstClr val="black"/>
              </a:solidFill>
              <a:latin typeface="wMitra"/>
              <a:cs typeface="B Nazanin" panose="00000400000000000000" pitchFamily="2" charset="-78"/>
            </a:endParaRPr>
          </a:p>
          <a:p>
            <a:pPr lvl="0" algn="r" rtl="1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فعالیــت بدنــی نا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کافــی </a:t>
            </a:r>
            <a:endParaRPr lang="fa-IR" dirty="0">
              <a:solidFill>
                <a:schemeClr val="tx1"/>
              </a:solidFill>
              <a:latin typeface="wMitra"/>
              <a:cs typeface="B Nazanin" panose="00000400000000000000" pitchFamily="2" charset="-78"/>
            </a:endParaRPr>
          </a:p>
          <a:p>
            <a:pPr lvl="0" algn="r" rtl="1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latin typeface="wMitra-Bold"/>
                <a:cs typeface="B Nazanin" panose="00000400000000000000" pitchFamily="2" charset="-78"/>
              </a:rPr>
              <a:t>افزایـش وزن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</a:p>
          <a:p>
            <a:pPr lvl="0" algn="r" rtl="1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latin typeface="wMitra-Bold"/>
                <a:cs typeface="B Nazanin" panose="00000400000000000000" pitchFamily="2" charset="-78"/>
              </a:rPr>
              <a:t>الـکل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</a:p>
          <a:p>
            <a:pPr lvl="0" algn="r" rtl="1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latin typeface="wMitra-Bold"/>
                <a:cs typeface="B Nazanin" panose="00000400000000000000" pitchFamily="2" charset="-78"/>
              </a:rPr>
              <a:t>دخانیــات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</a:p>
          <a:p>
            <a:pPr lvl="0" algn="r" rtl="1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latin typeface="wMitra-Bold"/>
                <a:cs typeface="B Nazanin" panose="00000400000000000000" pitchFamily="2" charset="-78"/>
              </a:rPr>
              <a:t>گوشـت </a:t>
            </a:r>
            <a:r>
              <a:rPr lang="fa-IR" dirty="0">
                <a:solidFill>
                  <a:schemeClr val="tx1"/>
                </a:solidFill>
                <a:latin typeface="wMitra-Bold"/>
                <a:cs typeface="B Nazanin" panose="00000400000000000000" pitchFamily="2" charset="-78"/>
              </a:rPr>
              <a:t>قرمـز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r" rtl="1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latin typeface="wMitra-Bold"/>
                <a:cs typeface="B Nazanin" panose="00000400000000000000" pitchFamily="2" charset="-78"/>
              </a:rPr>
              <a:t>مصـرف </a:t>
            </a:r>
            <a:r>
              <a:rPr lang="fa-IR" dirty="0">
                <a:solidFill>
                  <a:schemeClr val="tx1"/>
                </a:solidFill>
                <a:latin typeface="wMitra-Bold"/>
                <a:cs typeface="B Nazanin" panose="00000400000000000000" pitchFamily="2" charset="-78"/>
              </a:rPr>
              <a:t>کـم میـوه و </a:t>
            </a:r>
            <a:r>
              <a:rPr lang="fa-IR" dirty="0" smtClean="0">
                <a:solidFill>
                  <a:schemeClr val="tx1"/>
                </a:solidFill>
                <a:latin typeface="wMitra-Bold"/>
                <a:cs typeface="B Nazanin" panose="00000400000000000000" pitchFamily="2" charset="-78"/>
              </a:rPr>
              <a:t>سـبزیجات</a:t>
            </a:r>
          </a:p>
          <a:p>
            <a:pPr marL="0" lvl="0" indent="0" algn="ctr" rtl="1">
              <a:lnSpc>
                <a:spcPct val="160000"/>
              </a:lnSpc>
              <a:buClr>
                <a:srgbClr val="99CB38"/>
              </a:buClr>
              <a:buNone/>
            </a:pPr>
            <a:r>
              <a:rPr lang="fa-IR" sz="1800" b="1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بعضـی از داروهـا از جملـه مصـرف آسـپیرین و داروهـای ضـد التهابـی غیـر اسـتروئیدی </a:t>
            </a:r>
            <a:r>
              <a:rPr lang="fa-IR" sz="1800" b="1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اثـرات </a:t>
            </a:r>
            <a:r>
              <a:rPr lang="fa-IR" sz="1800" b="1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محافظتـی در برابـر </a:t>
            </a:r>
            <a:r>
              <a:rPr lang="fa-IR" sz="1800" b="1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ابتـلا </a:t>
            </a:r>
            <a:r>
              <a:rPr lang="fa-IR" sz="1800" b="1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بـه سـرطان روده </a:t>
            </a:r>
            <a:r>
              <a:rPr lang="fa-IR" sz="1800" b="1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بـزرگ دارنـد.</a:t>
            </a:r>
            <a:r>
              <a:rPr lang="fa-IR" sz="1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1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b="1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مهمتریـن </a:t>
            </a:r>
            <a:r>
              <a:rPr lang="fa-IR" sz="2000" b="1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علایـم </a:t>
            </a:r>
            <a:r>
              <a:rPr lang="fa-IR" sz="2000" b="1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مشـکوک سـرطان روده بـزرگ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br>
              <a:rPr lang="fa-IR" sz="2000" b="1" dirty="0">
                <a:cs typeface="B Nazanin" panose="00000400000000000000" pitchFamily="2" charset="-78"/>
              </a:rPr>
            </a:b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خونریزی دستگاه گوارش تحتانی در طی یک ماه </a:t>
            </a: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اخیر</a:t>
            </a:r>
          </a:p>
          <a:p>
            <a:pPr algn="r" rtl="1"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یبوست در طی یک ماه اخیر (با یا بدون اسهال، درد شکم و احساس پر بودن مقعد پس از اجابت مزاج)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کاهش بیش از ده درصد وزن بدن در طی شش ماه همراه با یکی از </a:t>
            </a: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علایم 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فوق</a:t>
            </a:r>
            <a:b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</a:b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4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latin typeface="IRANSansXFaNum-ExtraBold"/>
                <a:cs typeface="B Nazanin" panose="00000400000000000000" pitchFamily="2" charset="-78"/>
              </a:rPr>
              <a:t>شیوه های </a:t>
            </a:r>
            <a:r>
              <a:rPr lang="fa-IR" sz="2400" b="1" dirty="0">
                <a:solidFill>
                  <a:schemeClr val="tx1"/>
                </a:solidFill>
                <a:latin typeface="IRANSansXFaNum-ExtraBold"/>
                <a:cs typeface="B Nazanin" panose="00000400000000000000" pitchFamily="2" charset="-78"/>
              </a:rPr>
              <a:t>تشخیص زودهنگام و غربالگری سرطان روده بزرگ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/>
            </a:r>
            <a:br>
              <a:rPr lang="fa-IR" sz="2000" b="1" dirty="0">
                <a:cs typeface="B Nazanin" panose="00000400000000000000" pitchFamily="2" charset="-78"/>
              </a:rPr>
            </a:b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241F1F"/>
                </a:solidFill>
                <a:latin typeface="IRANSansXFaNum-ExtraBold"/>
                <a:cs typeface="B Nazanin" panose="00000400000000000000" pitchFamily="2" charset="-78"/>
              </a:rPr>
              <a:t>آزمایش خون مخفی در مدفوع به روش </a:t>
            </a:r>
            <a:r>
              <a:rPr lang="fa-IR" dirty="0" smtClean="0">
                <a:solidFill>
                  <a:srgbClr val="241F1F"/>
                </a:solidFill>
                <a:latin typeface="IRANSansXFaNum-ExtraBold"/>
                <a:cs typeface="B Nazanin" panose="00000400000000000000" pitchFamily="2" charset="-78"/>
              </a:rPr>
              <a:t>ایمونوشیمی(</a:t>
            </a:r>
            <a:r>
              <a:rPr lang="en-US" dirty="0" smtClean="0">
                <a:solidFill>
                  <a:srgbClr val="241F1F"/>
                </a:solidFill>
                <a:latin typeface="IRANSansXFaNum-ExtraBold"/>
                <a:cs typeface="B Nazanin" panose="00000400000000000000" pitchFamily="2" charset="-78"/>
              </a:rPr>
              <a:t>IFOBT</a:t>
            </a:r>
            <a:r>
              <a:rPr lang="fa-IR" dirty="0" smtClean="0">
                <a:solidFill>
                  <a:srgbClr val="241F1F"/>
                </a:solidFill>
                <a:latin typeface="IRANSansXFaNum-ExtraBold"/>
                <a:cs typeface="B Nazanin" panose="00000400000000000000" pitchFamily="2" charset="-78"/>
              </a:rPr>
              <a:t> یا </a:t>
            </a:r>
            <a:r>
              <a:rPr lang="en-US" dirty="0" smtClean="0">
                <a:solidFill>
                  <a:srgbClr val="241F1F"/>
                </a:solidFill>
                <a:latin typeface="IRANSansXFaNum-ExtraBold"/>
                <a:cs typeface="B Nazanin" panose="00000400000000000000" pitchFamily="2" charset="-78"/>
              </a:rPr>
              <a:t>FIT</a:t>
            </a:r>
            <a:r>
              <a:rPr lang="fa-IR" dirty="0" smtClean="0">
                <a:solidFill>
                  <a:srgbClr val="241F1F"/>
                </a:solidFill>
                <a:latin typeface="IRANSansXFaNum-ExtraBold"/>
                <a:cs typeface="B Nazanin" panose="00000400000000000000" pitchFamily="2" charset="-78"/>
              </a:rPr>
              <a:t> )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dirty="0">
              <a:solidFill>
                <a:srgbClr val="241F1F"/>
              </a:solidFill>
              <a:latin typeface="IRANSansXFaNum-ExtraBold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241F1F"/>
                </a:solidFill>
                <a:latin typeface="IRANSansXFaNum-ExtraBold"/>
                <a:cs typeface="B Nazanin" panose="00000400000000000000" pitchFamily="2" charset="-78"/>
              </a:rPr>
              <a:t>کولونوسکوپی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dirty="0">
              <a:solidFill>
                <a:srgbClr val="241F1F"/>
              </a:solidFill>
              <a:latin typeface="IRANSansXFaNum-ExtraBold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fa-IR" dirty="0" smtClean="0">
              <a:solidFill>
                <a:srgbClr val="241F1F"/>
              </a:solidFill>
              <a:latin typeface="IRANSansXFaNum-ExtraBold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b="1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در بیـن روشهـای مختلـف غربالگـری، کولونوسـکوپی بهتریـن و </a:t>
            </a:r>
            <a:r>
              <a:rPr lang="fa-IR" b="1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مطمئن تریـن روش می باشد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8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86BC6C6-B2FF-4C50-8EBD-825EA09501D5}"/>
              </a:ext>
            </a:extLst>
          </p:cNvPr>
          <p:cNvSpPr txBox="1">
            <a:spLocks/>
          </p:cNvSpPr>
          <p:nvPr/>
        </p:nvSpPr>
        <p:spPr bwMode="auto">
          <a:xfrm>
            <a:off x="768927" y="2150919"/>
            <a:ext cx="10575081" cy="40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a-IR" dirty="0">
              <a:solidFill>
                <a:srgbClr val="000000"/>
              </a:solidFill>
              <a:latin typeface="Arial"/>
            </a:endParaRP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نمونه گیری توسط بیمار</a:t>
            </a:r>
          </a:p>
          <a:p>
            <a:pPr marR="0" lvl="1" indent="-342900" algn="just" defTabSz="914400" rtl="1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ابتدا فرد درب ظرف شیشه ای را باز می کند.</a:t>
            </a:r>
          </a:p>
          <a:p>
            <a:pPr marR="0" lvl="1" indent="-342900" algn="just" defTabSz="914400" rtl="1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قسمت ميله متصل به درب ظرف (</a:t>
            </a:r>
            <a:r>
              <a:rPr kumimoji="0" lang="ar-SA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قاشقک جمع‌کننده نمونه) را  دست کم در 4 جاي مختلف از نمونه مدفوع فرو کرده و به اندازه يک عدس از مدفوع را برداشته و به داخل لوله منتقل گردد.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R="0" lvl="1" indent="-342900" algn="just" defTabSz="914400" rtl="1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پس از آن درب ظرف را بسته و چند بار تکان می دهد. </a:t>
            </a:r>
          </a:p>
          <a:p>
            <a:pPr marR="0" lvl="1" indent="-342900" algn="just" defTabSz="914400" rtl="1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این ظرف توسط مراقب سلامت تحویل گرفته می شود. 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4955" y="286603"/>
            <a:ext cx="10058400" cy="1272033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latin typeface="IRANSansXFaNum-ExtraBold"/>
                <a:cs typeface="B Nazanin" panose="00000400000000000000" pitchFamily="2" charset="-78"/>
              </a:rPr>
              <a:t>شیوه های </a:t>
            </a:r>
            <a:r>
              <a:rPr lang="fa-IR" sz="2400" b="1" dirty="0">
                <a:solidFill>
                  <a:schemeClr val="tx1"/>
                </a:solidFill>
                <a:latin typeface="IRANSansXFaNum-ExtraBold"/>
                <a:cs typeface="B Nazanin" panose="00000400000000000000" pitchFamily="2" charset="-78"/>
              </a:rPr>
              <a:t>تشخیص زودهنگام و غربالگری سرطان روده بزرگ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/>
            </a:r>
            <a:br>
              <a:rPr lang="fa-IR" sz="2000" b="1" dirty="0">
                <a:cs typeface="B Nazanin" panose="00000400000000000000" pitchFamily="2" charset="-78"/>
              </a:rPr>
            </a:b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1386" y="1878127"/>
            <a:ext cx="3441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>
                <a:solidFill>
                  <a:srgbClr val="00B050"/>
                </a:solidFill>
                <a:latin typeface="IRANSansXFaNum-ExtraBold"/>
                <a:cs typeface="B Nazanin" panose="00000400000000000000" pitchFamily="2" charset="-78"/>
              </a:rPr>
              <a:t>آزمایش خون مخفی در </a:t>
            </a:r>
            <a:r>
              <a:rPr lang="fa-IR" sz="2000" b="1" dirty="0" smtClean="0">
                <a:solidFill>
                  <a:srgbClr val="00B050"/>
                </a:solidFill>
                <a:latin typeface="IRANSansXFaNum-ExtraBold"/>
                <a:cs typeface="B Nazanin" panose="00000400000000000000" pitchFamily="2" charset="-78"/>
              </a:rPr>
              <a:t>مدفوع(</a:t>
            </a:r>
            <a:r>
              <a:rPr lang="en-US" sz="2000" b="1" dirty="0" smtClean="0">
                <a:solidFill>
                  <a:srgbClr val="00B050"/>
                </a:solidFill>
                <a:latin typeface="IRANSansXFaNum-ExtraBold"/>
                <a:cs typeface="B Nazanin" panose="00000400000000000000" pitchFamily="2" charset="-78"/>
              </a:rPr>
              <a:t>FIT</a:t>
            </a:r>
            <a:r>
              <a:rPr lang="fa-IR" sz="2000" b="1" dirty="0" smtClean="0">
                <a:solidFill>
                  <a:srgbClr val="00B050"/>
                </a:solidFill>
                <a:latin typeface="IRANSansXFaNum-ExtraBold"/>
                <a:cs typeface="B Nazanin" panose="00000400000000000000" pitchFamily="2" charset="-78"/>
              </a:rPr>
              <a:t> ) </a:t>
            </a:r>
            <a:endParaRPr lang="en-US" b="1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FF6A585-50E6-4C5E-A232-53673E3F1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07" y="3733747"/>
            <a:ext cx="4041998" cy="1219306"/>
          </a:xfrm>
          <a:prstGeom prst="rect">
            <a:avLst/>
          </a:prstGeom>
        </p:spPr>
      </p:pic>
      <p:pic>
        <p:nvPicPr>
          <p:cNvPr id="8" name="Picture 189">
            <a:extLst>
              <a:ext uri="{FF2B5EF4-FFF2-40B4-BE49-F238E27FC236}">
                <a16:creationId xmlns="" xmlns:a16="http://schemas.microsoft.com/office/drawing/2014/main" id="{E1981DF3-E836-483C-A734-5BA7BA44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4862945"/>
            <a:ext cx="6754091" cy="147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70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2424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>
                <a:solidFill>
                  <a:prstClr val="black"/>
                </a:solidFill>
                <a:latin typeface="IRANSansXFaNum-ExtraBold"/>
                <a:cs typeface="B Nazanin" panose="00000400000000000000" pitchFamily="2" charset="-78"/>
              </a:rPr>
              <a:t>شیوه های تشخیص زودهنگام و غربالگری سرطان روده بزرگ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72998"/>
            <a:ext cx="10058400" cy="4023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86BC6C6-B2FF-4C50-8EBD-825EA09501D5}"/>
              </a:ext>
            </a:extLst>
          </p:cNvPr>
          <p:cNvSpPr txBox="1">
            <a:spLocks/>
          </p:cNvSpPr>
          <p:nvPr/>
        </p:nvSpPr>
        <p:spPr bwMode="auto">
          <a:xfrm>
            <a:off x="405245" y="1944897"/>
            <a:ext cx="102633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srgbClr val="000000"/>
                </a:solidFill>
                <a:latin typeface="Arial"/>
              </a:rPr>
              <a:t>شیوه انجام آزمایش توسط بهورز یا مراقب </a:t>
            </a:r>
            <a:r>
              <a:rPr lang="fa-IR" sz="2000" b="1" dirty="0" smtClean="0">
                <a:solidFill>
                  <a:srgbClr val="000000"/>
                </a:solidFill>
                <a:latin typeface="Arial"/>
              </a:rPr>
              <a:t>سلامت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fa-IR" sz="2000" b="1" dirty="0">
              <a:solidFill>
                <a:srgbClr val="000000"/>
              </a:solidFill>
              <a:latin typeface="Arial"/>
            </a:endParaRPr>
          </a:p>
          <a:p>
            <a:pPr marR="180340" lvl="1" indent="-342900" algn="just" defTabSz="914400" rtl="1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نمونه آماده شده را مي‌توان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 6 ماه در دماي منفي 20 درجه سانتيگراد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نگهداري کرد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R="0" lvl="1" indent="-342900" algn="just" defTabSz="914400" rtl="1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بهترين نتايج زماني حاصل مي‌شود که سنجش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 6 ساعت بعد از نمونه‌گيري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انجام شود.</a:t>
            </a:r>
          </a:p>
          <a:p>
            <a:pPr marR="0" lvl="1" indent="-342900" algn="just" defTabSz="914400" rtl="1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قسمت زائده سر ظرف شیشه ای را می شکند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R="0" lvl="1" indent="-342900" algn="just" defTabSz="914400" rtl="1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مایع داخل ظرف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 قطره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 روی کیت می چکاند. </a:t>
            </a:r>
          </a:p>
          <a:p>
            <a:pPr marR="0" lvl="1" indent="-342900" algn="just" defTabSz="914400" rtl="1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بعد از 5 دقیقه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باید کیت مورد نظر را بررسی کند. در صورتی که کیت بعد از 10 دقیقه بررسی شود ارزشی نخواهد داشت.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cs typeface="B Nazanin" panose="00000400000000000000" pitchFamily="2" charset="-78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77A36871-0512-492D-9AF5-7F5412EED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34" y="4821382"/>
            <a:ext cx="6051665" cy="15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13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9" y="765908"/>
            <a:ext cx="10058400" cy="575842"/>
          </a:xfrm>
        </p:spPr>
        <p:txBody>
          <a:bodyPr/>
          <a:lstStyle/>
          <a:p>
            <a:pPr algn="r" rtl="1"/>
            <a:r>
              <a:rPr lang="fa-IR" sz="2400" b="1" dirty="0">
                <a:solidFill>
                  <a:prstClr val="black"/>
                </a:solidFill>
                <a:latin typeface="IRANSansXFaNum-ExtraBold"/>
                <a:cs typeface="B Nazanin" panose="00000400000000000000" pitchFamily="2" charset="-78"/>
              </a:rPr>
              <a:t>شیوه های تشخیص زودهنگام و غربالگری سرطان روده بزرگ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86BC6C6-B2FF-4C50-8EBD-825EA09501D5}"/>
              </a:ext>
            </a:extLst>
          </p:cNvPr>
          <p:cNvSpPr txBox="1">
            <a:spLocks/>
          </p:cNvSpPr>
          <p:nvPr/>
        </p:nvSpPr>
        <p:spPr bwMode="auto">
          <a:xfrm>
            <a:off x="241857" y="938436"/>
            <a:ext cx="1106345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fa-IR" sz="2000" b="1" dirty="0" smtClean="0">
              <a:solidFill>
                <a:srgbClr val="000000"/>
              </a:solidFill>
              <a:latin typeface="Arial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None/>
              <a:tabLst/>
              <a:defRPr/>
            </a:pPr>
            <a:endParaRPr lang="fa-IR" sz="2000" b="1" dirty="0" smtClean="0">
              <a:solidFill>
                <a:srgbClr val="000000"/>
              </a:solidFill>
              <a:latin typeface="Arial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None/>
              <a:tabLst/>
              <a:defRPr/>
            </a:pPr>
            <a:endParaRPr lang="fa-IR" sz="2000" b="1" dirty="0">
              <a:solidFill>
                <a:srgbClr val="000000"/>
              </a:solidFill>
              <a:latin typeface="Arial"/>
            </a:endParaRP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CB38">
                  <a:lumMod val="75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fa-IR" sz="2000" b="1" dirty="0">
                <a:solidFill>
                  <a:srgbClr val="000000"/>
                </a:solidFill>
                <a:latin typeface="Arial"/>
              </a:rPr>
              <a:t>موارد </a:t>
            </a:r>
            <a:r>
              <a:rPr lang="fa-IR" sz="2000" b="1" dirty="0" smtClean="0">
                <a:solidFill>
                  <a:srgbClr val="000000"/>
                </a:solidFill>
                <a:latin typeface="Arial"/>
              </a:rPr>
              <a:t>احتیاط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R="0" lvl="1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پيش از تحويل لوله جمع آوري نمونه، بر چسب روي آن 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نام و نام خانوادگي مراجعه‌کننده و تاريخ تحويل ظرف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 را </a:t>
            </a:r>
          </a:p>
          <a:p>
            <a:pPr marL="457200" marR="0" lvl="1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85000"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     با استفاده از خودکار يا ماژيک درج نموده و به مراجعه‌کننده داده شود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.</a:t>
            </a: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B Nazanin" panose="00000400000000000000" pitchFamily="2" charset="-78"/>
            </a:endParaRPr>
          </a:p>
          <a:p>
            <a:pPr marR="0" lvl="1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به محض دريافت نمونه مشخصات بيمار در ليست ارائه شده در قالب اين برنامه درج گردد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.</a:t>
            </a: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B Nazanin" panose="00000400000000000000" pitchFamily="2" charset="-78"/>
            </a:endParaRPr>
          </a:p>
          <a:p>
            <a:pPr marR="0" lvl="1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بهترين نتايج زماني حاصل مي‌شود که سنجش 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 6 ساعت بعد از نمونه‌گيري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انجام شود.</a:t>
            </a:r>
          </a:p>
          <a:p>
            <a:pPr marR="0" lvl="1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حداکثر زمان نگهداري نمونه جمع‌ آوري شده در ظرف نمونه‌گيری 48  ساعت در دماي اتاق است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.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 </a:t>
            </a:r>
          </a:p>
          <a:p>
            <a:pPr marR="0" lvl="1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بنابراين اگر به هرعلت انجام آزمايش به تاخير بيفتد، لازم است</a:t>
            </a:r>
            <a:r>
              <a:rPr kumimoji="0" lang="fa-I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 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نمونه‌ها در يخچال (دماي 8-2 درجه سانتيگراد) </a:t>
            </a:r>
          </a:p>
          <a:p>
            <a:pPr marL="457200" marR="0" lvl="1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85000"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    نگهداري شود. 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B Nazanin" panose="00000400000000000000" pitchFamily="2" charset="-78"/>
              </a:rPr>
              <a:t>حداکثر مدت زمان نگهداري در يخچال تا 4 روز است.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B Nazanin" panose="00000400000000000000" pitchFamily="2" charset="-78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7EA915-4DF7-4D8F-81A1-70BE78ED7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0" t="46032" r="31250" b="6349"/>
          <a:stretch/>
        </p:blipFill>
        <p:spPr>
          <a:xfrm>
            <a:off x="161838" y="2182860"/>
            <a:ext cx="2664490" cy="3686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06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29936"/>
            <a:ext cx="10058400" cy="1207424"/>
          </a:xfrm>
        </p:spPr>
        <p:txBody>
          <a:bodyPr>
            <a:normAutofit/>
          </a:bodyPr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latin typeface="IRANSansXFaNum-ExtraBold"/>
                <a:cs typeface="B Nazanin" panose="00000400000000000000" pitchFamily="2" charset="-78"/>
              </a:rPr>
              <a:t>برنامه تشخیص زودهنگام و غربالگری سرطان روده بزرگ در ایران: سطح یک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76906"/>
            <a:ext cx="9763298" cy="4023360"/>
          </a:xfrm>
        </p:spPr>
        <p:txBody>
          <a:bodyPr/>
          <a:lstStyle/>
          <a:p>
            <a:pPr algn="r" rtl="1"/>
            <a:endParaRPr lang="fa-IR" sz="2400" dirty="0" smtClean="0">
              <a:solidFill>
                <a:srgbClr val="FF0000"/>
              </a:solidFill>
              <a:latin typeface="wMitra"/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هـدف انجام غربالگری در بین افراد 70-50 سال و  شناسـایی </a:t>
            </a:r>
            <a:r>
              <a:rPr lang="fa-IR" sz="2400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و ثبـت بیمـاران مشـکوک یـا </a:t>
            </a:r>
            <a:r>
              <a:rPr lang="fa-IR" sz="2400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مبتلـا </a:t>
            </a:r>
            <a:r>
              <a:rPr lang="fa-IR" sz="2400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بـه سـرطان یـا ضایعـات پیـش بدخیـم روده بـزرگ و سـپس ارائـه </a:t>
            </a:r>
            <a:r>
              <a:rPr lang="fa-IR" sz="2400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خدمـات مناسـب </a:t>
            </a:r>
            <a:r>
              <a:rPr lang="fa-IR" sz="2400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در سـطوح مختلـف شـبکه بهداشـتی درمانـی و سـاماندهی درمـان و مراقبـت بیمـاران اسـت.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54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endParaRPr lang="en-US" sz="3600" b="1" dirty="0" smtClean="0">
              <a:solidFill>
                <a:srgbClr val="63A53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B Titr" panose="00000700000000000000" pitchFamily="2" charset="-78"/>
            </a:endParaRPr>
          </a:p>
          <a:p>
            <a:pPr algn="ctr" rtl="1"/>
            <a:r>
              <a:rPr lang="fa-IR" sz="3600" b="1" dirty="0" smtClean="0">
                <a:solidFill>
                  <a:srgbClr val="63A53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B Titr" panose="00000700000000000000" pitchFamily="2" charset="-78"/>
              </a:rPr>
              <a:t>تشخیص </a:t>
            </a:r>
            <a:r>
              <a:rPr lang="fa-IR" sz="3600" b="1" dirty="0">
                <a:solidFill>
                  <a:srgbClr val="63A53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B Titr" panose="00000700000000000000" pitchFamily="2" charset="-78"/>
              </a:rPr>
              <a:t>زودهنگام سرطان روده بزرگ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25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9297"/>
          </a:xfrm>
        </p:spPr>
        <p:txBody>
          <a:bodyPr/>
          <a:lstStyle/>
          <a:p>
            <a:pPr algn="r" rtl="1"/>
            <a:r>
              <a:rPr lang="fa-IR" sz="2000" b="1" dirty="0">
                <a:solidFill>
                  <a:prstClr val="black"/>
                </a:solidFill>
                <a:latin typeface="IRANSansXFaNum-ExtraBold"/>
                <a:cs typeface="B Nazanin" panose="00000400000000000000" pitchFamily="2" charset="-78"/>
              </a:rPr>
              <a:t>برنامه تشخیص زودهنگام و غربالگری سرطان روده بزرگ در ایران: سطح یک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D52A76A-DBBF-4D17-B02A-9BFF17F86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0965836"/>
              </p:ext>
            </p:extLst>
          </p:nvPr>
        </p:nvGraphicFramePr>
        <p:xfrm>
          <a:off x="716974" y="1763138"/>
          <a:ext cx="5299362" cy="4374902"/>
        </p:xfrm>
        <a:graphic>
          <a:graphicData uri="http://schemas.openxmlformats.org/drawingml/2006/table">
            <a:tbl>
              <a:tblPr firstRow="1" bandRow="1"/>
              <a:tblGrid>
                <a:gridCol w="1058272">
                  <a:extLst>
                    <a:ext uri="{9D8B030D-6E8A-4147-A177-3AD203B41FA5}">
                      <a16:colId xmlns="" xmlns:a16="http://schemas.microsoft.com/office/drawing/2014/main" val="2406444533"/>
                    </a:ext>
                  </a:extLst>
                </a:gridCol>
                <a:gridCol w="1058272">
                  <a:extLst>
                    <a:ext uri="{9D8B030D-6E8A-4147-A177-3AD203B41FA5}">
                      <a16:colId xmlns="" xmlns:a16="http://schemas.microsoft.com/office/drawing/2014/main" val="2967492168"/>
                    </a:ext>
                  </a:extLst>
                </a:gridCol>
                <a:gridCol w="1060273">
                  <a:extLst>
                    <a:ext uri="{9D8B030D-6E8A-4147-A177-3AD203B41FA5}">
                      <a16:colId xmlns="" xmlns:a16="http://schemas.microsoft.com/office/drawing/2014/main" val="385430090"/>
                    </a:ext>
                  </a:extLst>
                </a:gridCol>
                <a:gridCol w="870134">
                  <a:extLst>
                    <a:ext uri="{9D8B030D-6E8A-4147-A177-3AD203B41FA5}">
                      <a16:colId xmlns="" xmlns:a16="http://schemas.microsoft.com/office/drawing/2014/main" val="4037887404"/>
                    </a:ext>
                  </a:extLst>
                </a:gridCol>
                <a:gridCol w="1252411">
                  <a:extLst>
                    <a:ext uri="{9D8B030D-6E8A-4147-A177-3AD203B41FA5}">
                      <a16:colId xmlns="" xmlns:a16="http://schemas.microsoft.com/office/drawing/2014/main" val="759965813"/>
                    </a:ext>
                  </a:extLst>
                </a:gridCol>
              </a:tblGrid>
              <a:tr h="75057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شهر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4781275"/>
                  </a:ext>
                </a:extLst>
              </a:tr>
              <a:tr h="1033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مرکز تشخیص زودهنگام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مرکز </a:t>
                      </a:r>
                      <a:endParaRPr lang="en-US" sz="11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خ ج س شهری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پایگاه سلامت شهری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خانه بهداشت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13556"/>
                  </a:ext>
                </a:extLst>
              </a:tr>
              <a:tr h="750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بله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بله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بهورز /</a:t>
                      </a:r>
                      <a:endParaRPr lang="en-US" sz="11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مراقب سلامت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6088896"/>
                  </a:ext>
                </a:extLst>
              </a:tr>
              <a:tr h="607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ماما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5249082"/>
                  </a:ext>
                </a:extLst>
              </a:tr>
              <a:tr h="506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بله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بله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بله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>
                          <a:effectLst/>
                          <a:cs typeface="B Nazanin" panose="00000400000000000000" pitchFamily="2" charset="-78"/>
                        </a:rPr>
                        <a:t>پزشک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0918616"/>
                  </a:ext>
                </a:extLst>
              </a:tr>
              <a:tr h="719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بله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effectLst/>
                          <a:cs typeface="B Nazanin" panose="00000400000000000000" pitchFamily="2" charset="-78"/>
                        </a:rPr>
                        <a:t>متخصص گوارش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8311146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6471" y="1760220"/>
            <a:ext cx="5269230" cy="4366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52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17776"/>
            <a:ext cx="10058400" cy="1450757"/>
          </a:xfrm>
        </p:spPr>
        <p:txBody>
          <a:bodyPr>
            <a:normAutofit/>
          </a:bodyPr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latin typeface="IRANSansXFaNum-ExtraBold"/>
                <a:cs typeface="B Nazanin" panose="00000400000000000000" pitchFamily="2" charset="-78"/>
              </a:rPr>
              <a:t>برنامه تشخیص زودهنگام و غربالگری سرطان روده بزرگ در ایران: سطح دو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8861"/>
            <a:ext cx="10058400" cy="402336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افـرادی کـه بـه هـر دلیـل بـه سـطح دو ارجـاع </a:t>
            </a: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می شـوند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، تحـت </a:t>
            </a: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ارزیابی هـای کامل تـر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، از جملـه ویزیـت </a:t>
            </a: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متخصـص و 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انجـام کولونوسـکوپی قـرار </a:t>
            </a: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میگیرنـد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4864"/>
            <a:ext cx="5399809" cy="269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944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76745"/>
            <a:ext cx="10058400" cy="1009996"/>
          </a:xfrm>
        </p:spPr>
        <p:txBody>
          <a:bodyPr>
            <a:normAutofit/>
          </a:bodyPr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latin typeface="B Titr" panose="00000700000000000000" pitchFamily="2" charset="-78"/>
                <a:cs typeface="B Nazanin" panose="00000400000000000000" pitchFamily="2" charset="-78"/>
              </a:rPr>
              <a:t>چند توصیه تغذیه ای به منظور پیشگیری از سرطان: 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2" y="1986741"/>
            <a:ext cx="11020598" cy="4023360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 </a:t>
            </a: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افزایش </a:t>
            </a:r>
            <a:r>
              <a:rPr lang="fa-IR" sz="2200" dirty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مصرف روزانه میوه ها و سبزی ها در برنامه غذایی روزانه ( حداقل پنج بار در روز </a:t>
            </a: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)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 انتخاب </a:t>
            </a:r>
            <a:r>
              <a:rPr lang="fa-IR" sz="2200" dirty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میوه ها و سبزی های رنگی سبز تیره و نارنجی - ( مصرف میوه ها و سبزی ها همراه با غذا یا به عنوان میان وعده </a:t>
            </a: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)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 کاهش </a:t>
            </a:r>
            <a:r>
              <a:rPr lang="fa-IR" sz="2200" dirty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مصرف غذاهای پر چرب ( کره ، لبنیات پرچرب ، کله پاچه ، گوشت های قرمز ، روغن جامد و سس مایونز ) 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 کاهش مصرف گوشت </a:t>
            </a:r>
            <a:r>
              <a:rPr lang="fa-IR" sz="2200" dirty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های فرآیندی مانند سوسیس و کالباس ( به دلیل ترکیبات نیتراتی که به عنوان نگهدارنده و رنگ دهنده به آن </a:t>
            </a: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اضافه </a:t>
            </a:r>
            <a:r>
              <a:rPr lang="fa-IR" sz="2200" dirty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می شوند </a:t>
            </a: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)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طبخ </a:t>
            </a:r>
            <a:r>
              <a:rPr lang="fa-IR" sz="2200" dirty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صحیح غذاها و پرهیز از مصرف زیاد غذاهای سرخ شده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کاهش </a:t>
            </a:r>
            <a:r>
              <a:rPr lang="fa-IR" sz="2200" dirty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مصرف غذاهای شور به دلیل نقش آن در سرطان </a:t>
            </a: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معده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200" dirty="0" smtClean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استفاده </a:t>
            </a:r>
            <a:r>
              <a:rPr lang="fa-IR" sz="2200" dirty="0">
                <a:solidFill>
                  <a:srgbClr val="000000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از نان های تهیه شده از دانه کامل و غلات سبوس دار</a:t>
            </a:r>
            <a:r>
              <a:rPr lang="fa-IR" sz="2200" dirty="0">
                <a:cs typeface="B Nazanin" panose="00000400000000000000" pitchFamily="2" charset="-78"/>
              </a:rPr>
              <a:t> </a:t>
            </a:r>
            <a:br>
              <a:rPr lang="fa-IR" sz="2200" dirty="0">
                <a:cs typeface="B Nazanin" panose="00000400000000000000" pitchFamily="2" charset="-78"/>
              </a:rPr>
            </a:b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6" y="4042064"/>
            <a:ext cx="3661498" cy="2149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8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25" y="2718076"/>
            <a:ext cx="4919056" cy="1450757"/>
          </a:xfrm>
        </p:spPr>
        <p:txBody>
          <a:bodyPr>
            <a:norm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4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سالم وسرزنده باشید</a:t>
            </a:r>
            <a:endParaRPr lang="en-US" sz="40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09" y="2348345"/>
            <a:ext cx="6030191" cy="3958937"/>
          </a:xfrm>
        </p:spPr>
      </p:pic>
    </p:spTree>
    <p:extLst>
      <p:ext uri="{BB962C8B-B14F-4D97-AF65-F5344CB8AC3E}">
        <p14:creationId xmlns="" xmlns:p14="http://schemas.microsoft.com/office/powerpoint/2010/main" val="21208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580" y="0"/>
            <a:ext cx="10058400" cy="1450757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مقدمه: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772996"/>
            <a:ext cx="10334798" cy="4534285"/>
          </a:xfrm>
        </p:spPr>
        <p:txBody>
          <a:bodyPr>
            <a:normAutofit fontScale="3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4500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  </a:t>
            </a:r>
            <a:r>
              <a:rPr lang="fa-IR" sz="6200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سـالانه </a:t>
            </a:r>
            <a:r>
              <a:rPr lang="fa-IR" sz="6200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هـزاران مـورد </a:t>
            </a:r>
            <a:r>
              <a:rPr lang="fa-IR" sz="6200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ابتلا </a:t>
            </a:r>
            <a:r>
              <a:rPr lang="fa-IR" sz="6200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بـه سـرطان در ایـران و </a:t>
            </a:r>
            <a:r>
              <a:rPr lang="fa-IR" sz="6200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میلیون هـا </a:t>
            </a:r>
            <a:r>
              <a:rPr lang="fa-IR" sz="6200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مـورد در جهـان ر خ میدهـد کـه در صـورت تشـخیص بـه موقـع و زودهنـگام، </a:t>
            </a:r>
            <a:r>
              <a:rPr lang="fa-IR" sz="6200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تومـوردرمراحـل </a:t>
            </a:r>
            <a:r>
              <a:rPr lang="fa-IR" sz="6200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اولیـه و محـدود بـوده، در نتیجـه درمـان آن آسـان تـر و امـکان کنتـرل و بهبـود کامـل آن بسـیار زیـاد اسـت</a:t>
            </a:r>
            <a:r>
              <a:rPr lang="fa-IR" sz="6200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6200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/>
            </a:r>
            <a:br>
              <a:rPr lang="fa-IR" sz="6200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</a:br>
            <a:r>
              <a:rPr lang="fa-IR" sz="6200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میـزان بـروز سـالیانه سـرطان در سـال </a:t>
            </a:r>
            <a:r>
              <a:rPr lang="fa-IR" sz="6200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2020میـلادی</a:t>
            </a:r>
            <a:r>
              <a:rPr lang="fa-IR" sz="6200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، نزدیـک بـه 20میلیـون نفـر بـوده اسـت کـه تـا سـال </a:t>
            </a:r>
            <a:r>
              <a:rPr lang="fa-IR" sz="6200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2040میـلادی </a:t>
            </a:r>
            <a:r>
              <a:rPr lang="fa-IR" sz="6200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بـه بیـش از </a:t>
            </a:r>
            <a:r>
              <a:rPr lang="fa-IR" sz="6200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30میلیـون نفـر </a:t>
            </a:r>
            <a:r>
              <a:rPr lang="fa-IR" sz="6200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خواهـد رسـید، همچنیـن عـدد مـرگ و میـر سـالیانه از 10میلیـون نفـر در همیـن مـدت بـه بیـش از 16میلیـون نفـر میرسـد. هفتـاد درصـد از </a:t>
            </a:r>
            <a:r>
              <a:rPr lang="fa-IR" sz="6200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این افزایـش </a:t>
            </a:r>
            <a:r>
              <a:rPr lang="fa-IR" sz="6200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در کشـورهای در حـال توسـعه ر خ میدهـد</a:t>
            </a:r>
            <a:r>
              <a:rPr lang="fa-IR" sz="6200" dirty="0">
                <a:cs typeface="B Nazanin" panose="00000400000000000000" pitchFamily="2" charset="-78"/>
              </a:rPr>
              <a:t> </a:t>
            </a:r>
            <a:r>
              <a:rPr lang="fa-IR" sz="62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fa-IR" sz="45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/>
              <a:t/>
            </a:r>
            <a:br>
              <a:rPr lang="fa-IR" dirty="0"/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8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845734"/>
            <a:ext cx="10542616" cy="402336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endParaRPr lang="fa-IR" dirty="0" smtClean="0">
              <a:solidFill>
                <a:srgbClr val="241F1F"/>
              </a:solidFill>
              <a:latin typeface="wMitra"/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در 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ایـران سـالانه بیـش از 135هـزار نفـر مبتـلا بـه سـرطان می شـوند کـه ایـن عـدد تـا سـال 2040میـلادی ( 1419خورشـیدی) بـا افزایـش </a:t>
            </a:r>
            <a:r>
              <a:rPr lang="fa-IR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بیـش </a:t>
            </a:r>
            <a:r>
              <a:rPr lang="fa-IR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از115 درصـدی 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بـه بیـش از 290هـزار نفـر خواهـد </a:t>
            </a: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رسـید.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165"/>
            <a:ext cx="3096491" cy="2536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67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b="1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مهمترین دلایل </a:t>
            </a:r>
            <a:r>
              <a:rPr lang="fa-IR" sz="2000" b="1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افزایش بروز سرطان در ایران و جهان عبارتند از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:</a:t>
            </a:r>
            <a:r>
              <a:rPr lang="fa-IR" sz="2000" b="1" dirty="0">
                <a:cs typeface="B Nazanin" panose="00000400000000000000" pitchFamily="2" charset="-78"/>
              </a:rPr>
              <a:t/>
            </a:r>
            <a:br>
              <a:rPr lang="fa-IR" sz="2000" b="1" dirty="0">
                <a:cs typeface="B Nazanin" panose="00000400000000000000" pitchFamily="2" charset="-78"/>
              </a:rPr>
            </a:b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241F1F"/>
                </a:solidFill>
                <a:latin typeface="wMitra"/>
              </a:rPr>
              <a:t>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افزایش 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امید به زندگی و تعداد سالمندان (چرا که بروز سرطان با افزایش سن، افزایش مییابد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)</a:t>
            </a:r>
          </a:p>
          <a:p>
            <a:pPr marL="0" indent="0" algn="r" rtl="1">
              <a:buNone/>
            </a:pPr>
            <a:endParaRPr lang="fa-IR" dirty="0" smtClean="0">
              <a:solidFill>
                <a:srgbClr val="241F1F"/>
              </a:solidFill>
              <a:latin typeface="wMitra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تغییر 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در شیوه زندگی مانند افزایش مصرف دخانیات، غذاهای چرب و پرکالری و کم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تحرکی</a:t>
            </a:r>
          </a:p>
          <a:p>
            <a:pPr marL="0" indent="0" algn="r" rtl="1">
              <a:buNone/>
            </a:pPr>
            <a:endParaRPr lang="fa-IR" dirty="0" smtClean="0">
              <a:solidFill>
                <a:srgbClr val="241F1F"/>
              </a:solidFill>
              <a:latin typeface="wMitra"/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عوامل 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محیطی مانند افزایش مصرف سوختهای فسیلی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8" y="2348345"/>
            <a:ext cx="2638425" cy="2061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" y="4510953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05" y="3857414"/>
            <a:ext cx="2528889" cy="1693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81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cs typeface="B Nazanin" panose="00000400000000000000" pitchFamily="2" charset="-78"/>
              </a:rPr>
              <a:t>نکته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508" y="2074334"/>
            <a:ext cx="10058400" cy="402336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متوسـط میـزان </a:t>
            </a: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بقای </a:t>
            </a:r>
            <a:r>
              <a:rPr lang="fa-IR" dirty="0" smtClean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ده </a:t>
            </a:r>
            <a:r>
              <a:rPr lang="fa-IR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سـاله 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بـرای سـرطان </a:t>
            </a:r>
            <a:r>
              <a:rPr lang="fa-IR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دو برابـر 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30سـال گذشـته شـده اسـت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که مهم ترین دلیل 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بهبــود در بقــای بیمــاران، </a:t>
            </a: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عـلـاوه 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بــر درمانهــای موثرتــری کــه پیــدا شــده اســت، افزایــش </a:t>
            </a: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آگاهــی 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مــردم و ارتقــای </a:t>
            </a:r>
            <a:r>
              <a:rPr lang="fa-IR" dirty="0" smtClean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روش هــای</a:t>
            </a: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</a:br>
            <a:r>
              <a:rPr lang="fa-IR" dirty="0">
                <a:solidFill>
                  <a:srgbClr val="241F1F"/>
                </a:solidFill>
                <a:latin typeface="wMitra"/>
                <a:cs typeface="B Nazanin" panose="00000400000000000000" pitchFamily="2" charset="-78"/>
              </a:rPr>
              <a:t>تشـخیص زودهنـگام اسـت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4308330" cy="192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2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67590"/>
            <a:ext cx="10058400" cy="989215"/>
          </a:xfrm>
        </p:spPr>
        <p:txBody>
          <a:bodyPr/>
          <a:lstStyle/>
          <a:p>
            <a:pPr algn="ctr" rtl="1"/>
            <a:r>
              <a:rPr lang="fa-IR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Nazanin" panose="00000400000000000000" pitchFamily="2" charset="-78"/>
              </a:rPr>
              <a:t>تشخیص زودهنگام سرطان</a:t>
            </a:r>
            <a:br>
              <a:rPr lang="fa-IR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Nazanin" panose="00000400000000000000" pitchFamily="2" charset="-78"/>
              </a:rPr>
            </a:br>
            <a:r>
              <a:rPr lang="fa-IR" sz="2000" spc="0" dirty="0">
                <a:solidFill>
                  <a:schemeClr val="tx1"/>
                </a:solidFill>
                <a:latin typeface="Arial"/>
                <a:cs typeface="B Nazanin" panose="00000400000000000000" pitchFamily="2" charset="-78"/>
              </a:rPr>
              <a:t>(تفاوت غربالگری و تشخیص زودهنگام)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76266021"/>
              </p:ext>
            </p:extLst>
          </p:nvPr>
        </p:nvGraphicFramePr>
        <p:xfrm>
          <a:off x="1621271" y="1662256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rum_siev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92" y="4644737"/>
            <a:ext cx="27971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08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3042"/>
          </a:xfrm>
        </p:spPr>
        <p:txBody>
          <a:bodyPr/>
          <a:lstStyle/>
          <a:p>
            <a:pPr algn="ctr"/>
            <a:r>
              <a:rPr lang="fa-IR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Nazanin" panose="00000400000000000000" pitchFamily="2" charset="-78"/>
              </a:rPr>
              <a:t>کدام بیماری را برای غربالگری انتخاب کنیم؟</a:t>
            </a:r>
            <a:r>
              <a:rPr lang="fa-IR" sz="1800" b="1" spc="0" dirty="0">
                <a:solidFill>
                  <a:srgbClr val="424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Mitra" pitchFamily="2" charset="-78"/>
              </a:rPr>
              <a:t/>
            </a:r>
            <a:br>
              <a:rPr lang="fa-IR" sz="1800" b="1" spc="0" dirty="0">
                <a:solidFill>
                  <a:srgbClr val="424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Mitra" pitchFamily="2" charset="-78"/>
              </a:rPr>
            </a:br>
            <a:r>
              <a:rPr lang="fa-IR" sz="1800" spc="0" dirty="0">
                <a:solidFill>
                  <a:srgbClr val="424456"/>
                </a:solidFill>
                <a:latin typeface="Arial"/>
                <a:cs typeface="B Mitra" pitchFamily="2" charset="-78"/>
              </a:rPr>
              <a:t>(</a:t>
            </a:r>
            <a:r>
              <a:rPr lang="fa-IR" sz="2000" spc="0" dirty="0">
                <a:solidFill>
                  <a:schemeClr val="tx1"/>
                </a:solidFill>
                <a:latin typeface="Arial"/>
                <a:cs typeface="B Nazanin" panose="00000400000000000000" pitchFamily="2" charset="-78"/>
              </a:rPr>
              <a:t>سیر طبیعی سرطان روده بزرگ)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Users\Documents\اداره سرطان\تشخیص زودهنگام\کولورکتال\1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4"/>
            <a:ext cx="10058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0809" y="5250545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Between </a:t>
            </a:r>
            <a:r>
              <a:rPr lang="en-US" sz="1600" dirty="0">
                <a:solidFill>
                  <a:srgbClr val="C00000"/>
                </a:solidFill>
                <a:latin typeface="Arial"/>
                <a:cs typeface="Arial"/>
              </a:rPr>
              <a:t>70</a:t>
            </a:r>
            <a:r>
              <a:rPr lang="fa-IR" sz="1600" dirty="0">
                <a:solidFill>
                  <a:srgbClr val="C00000"/>
                </a:solidFill>
                <a:latin typeface="Arial"/>
              </a:rPr>
              <a:t>%</a:t>
            </a:r>
            <a:r>
              <a:rPr lang="en-US" sz="1600" dirty="0">
                <a:solidFill>
                  <a:srgbClr val="C00000"/>
                </a:solidFill>
                <a:latin typeface="Arial"/>
                <a:cs typeface="Arial"/>
              </a:rPr>
              <a:t> and 90%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of colorectal cancers arise from </a:t>
            </a:r>
            <a:r>
              <a:rPr lang="en-US" sz="1600" dirty="0">
                <a:solidFill>
                  <a:srgbClr val="C00000"/>
                </a:solidFill>
                <a:latin typeface="Arial"/>
                <a:cs typeface="Arial"/>
              </a:rPr>
              <a:t>adenomatous polyps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5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45139"/>
            <a:ext cx="10058400" cy="1043433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800" b="1" dirty="0">
                <a:solidFill>
                  <a:schemeClr val="tx1"/>
                </a:solidFill>
                <a:latin typeface="IRANSansXFaNum-ExtraBold"/>
                <a:cs typeface="B Nazanin" panose="00000400000000000000" pitchFamily="2" charset="-78"/>
              </a:rPr>
              <a:t>سرطان روده بزرگ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845734"/>
            <a:ext cx="10864735" cy="402336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بـروز سـرطان روده بـزرگ یـک فرآینـد چنـد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مرحلـه ای 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اسـت و در اثـر مجموعـه تغییراتـی بـروز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می کنـد 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کـه از غشـا یـا اپـی تلیـوم طبیعـی داخـل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روده شـروع 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شـده و بـه سـمت تکثیـر سـلولهای غیرطبیعـی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مـی رود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. در مرحلـه بعـدی زوایـد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قـارچ 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ماننـدی بـه نـام پولیـپ آدنوماتـوز اتفـاق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می افتـد و سـرانجام 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بدخیمـی بـروز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میکنـد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r>
              <a:rPr lang="fa-IR" dirty="0">
                <a:solidFill>
                  <a:srgbClr val="241F1F"/>
                </a:solidFill>
                <a:latin typeface="wMitra"/>
              </a:rPr>
              <a:t> 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علـت بـروز پولیـپ و سـرطان </a:t>
            </a:r>
            <a:r>
              <a:rPr lang="fa-IR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بیشـتر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 بـه دلیـل </a:t>
            </a:r>
            <a:r>
              <a:rPr lang="fa-IR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شـیوه زندگـی</a:t>
            </a:r>
            <a:br>
              <a:rPr lang="fa-IR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</a:br>
            <a:r>
              <a:rPr lang="fa-IR" dirty="0">
                <a:solidFill>
                  <a:srgbClr val="FF0000"/>
                </a:solidFill>
                <a:latin typeface="wMitra"/>
                <a:cs typeface="B Nazanin" panose="00000400000000000000" pitchFamily="2" charset="-78"/>
              </a:rPr>
              <a:t>نامناسـب</a:t>
            </a:r>
            <a:r>
              <a:rPr lang="fa-IR" dirty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 اسـت کـه ممکـن اسـت در یـک زمینـه ژنتیکـی، تاثیرگـذاری آنهـا بیشـتر شـود </a:t>
            </a:r>
            <a:r>
              <a:rPr lang="fa-IR" dirty="0" smtClean="0">
                <a:solidFill>
                  <a:schemeClr val="tx1"/>
                </a:solidFill>
                <a:latin typeface="wMitra"/>
                <a:cs typeface="B Nazanin" panose="00000400000000000000" pitchFamily="2" charset="-78"/>
              </a:rPr>
              <a:t>.</a:t>
            </a:r>
            <a:r>
              <a:rPr lang="fa-IR" dirty="0"/>
              <a:t/>
            </a:r>
            <a:br>
              <a:rPr lang="fa-IR" dirty="0"/>
            </a:b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78382"/>
            <a:ext cx="4866409" cy="27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056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237</TotalTime>
  <Words>1169</Words>
  <Application>Microsoft Office PowerPoint</Application>
  <PresentationFormat>Custom</PresentationFormat>
  <Paragraphs>133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Slide 1</vt:lpstr>
      <vt:lpstr>Slide 2</vt:lpstr>
      <vt:lpstr>مقدمه:</vt:lpstr>
      <vt:lpstr>Slide 4</vt:lpstr>
      <vt:lpstr>مهمترین دلایل  افزایش بروز سرطان در ایران و جهان عبارتند از : </vt:lpstr>
      <vt:lpstr>نکته</vt:lpstr>
      <vt:lpstr>تشخیص زودهنگام سرطان (تفاوت غربالگری و تشخیص زودهنگام)</vt:lpstr>
      <vt:lpstr>کدام بیماری را برای غربالگری انتخاب کنیم؟ (سیر طبیعی سرطان روده بزرگ)</vt:lpstr>
      <vt:lpstr>سرطان روده بزرگ  </vt:lpstr>
      <vt:lpstr>40 % سرطان ها قابل پیشگیری است</vt:lpstr>
      <vt:lpstr>اصول خود مراقبتی برای پیشگیری و تشخیص زودهنگام سرطان روده بزرگ  </vt:lpstr>
      <vt:lpstr>عوامل خطر سرطان روده بزرگ و پیشگیری از آن  </vt:lpstr>
      <vt:lpstr>عوامل خطر سرطان روده بزرگ و پیشگیری از آن</vt:lpstr>
      <vt:lpstr>مهمتریـن علایـم مشـکوک سـرطان روده بـزرگ  </vt:lpstr>
      <vt:lpstr>شیوه های تشخیص زودهنگام و غربالگری سرطان روده بزرگ  </vt:lpstr>
      <vt:lpstr>شیوه های تشخیص زودهنگام و غربالگری سرطان روده بزرگ  </vt:lpstr>
      <vt:lpstr>شیوه های تشخیص زودهنگام و غربالگری سرطان روده بزرگ</vt:lpstr>
      <vt:lpstr>شیوه های تشخیص زودهنگام و غربالگری سرطان روده بزرگ</vt:lpstr>
      <vt:lpstr>برنامه تشخیص زودهنگام و غربالگری سرطان روده بزرگ در ایران: سطح یک  </vt:lpstr>
      <vt:lpstr>برنامه تشخیص زودهنگام و غربالگری سرطان روده بزرگ در ایران: سطح یک</vt:lpstr>
      <vt:lpstr>برنامه تشخیص زودهنگام و غربالگری سرطان روده بزرگ در ایران: سطح دو  </vt:lpstr>
      <vt:lpstr>چند توصیه تغذیه ای به منظور پیشگیری از سرطان:   </vt:lpstr>
      <vt:lpstr>سالم وسرزنده باشید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mohamadi, marzieh</dc:creator>
  <cp:lastModifiedBy>n.khalig</cp:lastModifiedBy>
  <cp:revision>87</cp:revision>
  <dcterms:created xsi:type="dcterms:W3CDTF">2023-09-17T08:16:30Z</dcterms:created>
  <dcterms:modified xsi:type="dcterms:W3CDTF">2023-09-19T07:55:54Z</dcterms:modified>
</cp:coreProperties>
</file>