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3" r:id="rId5"/>
    <p:sldId id="265" r:id="rId6"/>
    <p:sldId id="266" r:id="rId7"/>
    <p:sldId id="267" r:id="rId8"/>
    <p:sldId id="268" r:id="rId9"/>
    <p:sldId id="271" r:id="rId10"/>
    <p:sldId id="274" r:id="rId11"/>
    <p:sldId id="270" r:id="rId12"/>
    <p:sldId id="273" r:id="rId13"/>
    <p:sldId id="276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Incidence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50800" dist="25400" dir="5400000" rotWithShape="0">
                <a:srgbClr val="000000"/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stdErr"/>
            <c:spPr>
              <a:noFill/>
              <a:ln w="9525">
                <a:solidFill>
                  <a:schemeClr val="tx2">
                    <a:lumMod val="75000"/>
                  </a:schemeClr>
                </a:solidFill>
                <a:round/>
              </a:ln>
              <a:effectLst/>
            </c:spPr>
          </c:errBars>
          <c:cat>
            <c:numRef>
              <c:f>Sheet1!$A$2:$A$5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2008</c:v>
                </c:pt>
                <c:pt idx="2">
                  <c:v>2012</c:v>
                </c:pt>
                <c:pt idx="3">
                  <c:v>2030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12.4</c:v>
                </c:pt>
                <c:pt idx="2">
                  <c:v>14.1</c:v>
                </c:pt>
                <c:pt idx="3">
                  <c:v>24.6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A2-4080-A966-59D0369691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Prevalence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stdErr"/>
            <c:spPr>
              <a:noFill/>
              <a:ln w="9525">
                <a:solidFill>
                  <a:schemeClr val="tx2">
                    <a:lumMod val="75000"/>
                  </a:schemeClr>
                </a:solidFill>
                <a:round/>
              </a:ln>
              <a:effectLst/>
            </c:spPr>
          </c:errBars>
          <c:cat>
            <c:numRef>
              <c:f>Sheet1!$A$2:$A$5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2008</c:v>
                </c:pt>
                <c:pt idx="2">
                  <c:v>2012</c:v>
                </c:pt>
                <c:pt idx="3">
                  <c:v>2030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22.4</c:v>
                </c:pt>
                <c:pt idx="1">
                  <c:v>24.6</c:v>
                </c:pt>
                <c:pt idx="2">
                  <c:v>32.6</c:v>
                </c:pt>
                <c:pt idx="3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A2-4080-A966-59D036969171}"/>
            </c:ext>
          </c:extLst>
        </c:ser>
        <c:dLbls>
          <c:showVal val="1"/>
        </c:dLbls>
        <c:marker val="1"/>
        <c:axId val="36382208"/>
        <c:axId val="36383744"/>
      </c:lineChart>
      <c:catAx>
        <c:axId val="36382208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83744"/>
        <c:crosses val="autoZero"/>
        <c:auto val="1"/>
        <c:lblAlgn val="ctr"/>
        <c:lblOffset val="100"/>
      </c:catAx>
      <c:valAx>
        <c:axId val="363837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8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Mortality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stdErr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2008</c:v>
                </c:pt>
                <c:pt idx="2">
                  <c:v>2012</c:v>
                </c:pt>
                <c:pt idx="3">
                  <c:v>2030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6.7</c:v>
                </c:pt>
                <c:pt idx="2">
                  <c:v>8.2000000000000011</c:v>
                </c:pt>
                <c:pt idx="3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05-4E81-8EC6-DB05321A1725}"/>
            </c:ext>
          </c:extLst>
        </c:ser>
        <c:dLbls>
          <c:showVal val="1"/>
        </c:dLbls>
        <c:marker val="1"/>
        <c:axId val="36593664"/>
        <c:axId val="36596352"/>
      </c:lineChart>
      <c:catAx>
        <c:axId val="365936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96352"/>
        <c:crosses val="autoZero"/>
        <c:auto val="1"/>
        <c:lblAlgn val="ctr"/>
        <c:lblOffset val="100"/>
      </c:catAx>
      <c:valAx>
        <c:axId val="365963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9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World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18.8</c:v>
                </c:pt>
                <c:pt idx="2">
                  <c:v>33.4</c:v>
                </c:pt>
                <c:pt idx="3">
                  <c:v>48.5</c:v>
                </c:pt>
                <c:pt idx="4">
                  <c:v>63.4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04-45E4-9F0C-F5EFFA6848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Turkey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6</c:v>
                </c:pt>
                <c:pt idx="1">
                  <c:v>20.7</c:v>
                </c:pt>
                <c:pt idx="2">
                  <c:v>37.200000000000003</c:v>
                </c:pt>
                <c:pt idx="3">
                  <c:v>55.6</c:v>
                </c:pt>
                <c:pt idx="4">
                  <c:v>75.099999999999994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04-45E4-9F0C-F5EFFA6848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West Asia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6.7</c:v>
                </c:pt>
                <c:pt idx="1">
                  <c:v>26</c:v>
                </c:pt>
                <c:pt idx="2">
                  <c:v>48.4</c:v>
                </c:pt>
                <c:pt idx="3">
                  <c:v>73.8</c:v>
                </c:pt>
                <c:pt idx="4">
                  <c:v>101.3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04-45E4-9F0C-F5EFFA6848F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Iran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6.9</c:v>
                </c:pt>
                <c:pt idx="1">
                  <c:v>28</c:v>
                </c:pt>
                <c:pt idx="2">
                  <c:v>53.7</c:v>
                </c:pt>
                <c:pt idx="3">
                  <c:v>83.4</c:v>
                </c:pt>
                <c:pt idx="4">
                  <c:v>115.7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104-45E4-9F0C-F5EFFA6848FF}"/>
            </c:ext>
          </c:extLst>
        </c:ser>
        <c:dLbls>
          <c:showVal val="1"/>
        </c:dLbls>
        <c:marker val="1"/>
        <c:axId val="37670912"/>
        <c:axId val="37672448"/>
      </c:lineChart>
      <c:catAx>
        <c:axId val="376709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672448"/>
        <c:crosses val="autoZero"/>
        <c:auto val="1"/>
        <c:lblAlgn val="ctr"/>
        <c:lblOffset val="100"/>
      </c:catAx>
      <c:valAx>
        <c:axId val="37672448"/>
        <c:scaling>
          <c:orientation val="minMax"/>
          <c:max val="12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670912"/>
        <c:crosses val="autoZero"/>
        <c:crossBetween val="between"/>
        <c:majorUnit val="6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3E8062-7DC9-41C4-BD89-42972D89C814}" type="doc">
      <dgm:prSet loTypeId="urn:microsoft.com/office/officeart/2005/8/layout/list1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3A9F1D57-A019-46B3-A712-083074A97C2A}">
      <dgm:prSet phldrT="[Text]"/>
      <dgm:spPr>
        <a:xfrm>
          <a:off x="425211" y="783179"/>
          <a:ext cx="5952966" cy="678960"/>
        </a:xfrm>
        <a:prstGeom prst="roundRect">
          <a:avLst/>
        </a:prstGeom>
      </dgm:spPr>
      <dgm:t>
        <a:bodyPr/>
        <a:lstStyle/>
        <a:p>
          <a:r>
            <a:rPr lang="fa-IR" dirty="0" smtClean="0">
              <a:latin typeface="Arial"/>
              <a:ea typeface="+mn-ea"/>
              <a:cs typeface="B Nazanin" panose="00000400000000000000" pitchFamily="2" charset="-78"/>
            </a:rPr>
            <a:t>کدام بیماری را برای تشخیص زودهنگام انتخاب کنیم؟</a:t>
          </a:r>
          <a:endParaRPr lang="en-US" dirty="0">
            <a:latin typeface="Arial"/>
            <a:ea typeface="+mn-ea"/>
            <a:cs typeface="Arial"/>
          </a:endParaRPr>
        </a:p>
      </dgm:t>
    </dgm:pt>
    <dgm:pt modelId="{4879F0C5-0A91-4CB7-BF36-833700A06029}" type="parTrans" cxnId="{F9445534-5269-4B82-A291-ECE06E7A9466}">
      <dgm:prSet/>
      <dgm:spPr/>
      <dgm:t>
        <a:bodyPr/>
        <a:lstStyle/>
        <a:p>
          <a:endParaRPr lang="en-US"/>
        </a:p>
      </dgm:t>
    </dgm:pt>
    <dgm:pt modelId="{EAD9FDB1-A6EC-41E8-B6D5-E7929F5311E5}" type="sibTrans" cxnId="{F9445534-5269-4B82-A291-ECE06E7A9466}">
      <dgm:prSet/>
      <dgm:spPr/>
      <dgm:t>
        <a:bodyPr/>
        <a:lstStyle/>
        <a:p>
          <a:endParaRPr lang="en-US"/>
        </a:p>
      </dgm:t>
    </dgm:pt>
    <dgm:pt modelId="{C6AE5338-6260-49A1-8BB0-1E71D8CF8E7A}">
      <dgm:prSet phldrT="[Text]"/>
      <dgm:spPr>
        <a:xfrm>
          <a:off x="425211" y="1826459"/>
          <a:ext cx="5952966" cy="678960"/>
        </a:xfrm>
        <a:prstGeom prst="roundRect">
          <a:avLst/>
        </a:prstGeom>
      </dgm:spPr>
      <dgm:t>
        <a:bodyPr/>
        <a:lstStyle/>
        <a:p>
          <a:r>
            <a:rPr lang="fa-IR" smtClean="0">
              <a:latin typeface="Arial"/>
              <a:ea typeface="+mn-ea"/>
              <a:cs typeface="B Nazanin" pitchFamily="2" charset="-78"/>
            </a:rPr>
            <a:t>چه روشی برای تشخیص زودهنگام مناسب و اثربخش است؟</a:t>
          </a:r>
          <a:endParaRPr lang="en-US" dirty="0">
            <a:latin typeface="Arial"/>
            <a:ea typeface="+mn-ea"/>
            <a:cs typeface="B Nazanin" pitchFamily="2" charset="-78"/>
          </a:endParaRPr>
        </a:p>
      </dgm:t>
    </dgm:pt>
    <dgm:pt modelId="{7E59DF7B-09FF-4E73-8B3C-7343D80562C9}" type="parTrans" cxnId="{450B15E9-3C87-4D8C-A24C-EADE9EF49EB5}">
      <dgm:prSet/>
      <dgm:spPr/>
      <dgm:t>
        <a:bodyPr/>
        <a:lstStyle/>
        <a:p>
          <a:endParaRPr lang="en-US"/>
        </a:p>
      </dgm:t>
    </dgm:pt>
    <dgm:pt modelId="{31405B17-F73B-406D-9AB4-A63729DA7A76}" type="sibTrans" cxnId="{450B15E9-3C87-4D8C-A24C-EADE9EF49EB5}">
      <dgm:prSet/>
      <dgm:spPr/>
      <dgm:t>
        <a:bodyPr/>
        <a:lstStyle/>
        <a:p>
          <a:endParaRPr lang="en-US"/>
        </a:p>
      </dgm:t>
    </dgm:pt>
    <dgm:pt modelId="{0517567F-08C7-4A39-886A-4D2C9A329D2B}">
      <dgm:prSet/>
      <dgm:spPr>
        <a:xfrm>
          <a:off x="425211" y="2869740"/>
          <a:ext cx="5952966" cy="678960"/>
        </a:xfrm>
        <a:prstGeom prst="roundRect">
          <a:avLst/>
        </a:prstGeom>
      </dgm:spPr>
      <dgm:t>
        <a:bodyPr/>
        <a:lstStyle/>
        <a:p>
          <a:r>
            <a:rPr lang="fa-IR" smtClean="0">
              <a:latin typeface="Arial"/>
              <a:ea typeface="+mn-ea"/>
              <a:cs typeface="B Nazanin" pitchFamily="2" charset="-78"/>
            </a:rPr>
            <a:t>آیا برنامه تشخیص زودهنگام هزینه اثربخش است؟ </a:t>
          </a:r>
          <a:endParaRPr lang="en-US" dirty="0">
            <a:latin typeface="Arial"/>
            <a:ea typeface="+mn-ea"/>
            <a:cs typeface="B Nazanin" pitchFamily="2" charset="-78"/>
          </a:endParaRPr>
        </a:p>
      </dgm:t>
    </dgm:pt>
    <dgm:pt modelId="{12203586-480A-4679-8777-8AC7E88F29E2}" type="parTrans" cxnId="{0B6C0A81-8594-4596-8A46-3BBB5F795065}">
      <dgm:prSet/>
      <dgm:spPr/>
      <dgm:t>
        <a:bodyPr/>
        <a:lstStyle/>
        <a:p>
          <a:endParaRPr lang="en-US"/>
        </a:p>
      </dgm:t>
    </dgm:pt>
    <dgm:pt modelId="{437A4B07-2E58-47A0-A716-D2847DE26DE0}" type="sibTrans" cxnId="{0B6C0A81-8594-4596-8A46-3BBB5F795065}">
      <dgm:prSet/>
      <dgm:spPr/>
      <dgm:t>
        <a:bodyPr/>
        <a:lstStyle/>
        <a:p>
          <a:endParaRPr lang="en-US"/>
        </a:p>
      </dgm:t>
    </dgm:pt>
    <dgm:pt modelId="{0FE918E3-599B-46F5-8AEB-037F9829EB2F}" type="pres">
      <dgm:prSet presAssocID="{D93E8062-7DC9-41C4-BD89-42972D89C81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BE18D7-561C-4F6C-80B1-ABC2C1734CAD}" type="pres">
      <dgm:prSet presAssocID="{3A9F1D57-A019-46B3-A712-083074A97C2A}" presName="parentLin" presStyleCnt="0"/>
      <dgm:spPr/>
      <dgm:t>
        <a:bodyPr/>
        <a:lstStyle/>
        <a:p>
          <a:endParaRPr lang="en-US"/>
        </a:p>
      </dgm:t>
    </dgm:pt>
    <dgm:pt modelId="{104E9319-86DF-4B15-B96E-0D0D560A0640}" type="pres">
      <dgm:prSet presAssocID="{3A9F1D57-A019-46B3-A712-083074A97C2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C2768C6-BDD5-4EEF-8BD8-2F48212D3D73}" type="pres">
      <dgm:prSet presAssocID="{3A9F1D57-A019-46B3-A712-083074A97C2A}" presName="parentText" presStyleLbl="node1" presStyleIdx="0" presStyleCnt="3" custLinFactNeighborX="2066" custLinFactNeighborY="40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28146-2BA8-47C5-9A38-09A1EACBD090}" type="pres">
      <dgm:prSet presAssocID="{3A9F1D57-A019-46B3-A712-083074A97C2A}" presName="negativeSpace" presStyleCnt="0"/>
      <dgm:spPr/>
      <dgm:t>
        <a:bodyPr/>
        <a:lstStyle/>
        <a:p>
          <a:endParaRPr lang="en-US"/>
        </a:p>
      </dgm:t>
    </dgm:pt>
    <dgm:pt modelId="{2459CD11-588B-4C51-A142-9D2AA70572BB}" type="pres">
      <dgm:prSet presAssocID="{3A9F1D57-A019-46B3-A712-083074A97C2A}" presName="childText" presStyleLbl="conFgAcc1" presStyleIdx="0" presStyleCnt="3">
        <dgm:presLayoutVars>
          <dgm:bulletEnabled val="1"/>
        </dgm:presLayoutVars>
      </dgm:prSet>
      <dgm:spPr>
        <a:xfrm>
          <a:off x="0" y="1122659"/>
          <a:ext cx="8504238" cy="579600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7FD95CAD-8F0E-4283-B3E7-29F51C95B178}" type="pres">
      <dgm:prSet presAssocID="{EAD9FDB1-A6EC-41E8-B6D5-E7929F5311E5}" presName="spaceBetweenRectangles" presStyleCnt="0"/>
      <dgm:spPr/>
      <dgm:t>
        <a:bodyPr/>
        <a:lstStyle/>
        <a:p>
          <a:endParaRPr lang="en-US"/>
        </a:p>
      </dgm:t>
    </dgm:pt>
    <dgm:pt modelId="{5F959E2D-EDC5-4833-AB2F-3B9E6EA112A5}" type="pres">
      <dgm:prSet presAssocID="{C6AE5338-6260-49A1-8BB0-1E71D8CF8E7A}" presName="parentLin" presStyleCnt="0"/>
      <dgm:spPr/>
      <dgm:t>
        <a:bodyPr/>
        <a:lstStyle/>
        <a:p>
          <a:endParaRPr lang="en-US"/>
        </a:p>
      </dgm:t>
    </dgm:pt>
    <dgm:pt modelId="{0B2A6E7D-39FB-44F3-8D60-8C3BC243104B}" type="pres">
      <dgm:prSet presAssocID="{C6AE5338-6260-49A1-8BB0-1E71D8CF8E7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02FFC8E-6C1A-432D-A433-1C3E4AE6DA73}" type="pres">
      <dgm:prSet presAssocID="{C6AE5338-6260-49A1-8BB0-1E71D8CF8E7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60D1D-C0CF-41C8-A416-AA77AD1E7DD5}" type="pres">
      <dgm:prSet presAssocID="{C6AE5338-6260-49A1-8BB0-1E71D8CF8E7A}" presName="negativeSpace" presStyleCnt="0"/>
      <dgm:spPr/>
      <dgm:t>
        <a:bodyPr/>
        <a:lstStyle/>
        <a:p>
          <a:endParaRPr lang="en-US"/>
        </a:p>
      </dgm:t>
    </dgm:pt>
    <dgm:pt modelId="{E65F6A61-5668-4246-B315-C54387118B24}" type="pres">
      <dgm:prSet presAssocID="{C6AE5338-6260-49A1-8BB0-1E71D8CF8E7A}" presName="childText" presStyleLbl="conFgAcc1" presStyleIdx="1" presStyleCnt="3">
        <dgm:presLayoutVars>
          <dgm:bulletEnabled val="1"/>
        </dgm:presLayoutVars>
      </dgm:prSet>
      <dgm:spPr>
        <a:xfrm>
          <a:off x="0" y="2165940"/>
          <a:ext cx="8504238" cy="579600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3D045E4D-07E5-4789-962A-3A0335A67D8A}" type="pres">
      <dgm:prSet presAssocID="{31405B17-F73B-406D-9AB4-A63729DA7A76}" presName="spaceBetweenRectangles" presStyleCnt="0"/>
      <dgm:spPr/>
      <dgm:t>
        <a:bodyPr/>
        <a:lstStyle/>
        <a:p>
          <a:endParaRPr lang="en-US"/>
        </a:p>
      </dgm:t>
    </dgm:pt>
    <dgm:pt modelId="{DBF8360C-AD07-4861-9488-EE4E2C8E5F1B}" type="pres">
      <dgm:prSet presAssocID="{0517567F-08C7-4A39-886A-4D2C9A329D2B}" presName="parentLin" presStyleCnt="0"/>
      <dgm:spPr/>
      <dgm:t>
        <a:bodyPr/>
        <a:lstStyle/>
        <a:p>
          <a:endParaRPr lang="en-US"/>
        </a:p>
      </dgm:t>
    </dgm:pt>
    <dgm:pt modelId="{F42E7213-1D10-4456-A9A6-C1A5C9C34C15}" type="pres">
      <dgm:prSet presAssocID="{0517567F-08C7-4A39-886A-4D2C9A329D2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B4AD6A03-35FF-4F0D-AD0E-70FE4DB44FC1}" type="pres">
      <dgm:prSet presAssocID="{0517567F-08C7-4A39-886A-4D2C9A329D2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56DF4-7F74-4BC3-A5C2-A1A05E71BA42}" type="pres">
      <dgm:prSet presAssocID="{0517567F-08C7-4A39-886A-4D2C9A329D2B}" presName="negativeSpace" presStyleCnt="0"/>
      <dgm:spPr/>
      <dgm:t>
        <a:bodyPr/>
        <a:lstStyle/>
        <a:p>
          <a:endParaRPr lang="en-US"/>
        </a:p>
      </dgm:t>
    </dgm:pt>
    <dgm:pt modelId="{C0067381-F6AA-4EFD-9089-BDA8FE413822}" type="pres">
      <dgm:prSet presAssocID="{0517567F-08C7-4A39-886A-4D2C9A329D2B}" presName="childText" presStyleLbl="conFgAcc1" presStyleIdx="2" presStyleCnt="3">
        <dgm:presLayoutVars>
          <dgm:bulletEnabled val="1"/>
        </dgm:presLayoutVars>
      </dgm:prSet>
      <dgm:spPr>
        <a:xfrm>
          <a:off x="0" y="3209220"/>
          <a:ext cx="8504238" cy="579600"/>
        </a:xfrm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F9445534-5269-4B82-A291-ECE06E7A9466}" srcId="{D93E8062-7DC9-41C4-BD89-42972D89C814}" destId="{3A9F1D57-A019-46B3-A712-083074A97C2A}" srcOrd="0" destOrd="0" parTransId="{4879F0C5-0A91-4CB7-BF36-833700A06029}" sibTransId="{EAD9FDB1-A6EC-41E8-B6D5-E7929F5311E5}"/>
    <dgm:cxn modelId="{639A650C-B149-4302-A329-EEA15523CDAD}" type="presOf" srcId="{3A9F1D57-A019-46B3-A712-083074A97C2A}" destId="{104E9319-86DF-4B15-B96E-0D0D560A0640}" srcOrd="0" destOrd="0" presId="urn:microsoft.com/office/officeart/2005/8/layout/list1"/>
    <dgm:cxn modelId="{0B6C0A81-8594-4596-8A46-3BBB5F795065}" srcId="{D93E8062-7DC9-41C4-BD89-42972D89C814}" destId="{0517567F-08C7-4A39-886A-4D2C9A329D2B}" srcOrd="2" destOrd="0" parTransId="{12203586-480A-4679-8777-8AC7E88F29E2}" sibTransId="{437A4B07-2E58-47A0-A716-D2847DE26DE0}"/>
    <dgm:cxn modelId="{0E43507B-F143-49AE-9BE2-917AEFB90A40}" type="presOf" srcId="{0517567F-08C7-4A39-886A-4D2C9A329D2B}" destId="{B4AD6A03-35FF-4F0D-AD0E-70FE4DB44FC1}" srcOrd="1" destOrd="0" presId="urn:microsoft.com/office/officeart/2005/8/layout/list1"/>
    <dgm:cxn modelId="{B6D5F650-A1CE-4516-8AAE-8DC93ED8016B}" type="presOf" srcId="{D93E8062-7DC9-41C4-BD89-42972D89C814}" destId="{0FE918E3-599B-46F5-8AEB-037F9829EB2F}" srcOrd="0" destOrd="0" presId="urn:microsoft.com/office/officeart/2005/8/layout/list1"/>
    <dgm:cxn modelId="{96112233-1D86-43A5-81DD-8B93F044CA40}" type="presOf" srcId="{C6AE5338-6260-49A1-8BB0-1E71D8CF8E7A}" destId="{0B2A6E7D-39FB-44F3-8D60-8C3BC243104B}" srcOrd="0" destOrd="0" presId="urn:microsoft.com/office/officeart/2005/8/layout/list1"/>
    <dgm:cxn modelId="{450B15E9-3C87-4D8C-A24C-EADE9EF49EB5}" srcId="{D93E8062-7DC9-41C4-BD89-42972D89C814}" destId="{C6AE5338-6260-49A1-8BB0-1E71D8CF8E7A}" srcOrd="1" destOrd="0" parTransId="{7E59DF7B-09FF-4E73-8B3C-7343D80562C9}" sibTransId="{31405B17-F73B-406D-9AB4-A63729DA7A76}"/>
    <dgm:cxn modelId="{11A29114-3DD6-4E10-93CA-DD9A1C82B942}" type="presOf" srcId="{3A9F1D57-A019-46B3-A712-083074A97C2A}" destId="{EC2768C6-BDD5-4EEF-8BD8-2F48212D3D73}" srcOrd="1" destOrd="0" presId="urn:microsoft.com/office/officeart/2005/8/layout/list1"/>
    <dgm:cxn modelId="{E770F96D-EB70-41BE-9D16-D944E51DC467}" type="presOf" srcId="{0517567F-08C7-4A39-886A-4D2C9A329D2B}" destId="{F42E7213-1D10-4456-A9A6-C1A5C9C34C15}" srcOrd="0" destOrd="0" presId="urn:microsoft.com/office/officeart/2005/8/layout/list1"/>
    <dgm:cxn modelId="{74269A5D-CD43-4DA8-8124-BB0870AD53B2}" type="presOf" srcId="{C6AE5338-6260-49A1-8BB0-1E71D8CF8E7A}" destId="{202FFC8E-6C1A-432D-A433-1C3E4AE6DA73}" srcOrd="1" destOrd="0" presId="urn:microsoft.com/office/officeart/2005/8/layout/list1"/>
    <dgm:cxn modelId="{456D0B9C-BA0C-49CE-B2E3-781BF7769FF9}" type="presParOf" srcId="{0FE918E3-599B-46F5-8AEB-037F9829EB2F}" destId="{89BE18D7-561C-4F6C-80B1-ABC2C1734CAD}" srcOrd="0" destOrd="0" presId="urn:microsoft.com/office/officeart/2005/8/layout/list1"/>
    <dgm:cxn modelId="{449E3F23-FC5D-4B88-9322-8ECAFABF5EE5}" type="presParOf" srcId="{89BE18D7-561C-4F6C-80B1-ABC2C1734CAD}" destId="{104E9319-86DF-4B15-B96E-0D0D560A0640}" srcOrd="0" destOrd="0" presId="urn:microsoft.com/office/officeart/2005/8/layout/list1"/>
    <dgm:cxn modelId="{08716489-0100-40A4-BF98-FC21303339DF}" type="presParOf" srcId="{89BE18D7-561C-4F6C-80B1-ABC2C1734CAD}" destId="{EC2768C6-BDD5-4EEF-8BD8-2F48212D3D73}" srcOrd="1" destOrd="0" presId="urn:microsoft.com/office/officeart/2005/8/layout/list1"/>
    <dgm:cxn modelId="{A0FDE91A-53C6-411A-B26C-2C55C979C8EE}" type="presParOf" srcId="{0FE918E3-599B-46F5-8AEB-037F9829EB2F}" destId="{75628146-2BA8-47C5-9A38-09A1EACBD090}" srcOrd="1" destOrd="0" presId="urn:microsoft.com/office/officeart/2005/8/layout/list1"/>
    <dgm:cxn modelId="{12539363-DB80-453F-84C6-9855E051C373}" type="presParOf" srcId="{0FE918E3-599B-46F5-8AEB-037F9829EB2F}" destId="{2459CD11-588B-4C51-A142-9D2AA70572BB}" srcOrd="2" destOrd="0" presId="urn:microsoft.com/office/officeart/2005/8/layout/list1"/>
    <dgm:cxn modelId="{E729324D-9BC0-4E7C-B52A-24E89E16C75A}" type="presParOf" srcId="{0FE918E3-599B-46F5-8AEB-037F9829EB2F}" destId="{7FD95CAD-8F0E-4283-B3E7-29F51C95B178}" srcOrd="3" destOrd="0" presId="urn:microsoft.com/office/officeart/2005/8/layout/list1"/>
    <dgm:cxn modelId="{C1D61A90-A4E9-4535-8F30-6C23AFA046AD}" type="presParOf" srcId="{0FE918E3-599B-46F5-8AEB-037F9829EB2F}" destId="{5F959E2D-EDC5-4833-AB2F-3B9E6EA112A5}" srcOrd="4" destOrd="0" presId="urn:microsoft.com/office/officeart/2005/8/layout/list1"/>
    <dgm:cxn modelId="{1645B5B4-6835-4AD0-910D-E38669536A61}" type="presParOf" srcId="{5F959E2D-EDC5-4833-AB2F-3B9E6EA112A5}" destId="{0B2A6E7D-39FB-44F3-8D60-8C3BC243104B}" srcOrd="0" destOrd="0" presId="urn:microsoft.com/office/officeart/2005/8/layout/list1"/>
    <dgm:cxn modelId="{A96F198F-4FB1-441C-80C5-797BB33A4738}" type="presParOf" srcId="{5F959E2D-EDC5-4833-AB2F-3B9E6EA112A5}" destId="{202FFC8E-6C1A-432D-A433-1C3E4AE6DA73}" srcOrd="1" destOrd="0" presId="urn:microsoft.com/office/officeart/2005/8/layout/list1"/>
    <dgm:cxn modelId="{3BC525C5-E270-4B25-A3A0-FFE74CB21DB4}" type="presParOf" srcId="{0FE918E3-599B-46F5-8AEB-037F9829EB2F}" destId="{4DE60D1D-C0CF-41C8-A416-AA77AD1E7DD5}" srcOrd="5" destOrd="0" presId="urn:microsoft.com/office/officeart/2005/8/layout/list1"/>
    <dgm:cxn modelId="{B01A04B3-D2D8-48DE-BF1D-616D203EF0DE}" type="presParOf" srcId="{0FE918E3-599B-46F5-8AEB-037F9829EB2F}" destId="{E65F6A61-5668-4246-B315-C54387118B24}" srcOrd="6" destOrd="0" presId="urn:microsoft.com/office/officeart/2005/8/layout/list1"/>
    <dgm:cxn modelId="{7A9D2956-D561-4BF3-872E-8AFB2B7063FE}" type="presParOf" srcId="{0FE918E3-599B-46F5-8AEB-037F9829EB2F}" destId="{3D045E4D-07E5-4789-962A-3A0335A67D8A}" srcOrd="7" destOrd="0" presId="urn:microsoft.com/office/officeart/2005/8/layout/list1"/>
    <dgm:cxn modelId="{018B7279-6D05-45CF-805A-F446809C1788}" type="presParOf" srcId="{0FE918E3-599B-46F5-8AEB-037F9829EB2F}" destId="{DBF8360C-AD07-4861-9488-EE4E2C8E5F1B}" srcOrd="8" destOrd="0" presId="urn:microsoft.com/office/officeart/2005/8/layout/list1"/>
    <dgm:cxn modelId="{1571C3E8-DE60-45BA-B09F-257A9993A1D7}" type="presParOf" srcId="{DBF8360C-AD07-4861-9488-EE4E2C8E5F1B}" destId="{F42E7213-1D10-4456-A9A6-C1A5C9C34C15}" srcOrd="0" destOrd="0" presId="urn:microsoft.com/office/officeart/2005/8/layout/list1"/>
    <dgm:cxn modelId="{006CA797-4BE4-47BA-BA5B-3558C5E8A433}" type="presParOf" srcId="{DBF8360C-AD07-4861-9488-EE4E2C8E5F1B}" destId="{B4AD6A03-35FF-4F0D-AD0E-70FE4DB44FC1}" srcOrd="1" destOrd="0" presId="urn:microsoft.com/office/officeart/2005/8/layout/list1"/>
    <dgm:cxn modelId="{37723198-4E02-4DC9-B8F8-C7D0F8D80FEF}" type="presParOf" srcId="{0FE918E3-599B-46F5-8AEB-037F9829EB2F}" destId="{4AC56DF4-7F74-4BC3-A5C2-A1A05E71BA42}" srcOrd="9" destOrd="0" presId="urn:microsoft.com/office/officeart/2005/8/layout/list1"/>
    <dgm:cxn modelId="{360BB2A8-F95F-4EC6-9DF9-5CAE3B968427}" type="presParOf" srcId="{0FE918E3-599B-46F5-8AEB-037F9829EB2F}" destId="{C0067381-F6AA-4EFD-9089-BDA8FE41382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9CD11-588B-4C51-A142-9D2AA70572BB}">
      <dsp:nvSpPr>
        <dsp:cNvPr id="0" name=""/>
        <dsp:cNvSpPr/>
      </dsp:nvSpPr>
      <dsp:spPr>
        <a:xfrm>
          <a:off x="0" y="771410"/>
          <a:ext cx="1005839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768C6-BDD5-4EEF-8BD8-2F48212D3D73}">
      <dsp:nvSpPr>
        <dsp:cNvPr id="0" name=""/>
        <dsp:cNvSpPr/>
      </dsp:nvSpPr>
      <dsp:spPr>
        <a:xfrm>
          <a:off x="513310" y="391697"/>
          <a:ext cx="7040880" cy="8265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alpha val="9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latin typeface="Arial"/>
              <a:ea typeface="+mn-ea"/>
              <a:cs typeface="B Nazanin" panose="00000400000000000000" pitchFamily="2" charset="-78"/>
            </a:rPr>
            <a:t>کدام بیماری را برای تشخیص زودهنگام انتخاب کنیم؟</a:t>
          </a:r>
          <a:endParaRPr lang="en-US" sz="2800" kern="1200" dirty="0">
            <a:latin typeface="Arial"/>
            <a:ea typeface="+mn-ea"/>
            <a:cs typeface="Arial"/>
          </a:endParaRPr>
        </a:p>
      </dsp:txBody>
      <dsp:txXfrm>
        <a:off x="553659" y="432046"/>
        <a:ext cx="6960182" cy="745862"/>
      </dsp:txXfrm>
    </dsp:sp>
    <dsp:sp modelId="{E65F6A61-5668-4246-B315-C54387118B24}">
      <dsp:nvSpPr>
        <dsp:cNvPr id="0" name=""/>
        <dsp:cNvSpPr/>
      </dsp:nvSpPr>
      <dsp:spPr>
        <a:xfrm>
          <a:off x="0" y="2041490"/>
          <a:ext cx="1005839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2FFC8E-6C1A-432D-A433-1C3E4AE6DA73}">
      <dsp:nvSpPr>
        <dsp:cNvPr id="0" name=""/>
        <dsp:cNvSpPr/>
      </dsp:nvSpPr>
      <dsp:spPr>
        <a:xfrm>
          <a:off x="502920" y="1628210"/>
          <a:ext cx="7040880" cy="8265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65000"/>
                <a:shade val="92000"/>
                <a:satMod val="130000"/>
              </a:schemeClr>
            </a:gs>
            <a:gs pos="45000">
              <a:schemeClr val="accent2">
                <a:alpha val="90000"/>
                <a:hueOff val="0"/>
                <a:satOff val="0"/>
                <a:lumOff val="0"/>
                <a:alphaOff val="-20000"/>
                <a:tint val="60000"/>
                <a:shade val="99000"/>
                <a:sat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smtClean="0">
              <a:latin typeface="Arial"/>
              <a:ea typeface="+mn-ea"/>
              <a:cs typeface="B Nazanin" pitchFamily="2" charset="-78"/>
            </a:rPr>
            <a:t>چه روشی برای تشخیص زودهنگام مناسب و اثربخش است؟</a:t>
          </a:r>
          <a:endParaRPr lang="en-US" sz="2800" kern="1200" dirty="0">
            <a:latin typeface="Arial"/>
            <a:ea typeface="+mn-ea"/>
            <a:cs typeface="B Nazanin" pitchFamily="2" charset="-78"/>
          </a:endParaRPr>
        </a:p>
      </dsp:txBody>
      <dsp:txXfrm>
        <a:off x="543269" y="1668559"/>
        <a:ext cx="6960182" cy="745862"/>
      </dsp:txXfrm>
    </dsp:sp>
    <dsp:sp modelId="{C0067381-F6AA-4EFD-9089-BDA8FE413822}">
      <dsp:nvSpPr>
        <dsp:cNvPr id="0" name=""/>
        <dsp:cNvSpPr/>
      </dsp:nvSpPr>
      <dsp:spPr>
        <a:xfrm>
          <a:off x="0" y="3311570"/>
          <a:ext cx="1005839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D6A03-35FF-4F0D-AD0E-70FE4DB44FC1}">
      <dsp:nvSpPr>
        <dsp:cNvPr id="0" name=""/>
        <dsp:cNvSpPr/>
      </dsp:nvSpPr>
      <dsp:spPr>
        <a:xfrm>
          <a:off x="502920" y="2898290"/>
          <a:ext cx="7040880" cy="8265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65000"/>
                <a:shade val="92000"/>
                <a:satMod val="130000"/>
              </a:schemeClr>
            </a:gs>
            <a:gs pos="45000">
              <a:schemeClr val="accent2">
                <a:alpha val="90000"/>
                <a:hueOff val="0"/>
                <a:satOff val="0"/>
                <a:lumOff val="0"/>
                <a:alphaOff val="-40000"/>
                <a:tint val="60000"/>
                <a:shade val="99000"/>
                <a:sat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smtClean="0">
              <a:latin typeface="Arial"/>
              <a:ea typeface="+mn-ea"/>
              <a:cs typeface="B Nazanin" pitchFamily="2" charset="-78"/>
            </a:rPr>
            <a:t>آیا برنامه تشخیص زودهنگام هزینه اثربخش است؟ </a:t>
          </a:r>
          <a:endParaRPr lang="en-US" sz="2800" kern="1200" dirty="0">
            <a:latin typeface="Arial"/>
            <a:ea typeface="+mn-ea"/>
            <a:cs typeface="B Nazanin" pitchFamily="2" charset="-78"/>
          </a:endParaRPr>
        </a:p>
      </dsp:txBody>
      <dsp:txXfrm>
        <a:off x="543269" y="2938639"/>
        <a:ext cx="696018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8284-4268-43C8-841F-C3F8DA8693DB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60D1-9542-4DC5-A131-72DCE48859E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7949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8284-4268-43C8-841F-C3F8DA8693DB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60D1-9542-4DC5-A131-72DCE4885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727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8284-4268-43C8-841F-C3F8DA8693DB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60D1-9542-4DC5-A131-72DCE4885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3839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36160" y="5157192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248128" y="6552728"/>
            <a:ext cx="4909528" cy="305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algn="r" eaLnBrk="1" hangingPunct="1">
              <a:defRPr sz="14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/>
              <a:t>نشست هماهنگی برنامه ملی تشخیص زودهنگام سرطان</a:t>
            </a:r>
            <a:endParaRPr lang="es-ES" altLang="en-US" sz="14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59829" y="6552728"/>
            <a:ext cx="2317240" cy="305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algn="r" eaLnBrk="1" hangingPunct="1">
              <a:defRPr sz="14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/>
              <a:t>19  اسفند 1397</a:t>
            </a:r>
            <a:endParaRPr lang="es-ES" altLang="en-US" sz="1400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48637"/>
            <a:ext cx="2317240" cy="305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algn="r" eaLnBrk="1" hangingPunct="1">
              <a:defRPr sz="14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/>
              <a:t>صفحه </a:t>
            </a:r>
            <a:fld id="{0DFB1D9D-A49D-4041-BCAC-A366E0D8D75B}" type="slidenum">
              <a:rPr lang="fa-IR" altLang="en-US" sz="1400"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en-US" sz="1400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53093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8284-4268-43C8-841F-C3F8DA8693DB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60D1-9542-4DC5-A131-72DCE4885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425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8284-4268-43C8-841F-C3F8DA8693DB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60D1-9542-4DC5-A131-72DCE48859E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1654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8284-4268-43C8-841F-C3F8DA8693DB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60D1-9542-4DC5-A131-72DCE4885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579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8284-4268-43C8-841F-C3F8DA8693DB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60D1-9542-4DC5-A131-72DCE4885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527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8284-4268-43C8-841F-C3F8DA8693DB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60D1-9542-4DC5-A131-72DCE4885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64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8284-4268-43C8-841F-C3F8DA8693DB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60D1-9542-4DC5-A131-72DCE4885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646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F28284-4268-43C8-841F-C3F8DA8693DB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DD60D1-9542-4DC5-A131-72DCE4885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133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8284-4268-43C8-841F-C3F8DA8693DB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60D1-9542-4DC5-A131-72DCE4885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43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F28284-4268-43C8-841F-C3F8DA8693DB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DD60D1-9542-4DC5-A131-72DCE48859E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8124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470" y="160020"/>
            <a:ext cx="10824210" cy="5520690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699" y="160020"/>
            <a:ext cx="10918421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895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7027" y="286603"/>
            <a:ext cx="2847109" cy="1908477"/>
          </a:xfrm>
        </p:spPr>
      </p:pic>
      <p:sp>
        <p:nvSpPr>
          <p:cNvPr id="5" name="Rectangle 4"/>
          <p:cNvSpPr/>
          <p:nvPr/>
        </p:nvSpPr>
        <p:spPr>
          <a:xfrm>
            <a:off x="1" y="2455400"/>
            <a:ext cx="11772900" cy="355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indent="-91440" algn="ct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شایعترین سرطان ها </a:t>
            </a:r>
            <a:r>
              <a:rPr lang="fa-IR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در گزارش کشوری سال 1397 در استان اردبیل  به ترتیب </a:t>
            </a: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معده، پستان، پروستات، کولورکتال و 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مری </a:t>
            </a:r>
            <a:r>
              <a:rPr lang="fa-I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می </a:t>
            </a:r>
            <a:r>
              <a:rPr lang="fa-IR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باشد</a:t>
            </a:r>
            <a:r>
              <a:rPr lang="fa-I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.</a:t>
            </a: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/>
              <a:t/>
            </a:r>
            <a:br>
              <a:rPr lang="fa-IR" sz="2000" dirty="0"/>
            </a:br>
            <a:r>
              <a:rPr lang="fa-IR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و</a:t>
            </a:r>
          </a:p>
          <a:p>
            <a:pPr marL="91440" lvl="0" indent="-91440" algn="ct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سرطان پستان </a:t>
            </a:r>
            <a:r>
              <a:rPr lang="fa-IR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شایعترین سرطان دربین  زنان و </a:t>
            </a: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سرطان 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معده </a:t>
            </a:r>
            <a:r>
              <a:rPr lang="fa-IR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دربین مردان </a:t>
            </a:r>
            <a:r>
              <a:rPr lang="fa-I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استان </a:t>
            </a:r>
            <a:r>
              <a:rPr lang="fa-IR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است</a:t>
            </a:r>
            <a:r>
              <a:rPr lang="fa-I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.</a:t>
            </a:r>
          </a:p>
          <a:p>
            <a:pPr marL="91440" lvl="0" indent="-91440" algn="ct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fa-I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و</a:t>
            </a:r>
          </a:p>
          <a:p>
            <a:pPr marL="91440" lvl="0" indent="-91440" algn="ct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fa-I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44% سرطان ها در بین زنان و 56 % در بین مردان رخ می دهد.</a:t>
            </a:r>
          </a:p>
          <a:p>
            <a:pPr marL="91440" lvl="0" indent="-91440" algn="ct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endParaRPr lang="fa-IR" sz="2000" b="1" dirty="0" smtClean="0">
              <a:solidFill>
                <a:prstClr val="black">
                  <a:lumMod val="75000"/>
                  <a:lumOff val="25000"/>
                </a:prstClr>
              </a:solidFill>
              <a:cs typeface="B Nazanin" panose="00000400000000000000" pitchFamily="2" charset="-78"/>
            </a:endParaRPr>
          </a:p>
          <a:p>
            <a:pPr marL="91440" lvl="0" indent="-91440" algn="ct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endParaRPr lang="fa-IR" sz="2000" b="1" dirty="0">
              <a:solidFill>
                <a:prstClr val="black">
                  <a:lumMod val="75000"/>
                  <a:lumOff val="25000"/>
                </a:prstClr>
              </a:solidFill>
              <a:cs typeface="B Nazanin" panose="00000400000000000000" pitchFamily="2" charset="-78"/>
            </a:endParaRPr>
          </a:p>
          <a:p>
            <a:pPr marL="91440" lvl="0" indent="-91440" algn="ct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endParaRPr lang="fa-IR" sz="2000" b="1" dirty="0">
              <a:solidFill>
                <a:prstClr val="black">
                  <a:lumMod val="75000"/>
                  <a:lumOff val="25000"/>
                </a:prst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100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367445" y="454260"/>
            <a:ext cx="91440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 kern="1200" baseline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B Titr" panose="00000700000000000000" pitchFamily="2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a-IR" sz="2000" dirty="0" smtClean="0">
                <a:solidFill>
                  <a:srgbClr val="424456"/>
                </a:solidFill>
                <a:cs typeface="B Mitra" pitchFamily="2" charset="-78"/>
              </a:rPr>
              <a:t>تشخیص زودهنگام سرطان</a:t>
            </a:r>
            <a:br>
              <a:rPr lang="fa-IR" sz="2000" dirty="0" smtClean="0">
                <a:solidFill>
                  <a:srgbClr val="424456"/>
                </a:solidFill>
                <a:cs typeface="B Mitra" pitchFamily="2" charset="-78"/>
              </a:rPr>
            </a:br>
            <a:r>
              <a:rPr lang="fa-IR" sz="2000" b="0" dirty="0" smtClean="0">
                <a:solidFill>
                  <a:srgbClr val="424456"/>
                </a:solidFill>
                <a:effectLst/>
                <a:cs typeface="B Mitra" pitchFamily="2" charset="-78"/>
              </a:rPr>
              <a:t>(پرسش های بنیادی)</a:t>
            </a:r>
            <a:endParaRPr lang="en-US" sz="3200" b="0" dirty="0">
              <a:effectLst/>
              <a:cs typeface="B Nazanin" pitchFamily="2" charset="-78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04131955"/>
              </p:ext>
            </p:extLst>
          </p:nvPr>
        </p:nvGraphicFramePr>
        <p:xfrm>
          <a:off x="1897380" y="1726969"/>
          <a:ext cx="10058400" cy="4375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Content Placeholder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649682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641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12261"/>
          </a:xfrm>
        </p:spPr>
        <p:txBody>
          <a:bodyPr>
            <a:normAutofit/>
          </a:bodyPr>
          <a:lstStyle/>
          <a:p>
            <a:pPr algn="r" rtl="1"/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2429728"/>
            <a:ext cx="10058400" cy="4023360"/>
          </a:xfrm>
        </p:spPr>
        <p:txBody>
          <a:bodyPr/>
          <a:lstStyle/>
          <a:p>
            <a:pPr lvl="0" algn="r" rtl="1">
              <a:buClr>
                <a:srgbClr val="99CB38"/>
              </a:buClr>
            </a:pPr>
            <a:endParaRPr lang="fa-IR" b="1" dirty="0" smtClean="0">
              <a:solidFill>
                <a:prstClr val="black">
                  <a:lumMod val="75000"/>
                  <a:lumOff val="25000"/>
                </a:prstClr>
              </a:solidFill>
              <a:cs typeface="B Nazanin" panose="00000400000000000000" pitchFamily="2" charset="-78"/>
            </a:endParaRPr>
          </a:p>
          <a:p>
            <a:pPr lvl="0" algn="r" rtl="1">
              <a:buClr>
                <a:srgbClr val="99CB38"/>
              </a:buClr>
            </a:pPr>
            <a:endParaRPr lang="fa-IR" b="1" dirty="0">
              <a:solidFill>
                <a:prstClr val="black">
                  <a:lumMod val="75000"/>
                  <a:lumOff val="25000"/>
                </a:prstClr>
              </a:solidFill>
              <a:cs typeface="B Nazanin" panose="00000400000000000000" pitchFamily="2" charset="-78"/>
            </a:endParaRPr>
          </a:p>
          <a:p>
            <a:pPr lvl="0" algn="r" rtl="1">
              <a:buClr>
                <a:srgbClr val="99CB38"/>
              </a:buClr>
            </a:pP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برنامه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غربالگری سرطان 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در 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ایران برای سه سرطان 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سرطان روده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بزرگ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،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سرویکس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،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پستان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 انجام می شود.</a:t>
            </a: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  <a:cs typeface="B Nazanin" panose="00000400000000000000" pitchFamily="2" charset="-78"/>
            </a:endParaRPr>
          </a:p>
          <a:p>
            <a:pPr lvl="0" algn="r" rtl="1">
              <a:buClr>
                <a:srgbClr val="99CB38"/>
              </a:buClr>
            </a:pPr>
            <a:endParaRPr lang="fa-IR" b="1" dirty="0">
              <a:solidFill>
                <a:prstClr val="black">
                  <a:lumMod val="75000"/>
                  <a:lumOff val="25000"/>
                </a:prstClr>
              </a:solidFill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89373" y="286603"/>
            <a:ext cx="3054927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87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000" b="1" dirty="0" smtClean="0">
                <a:cs typeface="B Nazanin" panose="00000400000000000000" pitchFamily="2" charset="-78"/>
              </a:rPr>
              <a:t>گزارش برنامه غربالگری سرطان روده بزرگ در سال1401 </a:t>
            </a:r>
            <a:br>
              <a:rPr lang="fa-IR" sz="4000" b="1" dirty="0" smtClean="0">
                <a:cs typeface="B Nazanin" panose="00000400000000000000" pitchFamily="2" charset="-78"/>
              </a:rPr>
            </a:br>
            <a:r>
              <a:rPr lang="fa-IR" sz="4000" b="1" dirty="0" smtClean="0">
                <a:cs typeface="B Nazanin" panose="00000400000000000000" pitchFamily="2" charset="-78"/>
              </a:rPr>
              <a:t>دانشگاه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36679"/>
            <a:ext cx="10058400" cy="402336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-IR" dirty="0" smtClean="0"/>
              <a:t> تعداد افراد غربالگری شده : </a:t>
            </a: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26487</a:t>
            </a:r>
            <a:r>
              <a:rPr lang="fa-IR" dirty="0" smtClean="0">
                <a:cs typeface="B Nazanin" panose="00000400000000000000" pitchFamily="2" charset="-78"/>
              </a:rPr>
              <a:t> نفر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dirty="0" smtClean="0">
                <a:cs typeface="B Nazanin" panose="00000400000000000000" pitchFamily="2" charset="-78"/>
              </a:rPr>
              <a:t>تعداد افراد با نتیجه تست فیت(</a:t>
            </a:r>
            <a:r>
              <a:rPr lang="en-US" dirty="0" smtClean="0">
                <a:cs typeface="B Nazanin" panose="00000400000000000000" pitchFamily="2" charset="-78"/>
              </a:rPr>
              <a:t>FIT</a:t>
            </a:r>
            <a:r>
              <a:rPr lang="fa-IR" dirty="0" smtClean="0">
                <a:cs typeface="B Nazanin" panose="00000400000000000000" pitchFamily="2" charset="-78"/>
              </a:rPr>
              <a:t>) مثبت:  596 نفر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dirty="0" smtClean="0">
                <a:cs typeface="B Nazanin" panose="00000400000000000000" pitchFamily="2" charset="-78"/>
              </a:rPr>
              <a:t>تعداد افراد کولونوسکوپی شده: 63 نفر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dirty="0" smtClean="0">
                <a:cs typeface="B Nazanin" panose="00000400000000000000" pitchFamily="2" charset="-78"/>
              </a:rPr>
              <a:t>تعداد افراد شناسایی شده با پولیپ پرخطر (پیشرفته): 1نفر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dirty="0" smtClean="0">
                <a:cs typeface="B Nazanin" panose="00000400000000000000" pitchFamily="2" charset="-78"/>
              </a:rPr>
              <a:t>تعداد سرطان کولورکتال شناسایی شده : 7 نفر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583"/>
            <a:ext cx="2390775" cy="226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21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208" y="2936284"/>
            <a:ext cx="4222865" cy="1450757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با تشکر از توجه شما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0389" y="1735283"/>
            <a:ext cx="3771611" cy="4603172"/>
          </a:xfrm>
        </p:spPr>
      </p:pic>
    </p:spTree>
    <p:extLst>
      <p:ext uri="{BB962C8B-B14F-4D97-AF65-F5344CB8AC3E}">
        <p14:creationId xmlns:p14="http://schemas.microsoft.com/office/powerpoint/2010/main" xmlns="" val="46564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471400" lvl="8" indent="0" algn="ctr" rtl="1">
              <a:buNone/>
            </a:pPr>
            <a:endParaRPr lang="fa-IR" sz="36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j-ea"/>
              <a:cs typeface="B Titr" panose="00000700000000000000" pitchFamily="2" charset="-78"/>
            </a:endParaRPr>
          </a:p>
          <a:p>
            <a:pPr marL="1471400" lvl="8" indent="0" algn="ctr" rtl="1">
              <a:buNone/>
            </a:pP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ea typeface="+mj-ea"/>
                <a:cs typeface="B Titr" panose="00000700000000000000" pitchFamily="2" charset="-78"/>
              </a:rPr>
              <a:t>تشخیص زودهنگام </a:t>
            </a:r>
            <a:r>
              <a:rPr lang="fa-I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ea typeface="+mj-ea"/>
                <a:cs typeface="B Titr" panose="00000700000000000000" pitchFamily="2" charset="-78"/>
              </a:rPr>
              <a:t>سرطان روده </a:t>
            </a: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ea typeface="+mj-ea"/>
                <a:cs typeface="B Titr" panose="00000700000000000000" pitchFamily="2" charset="-78"/>
              </a:rPr>
              <a:t>بزرگ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ea typeface="+mj-ea"/>
                <a:cs typeface="B Titr" panose="00000700000000000000" pitchFamily="2" charset="-78"/>
              </a:rPr>
              <a:t>   </a:t>
            </a: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ea typeface="+mj-ea"/>
                <a:cs typeface="B Titr" panose="00000700000000000000" pitchFamily="2" charset="-78"/>
              </a:rPr>
              <a:t>      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j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0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nasiri-a\Desktop\ncds\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670" y="632058"/>
            <a:ext cx="10737533" cy="561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385026" y="4562457"/>
            <a:ext cx="1831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dirty="0">
                <a:solidFill>
                  <a:srgbClr val="FF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نداشتن فعالیت بدنی</a:t>
            </a:r>
            <a:endParaRPr lang="en-US" altLang="en-US" dirty="0">
              <a:solidFill>
                <a:srgbClr val="FF0000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20261" y="5043237"/>
            <a:ext cx="12525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رژیم غذایی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 ناسالم</a:t>
            </a:r>
            <a:endParaRPr lang="en-US" altLang="en-US" dirty="0">
              <a:solidFill>
                <a:srgbClr val="FF0000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430647" y="5197225"/>
            <a:ext cx="984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دخانيات</a:t>
            </a:r>
            <a:r>
              <a:rPr lang="fa-IR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 </a:t>
            </a:r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551422" y="1155133"/>
            <a:ext cx="1292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بیماری های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تنفسی مزمن</a:t>
            </a:r>
            <a:endParaRPr lang="en-US" altLang="en-US" dirty="0">
              <a:solidFill>
                <a:srgbClr val="FF0000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8197534" y="4797175"/>
            <a:ext cx="1241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مصرف الکل</a:t>
            </a:r>
            <a:endParaRPr lang="en-US" altLang="en-US" dirty="0">
              <a:solidFill>
                <a:srgbClr val="FF0000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853180" y="2532432"/>
            <a:ext cx="1454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بیماری های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قلبي و عروقي</a:t>
            </a:r>
            <a:endParaRPr lang="en-US" altLang="en-US" dirty="0">
              <a:solidFill>
                <a:srgbClr val="FF0000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588192" y="1582818"/>
            <a:ext cx="719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دیابت</a:t>
            </a:r>
            <a:endParaRPr lang="en-US" altLang="en-US" dirty="0">
              <a:solidFill>
                <a:srgbClr val="FF0000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6014722" y="990975"/>
            <a:ext cx="831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سرطان</a:t>
            </a:r>
            <a:endParaRPr lang="en-US" altLang="en-US" dirty="0">
              <a:solidFill>
                <a:srgbClr val="FF0000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7485066" y="3240457"/>
            <a:ext cx="96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آسیب ها</a:t>
            </a:r>
            <a:endParaRPr lang="en-US" altLang="en-US" dirty="0">
              <a:solidFill>
                <a:srgbClr val="FF0000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7485066" y="2380826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اختلالات روانی</a:t>
            </a:r>
            <a:endParaRPr lang="en-US" altLang="en-US" dirty="0">
              <a:solidFill>
                <a:srgbClr val="FF0000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7236" y="3737"/>
            <a:ext cx="82804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200" b="1" dirty="0">
                <a:solidFill>
                  <a:srgbClr val="424456"/>
                </a:solidFill>
                <a:cs typeface="B Mitra" pitchFamily="2" charset="-78"/>
              </a:rPr>
              <a:t>وضعیت بیماری های غیرواگیر</a:t>
            </a:r>
            <a:r>
              <a:rPr lang="fa-IR" sz="2200" dirty="0">
                <a:solidFill>
                  <a:srgbClr val="424456"/>
                </a:solidFill>
                <a:cs typeface="B Mitra" pitchFamily="2" charset="-78"/>
              </a:rPr>
              <a:t/>
            </a:r>
            <a:br>
              <a:rPr lang="fa-IR" sz="2200" dirty="0">
                <a:solidFill>
                  <a:srgbClr val="424456"/>
                </a:solidFill>
                <a:cs typeface="B Mitra" pitchFamily="2" charset="-78"/>
              </a:rPr>
            </a:br>
            <a:r>
              <a:rPr lang="fa-IR" sz="2200" dirty="0">
                <a:solidFill>
                  <a:srgbClr val="424456"/>
                </a:solidFill>
                <a:cs typeface="B Mitra" pitchFamily="2" charset="-78"/>
              </a:rPr>
              <a:t>(بیماری ها و عوامل خطر)</a:t>
            </a:r>
            <a:endParaRPr lang="en-US" sz="3300" dirty="0">
              <a:solidFill>
                <a:srgbClr val="000000"/>
              </a:solidFill>
              <a:cs typeface="B Mitra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8155" y="1001288"/>
            <a:ext cx="2108200" cy="275907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r" rtl="1">
              <a:spcBef>
                <a:spcPct val="0"/>
              </a:spcBef>
              <a:defRPr/>
            </a:pPr>
            <a:r>
              <a:rPr lang="fa-IR" dirty="0">
                <a:solidFill>
                  <a:srgbClr val="000000"/>
                </a:solidFill>
                <a:cs typeface="B Mitra" pitchFamily="2" charset="-78"/>
              </a:rPr>
              <a:t>بیماری های غیرواگیر: علت </a:t>
            </a:r>
            <a:r>
              <a:rPr lang="fa-IR" dirty="0" smtClean="0">
                <a:solidFill>
                  <a:srgbClr val="000000"/>
                </a:solidFill>
                <a:cs typeface="B Mitra" pitchFamily="2" charset="-78"/>
              </a:rPr>
              <a:t>74% </a:t>
            </a:r>
            <a:r>
              <a:rPr lang="fa-IR" dirty="0">
                <a:solidFill>
                  <a:srgbClr val="000000"/>
                </a:solidFill>
                <a:cs typeface="B Mitra" pitchFamily="2" charset="-78"/>
              </a:rPr>
              <a:t>مرگ ها در جهان </a:t>
            </a:r>
            <a:r>
              <a:rPr lang="fa-IR" dirty="0" smtClean="0">
                <a:solidFill>
                  <a:srgbClr val="000000"/>
                </a:solidFill>
                <a:cs typeface="B Mitra" pitchFamily="2" charset="-78"/>
              </a:rPr>
              <a:t>(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41 </a:t>
            </a:r>
            <a:r>
              <a:rPr lang="fa-IR" dirty="0">
                <a:solidFill>
                  <a:srgbClr val="FF0000"/>
                </a:solidFill>
                <a:cs typeface="B Mitra" pitchFamily="2" charset="-78"/>
              </a:rPr>
              <a:t>میلیون نفر</a:t>
            </a:r>
            <a:r>
              <a:rPr lang="fa-IR" dirty="0" smtClean="0">
                <a:solidFill>
                  <a:srgbClr val="000000"/>
                </a:solidFill>
                <a:cs typeface="B Mitra" pitchFamily="2" charset="-78"/>
              </a:rPr>
              <a:t>) در سال</a:t>
            </a:r>
            <a:endParaRPr lang="fa-IR" dirty="0">
              <a:solidFill>
                <a:srgbClr val="000000"/>
              </a:solidFill>
              <a:cs typeface="B Mitra" pitchFamily="2" charset="-78"/>
            </a:endParaRPr>
          </a:p>
          <a:p>
            <a:pPr algn="r" rtl="1">
              <a:spcBef>
                <a:spcPct val="0"/>
              </a:spcBef>
              <a:defRPr/>
            </a:pPr>
            <a:endParaRPr lang="fa-IR" dirty="0">
              <a:solidFill>
                <a:srgbClr val="000000"/>
              </a:solidFill>
              <a:cs typeface="B Mitra" pitchFamily="2" charset="-78"/>
            </a:endParaRPr>
          </a:p>
          <a:p>
            <a:pPr algn="r" rtl="1">
              <a:spcBef>
                <a:spcPct val="0"/>
              </a:spcBef>
              <a:defRPr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85% </a:t>
            </a:r>
            <a:r>
              <a:rPr lang="fa-IR" dirty="0">
                <a:solidFill>
                  <a:srgbClr val="FF0000"/>
                </a:solidFill>
                <a:cs typeface="B Mitra" pitchFamily="2" charset="-78"/>
              </a:rPr>
              <a:t>مرگ ناشی از بیماری های غیرواگیر در کشورهاي با درآمد پايين و متوسط </a:t>
            </a:r>
            <a:r>
              <a:rPr lang="fa-IR" dirty="0">
                <a:solidFill>
                  <a:srgbClr val="000000"/>
                </a:solidFill>
                <a:cs typeface="B Mitra" pitchFamily="2" charset="-78"/>
              </a:rPr>
              <a:t>رخ مي­دهد. </a:t>
            </a:r>
          </a:p>
          <a:p>
            <a:pPr algn="r" rtl="1">
              <a:spcBef>
                <a:spcPct val="0"/>
              </a:spcBef>
              <a:defRPr/>
            </a:pPr>
            <a:endParaRPr lang="fa-IR" dirty="0">
              <a:solidFill>
                <a:srgbClr val="000000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268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2117"/>
          </a:xfrm>
        </p:spPr>
        <p:txBody>
          <a:bodyPr/>
          <a:lstStyle/>
          <a:p>
            <a:pPr lvl="0" algn="ctr" rtl="1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2000" b="1" spc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WHO Global NCD Action Plan 2013-2020</a:t>
            </a:r>
            <a:br>
              <a:rPr lang="en-US" sz="2000" b="1" spc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US" sz="2000" b="1" spc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9 global targets to be attained by </a:t>
            </a:r>
            <a:r>
              <a:rPr lang="en-US" sz="2000" b="1" spc="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10" y="1468544"/>
            <a:ext cx="10789920" cy="476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2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30667"/>
          </a:xfrm>
        </p:spPr>
        <p:txBody>
          <a:bodyPr>
            <a:normAutofit/>
          </a:bodyPr>
          <a:lstStyle/>
          <a:p>
            <a:pPr algn="ctr" rtl="1"/>
            <a:r>
              <a:rPr lang="fa-IR" sz="2000" b="1" spc="0" dirty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B Mitra" pitchFamily="2" charset="-78"/>
              </a:rPr>
              <a:t>وضعیت بیماری های غیرواگیر</a:t>
            </a:r>
            <a:br>
              <a:rPr lang="fa-IR" sz="2000" b="1" spc="0" dirty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B Mitra" pitchFamily="2" charset="-78"/>
              </a:rPr>
            </a:br>
            <a:r>
              <a:rPr lang="fa-IR" sz="2000" b="1" spc="0" dirty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B Mitra" pitchFamily="2" charset="-78"/>
              </a:rPr>
              <a:t>(سال 2012 در برابر 2025)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284" t="20158" r="27143" b="42540"/>
          <a:stretch/>
        </p:blipFill>
        <p:spPr bwMode="auto">
          <a:xfrm>
            <a:off x="2274569" y="1845734"/>
            <a:ext cx="7617575" cy="426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395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42900"/>
            <a:ext cx="10058400" cy="811530"/>
          </a:xfrm>
        </p:spPr>
        <p:txBody>
          <a:bodyPr/>
          <a:lstStyle/>
          <a:p>
            <a:pPr algn="ctr" rtl="1"/>
            <a:r>
              <a:rPr lang="fa-IR" sz="2000" b="1" spc="0" dirty="0">
                <a:solidFill>
                  <a:srgbClr val="424456"/>
                </a:solidFill>
                <a:latin typeface="Georgia"/>
                <a:cs typeface="B Mitra" pitchFamily="2" charset="-78"/>
              </a:rPr>
              <a:t>اپیدمیولوژی سرطان</a:t>
            </a:r>
            <a:r>
              <a:rPr lang="fa-IR" sz="2000" spc="0" dirty="0">
                <a:solidFill>
                  <a:srgbClr val="424456"/>
                </a:solidFill>
                <a:latin typeface="Georgia"/>
                <a:cs typeface="B Mitra" pitchFamily="2" charset="-78"/>
              </a:rPr>
              <a:t/>
            </a:r>
            <a:br>
              <a:rPr lang="fa-IR" sz="2000" spc="0" dirty="0">
                <a:solidFill>
                  <a:srgbClr val="424456"/>
                </a:solidFill>
                <a:latin typeface="Georgia"/>
                <a:cs typeface="B Mitra" pitchFamily="2" charset="-78"/>
              </a:rPr>
            </a:br>
            <a:r>
              <a:rPr lang="fa-IR" sz="2000" spc="0" dirty="0">
                <a:solidFill>
                  <a:srgbClr val="424456"/>
                </a:solidFill>
                <a:latin typeface="Georgia"/>
                <a:cs typeface="B Mitra" pitchFamily="2" charset="-78"/>
              </a:rPr>
              <a:t>(بروز و مرگ و میر سرطان در جهان)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="" xmlns:a16="http://schemas.microsoft.com/office/drawing/2014/main" id="{6B9E418D-372D-4108-AE35-A575CD5F7B70}"/>
              </a:ext>
            </a:extLst>
          </p:cNvPr>
          <p:cNvSpPr txBox="1">
            <a:spLocks/>
          </p:cNvSpPr>
          <p:nvPr/>
        </p:nvSpPr>
        <p:spPr>
          <a:xfrm>
            <a:off x="7113905" y="1296367"/>
            <a:ext cx="4041775" cy="731520"/>
          </a:xfrm>
          <a:prstGeom prst="rect">
            <a:avLst/>
          </a:prstGeom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53548A"/>
              </a:buClr>
            </a:pPr>
            <a:r>
              <a:rPr lang="fa-IR" sz="2400" b="1" dirty="0">
                <a:solidFill>
                  <a:srgbClr val="333399"/>
                </a:solidFill>
                <a:latin typeface="Arial"/>
              </a:rPr>
              <a:t>بروز و شیوع سرطان در جهان </a:t>
            </a:r>
          </a:p>
          <a:p>
            <a:pPr algn="ctr">
              <a:buClr>
                <a:srgbClr val="53548A"/>
              </a:buClr>
            </a:pPr>
            <a:r>
              <a:rPr lang="fa-IR" sz="1600" dirty="0">
                <a:solidFill>
                  <a:srgbClr val="333399"/>
                </a:solidFill>
                <a:latin typeface="Arial"/>
              </a:rPr>
              <a:t>(میلیون نفر)</a:t>
            </a:r>
            <a:endParaRPr lang="en-US" sz="1600" dirty="0">
              <a:solidFill>
                <a:srgbClr val="333399"/>
              </a:solidFill>
              <a:latin typeface="Arial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196047A6-1C18-4E35-8748-CD7F62F77105}"/>
              </a:ext>
            </a:extLst>
          </p:cNvPr>
          <p:cNvSpPr txBox="1">
            <a:spLocks/>
          </p:cNvSpPr>
          <p:nvPr/>
        </p:nvSpPr>
        <p:spPr bwMode="auto">
          <a:xfrm>
            <a:off x="1193292" y="1337310"/>
            <a:ext cx="4040188" cy="732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53548A"/>
              </a:buClr>
            </a:pPr>
            <a:r>
              <a:rPr lang="fa-IR" sz="2400" b="1" dirty="0">
                <a:solidFill>
                  <a:srgbClr val="333399"/>
                </a:solidFill>
                <a:latin typeface="Arial"/>
              </a:rPr>
              <a:t>مرگ و میر سرطان در جهان </a:t>
            </a:r>
          </a:p>
          <a:p>
            <a:pPr algn="ctr">
              <a:buClr>
                <a:srgbClr val="53548A"/>
              </a:buClr>
            </a:pPr>
            <a:r>
              <a:rPr lang="fa-IR" sz="1600" dirty="0">
                <a:solidFill>
                  <a:srgbClr val="333399"/>
                </a:solidFill>
                <a:latin typeface="Arial"/>
              </a:rPr>
              <a:t>(میلیون نفر)</a:t>
            </a:r>
            <a:endParaRPr lang="en-US" sz="1600" dirty="0">
              <a:solidFill>
                <a:srgbClr val="333399"/>
              </a:solidFill>
              <a:latin typeface="Arial"/>
            </a:endParaRPr>
          </a:p>
        </p:txBody>
      </p:sp>
      <p:graphicFrame>
        <p:nvGraphicFramePr>
          <p:cNvPr id="6" name="Content Placeholder 10">
            <a:extLst>
              <a:ext uri="{FF2B5EF4-FFF2-40B4-BE49-F238E27FC236}">
                <a16:creationId xmlns="" xmlns:a16="http://schemas.microsoft.com/office/drawing/2014/main" id="{5999FA9E-73A8-4B58-A722-F2CDCCEC1D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79654162"/>
              </p:ext>
            </p:extLst>
          </p:nvPr>
        </p:nvGraphicFramePr>
        <p:xfrm>
          <a:off x="6545580" y="2444646"/>
          <a:ext cx="4038600" cy="339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18">
            <a:extLst>
              <a:ext uri="{FF2B5EF4-FFF2-40B4-BE49-F238E27FC236}">
                <a16:creationId xmlns="" xmlns:a16="http://schemas.microsoft.com/office/drawing/2014/main" id="{16C0B6CE-2FA2-4A60-851A-AD3869A275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94787047"/>
              </p:ext>
            </p:extLst>
          </p:nvPr>
        </p:nvGraphicFramePr>
        <p:xfrm>
          <a:off x="1616075" y="2473432"/>
          <a:ext cx="4041775" cy="339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9830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1702" y="2176770"/>
            <a:ext cx="4078577" cy="196917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501BC4FF-2364-4409-AC56-D3FC6A34DB0F}"/>
              </a:ext>
            </a:extLst>
          </p:cNvPr>
          <p:cNvSpPr txBox="1">
            <a:spLocks/>
          </p:cNvSpPr>
          <p:nvPr/>
        </p:nvSpPr>
        <p:spPr bwMode="auto">
          <a:xfrm>
            <a:off x="1383030" y="320893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 kern="1200" baseline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B Titr" panose="00000700000000000000" pitchFamily="2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B Mitra" pitchFamily="2" charset="-78"/>
              </a:rPr>
              <a:t>وضعیت سرطان در ایران و جهان</a:t>
            </a:r>
            <a:br>
              <a:rPr kumimoji="0" lang="fa-I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B Mitra" pitchFamily="2" charset="-78"/>
              </a:rPr>
            </a:br>
            <a:r>
              <a:rPr kumimoji="0" lang="fa-I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B Mitra" pitchFamily="2" charset="-78"/>
              </a:rPr>
              <a:t>(</a:t>
            </a: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B Mitra" pitchFamily="2" charset="-78"/>
              </a:rPr>
              <a:t>مقایسه بروز در ایران و جهان)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j-ea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="" xmlns:a16="http://schemas.microsoft.com/office/drawing/2014/main" id="{9DEC3E67-88D6-4F32-B379-49189078582F}"/>
              </a:ext>
            </a:extLst>
          </p:cNvPr>
          <p:cNvSpPr txBox="1">
            <a:spLocks/>
          </p:cNvSpPr>
          <p:nvPr/>
        </p:nvSpPr>
        <p:spPr>
          <a:xfrm>
            <a:off x="7008504" y="1710603"/>
            <a:ext cx="4041775" cy="731838"/>
          </a:xfrm>
          <a:prstGeom prst="rect">
            <a:avLst/>
          </a:prstGeom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b="1" dirty="0" smtClean="0">
                <a:solidFill>
                  <a:srgbClr val="00B050"/>
                </a:solidFill>
                <a:latin typeface="Arial"/>
              </a:rPr>
              <a:t>جهان</a:t>
            </a:r>
            <a:endParaRPr lang="en-US" b="1" dirty="0">
              <a:solidFill>
                <a:srgbClr val="00B050"/>
              </a:solidFill>
              <a:latin typeface="Arial"/>
            </a:endParaRPr>
          </a:p>
        </p:txBody>
      </p:sp>
      <p:sp>
        <p:nvSpPr>
          <p:cNvPr id="6" name="Text Placeholder 1">
            <a:extLst>
              <a:ext uri="{FF2B5EF4-FFF2-40B4-BE49-F238E27FC236}">
                <a16:creationId xmlns="" xmlns:a16="http://schemas.microsoft.com/office/drawing/2014/main" id="{8AA937BE-3925-46E9-A31D-37A3312CC568}"/>
              </a:ext>
            </a:extLst>
          </p:cNvPr>
          <p:cNvSpPr txBox="1">
            <a:spLocks/>
          </p:cNvSpPr>
          <p:nvPr/>
        </p:nvSpPr>
        <p:spPr bwMode="auto">
          <a:xfrm>
            <a:off x="1383030" y="1683846"/>
            <a:ext cx="40401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b="1" dirty="0" smtClean="0">
                <a:solidFill>
                  <a:srgbClr val="00B050"/>
                </a:solidFill>
                <a:latin typeface="Arial"/>
              </a:rPr>
              <a:t>ایران</a:t>
            </a:r>
            <a:endParaRPr lang="fa-IR" b="1" dirty="0">
              <a:solidFill>
                <a:srgbClr val="00B050"/>
              </a:solidFill>
              <a:latin typeface="Arial"/>
            </a:endParaRP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="" xmlns:a16="http://schemas.microsoft.com/office/drawing/2014/main" id="{74A7B416-E7F2-4253-9671-61EF77BA52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30399628"/>
              </p:ext>
            </p:extLst>
          </p:nvPr>
        </p:nvGraphicFramePr>
        <p:xfrm>
          <a:off x="1277629" y="2162232"/>
          <a:ext cx="4041776" cy="1920876"/>
        </p:xfrm>
        <a:graphic>
          <a:graphicData uri="http://schemas.openxmlformats.org/drawingml/2006/table">
            <a:tbl>
              <a:tblPr firstRow="1" bandRow="1"/>
              <a:tblGrid>
                <a:gridCol w="2020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208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0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1"/>
                      <a:r>
                        <a:rPr lang="fa-IR" sz="1800" dirty="0">
                          <a:cs typeface="B Nazanin" panose="00000400000000000000" pitchFamily="2" charset="-78"/>
                        </a:rPr>
                        <a:t>متوسط</a:t>
                      </a:r>
                      <a:r>
                        <a:rPr lang="fa-IR" sz="1800" baseline="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800" dirty="0">
                          <a:cs typeface="B Nazanin" panose="00000400000000000000" pitchFamily="2" charset="-78"/>
                        </a:rPr>
                        <a:t>بروز در ایران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(به ازای هر 100 هزار نفر)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T="45735" marB="457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1"/>
                      <a:r>
                        <a:rPr lang="fa-IR" sz="1800" dirty="0">
                          <a:cs typeface="B Nazanin" panose="00000400000000000000" pitchFamily="2" charset="-78"/>
                        </a:rPr>
                        <a:t>گروه جمعیتی</a:t>
                      </a:r>
                    </a:p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T="45735" marB="457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182</a:t>
                      </a:r>
                      <a:endParaRPr lang="en-US" sz="1800" b="1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marT="45735" marB="457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fa-IR" sz="1800" dirty="0">
                          <a:cs typeface="B Nazanin" panose="00000400000000000000" pitchFamily="2" charset="-78"/>
                        </a:rPr>
                        <a:t>مردان</a:t>
                      </a:r>
                    </a:p>
                    <a:p>
                      <a:pPr algn="ctr"/>
                      <a:endParaRPr lang="fa-IR" sz="1800" dirty="0">
                        <a:cs typeface="B Nazanin" panose="00000400000000000000" pitchFamily="2" charset="-78"/>
                      </a:endParaRPr>
                    </a:p>
                  </a:txBody>
                  <a:tcPr marT="45735" marB="457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165</a:t>
                      </a:r>
                      <a:endParaRPr lang="en-US" sz="1800" b="1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marT="45735" marB="457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fa-IR" sz="1800" dirty="0">
                          <a:cs typeface="B Nazanin" panose="00000400000000000000" pitchFamily="2" charset="-78"/>
                        </a:rPr>
                        <a:t>زنان</a:t>
                      </a:r>
                    </a:p>
                    <a:p>
                      <a:pPr algn="ctr"/>
                      <a:endParaRPr lang="fa-IR" sz="1800" dirty="0">
                        <a:cs typeface="B Nazanin" panose="00000400000000000000" pitchFamily="2" charset="-78"/>
                      </a:endParaRPr>
                    </a:p>
                  </a:txBody>
                  <a:tcPr marT="45735" marB="457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ounded Rectangle 8">
            <a:extLst>
              <a:ext uri="{FF2B5EF4-FFF2-40B4-BE49-F238E27FC236}">
                <a16:creationId xmlns="" xmlns:a16="http://schemas.microsoft.com/office/drawing/2014/main" id="{84E53787-B8F4-4340-B89E-AB22B6E09EBA}"/>
              </a:ext>
            </a:extLst>
          </p:cNvPr>
          <p:cNvSpPr/>
          <p:nvPr/>
        </p:nvSpPr>
        <p:spPr>
          <a:xfrm>
            <a:off x="2625725" y="4585359"/>
            <a:ext cx="7315200" cy="1087216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B Nazanin" panose="00000400000000000000" pitchFamily="2" charset="-78"/>
              </a:rPr>
              <a:t>میزان بروز سالیانه سرطان در ایران کمتر از متوسط جهانی است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B Nazanin" panose="00000400000000000000" pitchFamily="2" charset="-78"/>
              </a:rPr>
              <a:t>اما...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92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2A873D0B-ACA8-4516-80FE-8AEC0F4CC465}"/>
              </a:ext>
            </a:extLst>
          </p:cNvPr>
          <p:cNvSpPr txBox="1">
            <a:spLocks/>
          </p:cNvSpPr>
          <p:nvPr/>
        </p:nvSpPr>
        <p:spPr bwMode="auto">
          <a:xfrm>
            <a:off x="1177290" y="320893"/>
            <a:ext cx="9806940" cy="822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 kern="1200" baseline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B Titr" panose="00000700000000000000" pitchFamily="2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4456"/>
                </a:solidFill>
                <a:effectLst/>
                <a:uLnTx/>
                <a:uFillTx/>
                <a:latin typeface="Georgia"/>
                <a:ea typeface="+mj-ea"/>
                <a:cs typeface="B Mitra" pitchFamily="2" charset="-78"/>
              </a:rPr>
              <a:t>اپیدمیولوژی سرطان</a:t>
            </a: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24456"/>
                </a:solidFill>
                <a:effectLst/>
                <a:uLnTx/>
                <a:uFillTx/>
                <a:latin typeface="Georgia"/>
                <a:ea typeface="+mj-ea"/>
                <a:cs typeface="B Mitra" pitchFamily="2" charset="-78"/>
              </a:rPr>
              <a:t/>
            </a:r>
            <a:b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24456"/>
                </a:solidFill>
                <a:effectLst/>
                <a:uLnTx/>
                <a:uFillTx/>
                <a:latin typeface="Georgia"/>
                <a:ea typeface="+mj-ea"/>
                <a:cs typeface="B Mitra" pitchFamily="2" charset="-78"/>
              </a:rPr>
            </a:b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24456"/>
                </a:solidFill>
                <a:effectLst/>
                <a:uLnTx/>
                <a:uFillTx/>
                <a:latin typeface="Georgia"/>
                <a:ea typeface="+mj-ea"/>
                <a:cs typeface="B Mitra" pitchFamily="2" charset="-78"/>
              </a:rPr>
              <a:t>(پیش بینی افزایش تعداد سرطان از 2020 تا 2040)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j-ea"/>
              <a:cs typeface="B Titr" panose="00000700000000000000" pitchFamily="2" charset="-78"/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="" xmlns:a16="http://schemas.microsoft.com/office/drawing/2014/main" id="{B80F15DB-EAC8-4AE8-BD6A-2DDC38F48D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1588762"/>
              </p:ext>
            </p:extLst>
          </p:nvPr>
        </p:nvGraphicFramePr>
        <p:xfrm>
          <a:off x="948690" y="1577340"/>
          <a:ext cx="10035540" cy="4291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8514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0055" y="384464"/>
            <a:ext cx="3179618" cy="1914525"/>
          </a:xfrm>
        </p:spPr>
      </p:pic>
      <p:sp>
        <p:nvSpPr>
          <p:cNvPr id="5" name="Rectangle 4"/>
          <p:cNvSpPr/>
          <p:nvPr/>
        </p:nvSpPr>
        <p:spPr>
          <a:xfrm>
            <a:off x="262570" y="2583886"/>
            <a:ext cx="10741402" cy="32193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indent="-91440"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fa-I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a-IR" sz="24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شایعترین سرطان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 ها </a:t>
            </a:r>
            <a:r>
              <a:rPr lang="fa-IR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در گزارش کشوری سال 1397 به ترتیب 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پستان </a:t>
            </a: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، پروستات ، کولورکتال ، 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پوست و معده </a:t>
            </a:r>
            <a:r>
              <a:rPr lang="fa-I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می باشد.</a:t>
            </a:r>
          </a:p>
          <a:p>
            <a:pPr marL="91440" indent="-91440"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endParaRPr lang="fa-IR" sz="2000" b="1" dirty="0" smtClean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91440" lvl="0" indent="-91440" algn="ct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fa-IR" sz="2000" b="1" dirty="0" smtClean="0">
                <a:cs typeface="B Nazanin" panose="00000400000000000000" pitchFamily="2" charset="-78"/>
              </a:rPr>
              <a:t>و</a:t>
            </a:r>
          </a:p>
          <a:p>
            <a:pPr marL="91440" lvl="0" indent="-91440" algn="ct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endParaRPr lang="fa-IR" sz="2000" b="1" dirty="0">
              <a:cs typeface="B Nazanin" panose="00000400000000000000" pitchFamily="2" charset="-78"/>
            </a:endParaRPr>
          </a:p>
          <a:p>
            <a:pPr marL="91440" lvl="0" indent="-91440" algn="ct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سرطان پستان </a:t>
            </a:r>
            <a:r>
              <a:rPr lang="fa-I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شایعترین سرطان دربین  </a:t>
            </a:r>
            <a:r>
              <a:rPr lang="fa-IR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زنان </a:t>
            </a:r>
            <a:r>
              <a:rPr lang="fa-I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و 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سرطان پروستات </a:t>
            </a:r>
            <a:r>
              <a:rPr lang="fa-IR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دربین </a:t>
            </a:r>
            <a:r>
              <a:rPr lang="fa-I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مردان ایران است.</a:t>
            </a:r>
          </a:p>
          <a:p>
            <a:pPr marL="91440" indent="-91440" algn="ct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endParaRPr lang="fa-IR" sz="2000" b="1" dirty="0" smtClean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91440" indent="-91440" algn="ct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endParaRPr lang="en-US" sz="20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0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Override1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314</Words>
  <Application>Microsoft Office PowerPoint</Application>
  <PresentationFormat>Custom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Retrospect</vt:lpstr>
      <vt:lpstr>Slide 1</vt:lpstr>
      <vt:lpstr>Slide 2</vt:lpstr>
      <vt:lpstr>Slide 3</vt:lpstr>
      <vt:lpstr>WHO Global NCD Action Plan 2013-2020 9 global targets to be attained by 2025</vt:lpstr>
      <vt:lpstr>وضعیت بیماری های غیرواگیر (سال 2012 در برابر 2025)</vt:lpstr>
      <vt:lpstr>اپیدمیولوژی سرطان (بروز و مرگ و میر سرطان در جهان)</vt:lpstr>
      <vt:lpstr>Slide 7</vt:lpstr>
      <vt:lpstr>Slide 8</vt:lpstr>
      <vt:lpstr>Slide 9</vt:lpstr>
      <vt:lpstr>Slide 10</vt:lpstr>
      <vt:lpstr>Slide 11</vt:lpstr>
      <vt:lpstr>Slide 12</vt:lpstr>
      <vt:lpstr>گزارش برنامه غربالگری سرطان روده بزرگ در سال1401  دانشگاه</vt:lpstr>
      <vt:lpstr>با تشکر از توجه شما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mohamadi, marzieh</dc:creator>
  <cp:lastModifiedBy>n.khalig</cp:lastModifiedBy>
  <cp:revision>89</cp:revision>
  <dcterms:created xsi:type="dcterms:W3CDTF">2023-09-11T04:48:08Z</dcterms:created>
  <dcterms:modified xsi:type="dcterms:W3CDTF">2023-09-19T08:10:47Z</dcterms:modified>
</cp:coreProperties>
</file>